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 id="2147483669" r:id="rId3"/>
  </p:sldMasterIdLst>
  <p:notesMasterIdLst>
    <p:notesMasterId r:id="rId81"/>
  </p:notesMasterIdLst>
  <p:sldIdLst>
    <p:sldId id="383" r:id="rId4"/>
    <p:sldId id="359" r:id="rId5"/>
    <p:sldId id="419" r:id="rId6"/>
    <p:sldId id="384" r:id="rId7"/>
    <p:sldId id="385" r:id="rId8"/>
    <p:sldId id="386" r:id="rId9"/>
    <p:sldId id="387" r:id="rId10"/>
    <p:sldId id="388" r:id="rId11"/>
    <p:sldId id="389" r:id="rId12"/>
    <p:sldId id="390" r:id="rId13"/>
    <p:sldId id="420" r:id="rId14"/>
    <p:sldId id="391" r:id="rId15"/>
    <p:sldId id="392" r:id="rId16"/>
    <p:sldId id="393" r:id="rId17"/>
    <p:sldId id="394" r:id="rId18"/>
    <p:sldId id="395" r:id="rId19"/>
    <p:sldId id="396" r:id="rId20"/>
    <p:sldId id="397" r:id="rId21"/>
    <p:sldId id="402" r:id="rId22"/>
    <p:sldId id="256" r:id="rId23"/>
    <p:sldId id="428" r:id="rId24"/>
    <p:sldId id="399" r:id="rId25"/>
    <p:sldId id="308" r:id="rId26"/>
    <p:sldId id="309" r:id="rId27"/>
    <p:sldId id="312" r:id="rId28"/>
    <p:sldId id="372" r:id="rId29"/>
    <p:sldId id="316" r:id="rId30"/>
    <p:sldId id="318" r:id="rId31"/>
    <p:sldId id="317" r:id="rId32"/>
    <p:sldId id="320" r:id="rId33"/>
    <p:sldId id="322" r:id="rId34"/>
    <p:sldId id="323" r:id="rId35"/>
    <p:sldId id="324" r:id="rId36"/>
    <p:sldId id="325" r:id="rId37"/>
    <p:sldId id="326" r:id="rId38"/>
    <p:sldId id="327" r:id="rId39"/>
    <p:sldId id="328" r:id="rId40"/>
    <p:sldId id="329" r:id="rId41"/>
    <p:sldId id="330" r:id="rId42"/>
    <p:sldId id="331" r:id="rId43"/>
    <p:sldId id="371" r:id="rId44"/>
    <p:sldId id="332" r:id="rId45"/>
    <p:sldId id="333" r:id="rId46"/>
    <p:sldId id="334" r:id="rId47"/>
    <p:sldId id="335" r:id="rId48"/>
    <p:sldId id="336" r:id="rId49"/>
    <p:sldId id="337" r:id="rId50"/>
    <p:sldId id="338" r:id="rId51"/>
    <p:sldId id="339" r:id="rId52"/>
    <p:sldId id="340" r:id="rId53"/>
    <p:sldId id="341" r:id="rId54"/>
    <p:sldId id="342" r:id="rId55"/>
    <p:sldId id="374" r:id="rId56"/>
    <p:sldId id="343" r:id="rId57"/>
    <p:sldId id="344" r:id="rId58"/>
    <p:sldId id="346" r:id="rId59"/>
    <p:sldId id="349" r:id="rId60"/>
    <p:sldId id="406" r:id="rId61"/>
    <p:sldId id="348" r:id="rId62"/>
    <p:sldId id="410" r:id="rId63"/>
    <p:sldId id="350" r:id="rId64"/>
    <p:sldId id="351" r:id="rId65"/>
    <p:sldId id="352" r:id="rId66"/>
    <p:sldId id="353" r:id="rId67"/>
    <p:sldId id="354" r:id="rId68"/>
    <p:sldId id="376" r:id="rId69"/>
    <p:sldId id="357" r:id="rId70"/>
    <p:sldId id="358" r:id="rId71"/>
    <p:sldId id="437" r:id="rId72"/>
    <p:sldId id="433" r:id="rId73"/>
    <p:sldId id="435" r:id="rId74"/>
    <p:sldId id="434" r:id="rId75"/>
    <p:sldId id="431" r:id="rId76"/>
    <p:sldId id="411" r:id="rId77"/>
    <p:sldId id="261" r:id="rId78"/>
    <p:sldId id="262" r:id="rId79"/>
    <p:sldId id="263" r:id="rId80"/>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CAD7"/>
          </a:solidFill>
        </a:fill>
      </a:tcStyle>
    </a:wholeTbl>
    <a:band2H>
      <a:tcTxStyle/>
      <a:tcStyle>
        <a:tcBdr/>
        <a:fill>
          <a:solidFill>
            <a:srgbClr val="E7E7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CD4CA"/>
          </a:solidFill>
        </a:fill>
      </a:tcStyle>
    </a:wholeTbl>
    <a:band2H>
      <a:tcTxStyle/>
      <a:tcStyle>
        <a:tcBdr/>
        <a:fill>
          <a:solidFill>
            <a:srgbClr val="F6EB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7D7D7"/>
          </a:solidFill>
        </a:fill>
      </a:tcStyle>
    </a:wholeTbl>
    <a:band2H>
      <a:tcTxStyle/>
      <a:tcStyle>
        <a:tcBdr/>
        <a:fill>
          <a:solidFill>
            <a:srgbClr val="ECEC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11" autoAdjust="0"/>
    <p:restoredTop sz="81861" autoAdjust="0"/>
  </p:normalViewPr>
  <p:slideViewPr>
    <p:cSldViewPr snapToGrid="0" snapToObjects="1">
      <p:cViewPr varScale="1">
        <p:scale>
          <a:sx n="75" d="100"/>
          <a:sy n="75" d="100"/>
        </p:scale>
        <p:origin x="67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presProps" Target="presProps.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Arial"/>
      </a:defRPr>
    </a:lvl1pPr>
    <a:lvl2pPr indent="228600" defTabSz="457200" latinLnBrk="0">
      <a:defRPr sz="1200">
        <a:latin typeface="+mj-lt"/>
        <a:ea typeface="+mj-ea"/>
        <a:cs typeface="+mj-cs"/>
        <a:sym typeface="Arial"/>
      </a:defRPr>
    </a:lvl2pPr>
    <a:lvl3pPr indent="457200" defTabSz="457200" latinLnBrk="0">
      <a:defRPr sz="1200">
        <a:latin typeface="+mj-lt"/>
        <a:ea typeface="+mj-ea"/>
        <a:cs typeface="+mj-cs"/>
        <a:sym typeface="Arial"/>
      </a:defRPr>
    </a:lvl3pPr>
    <a:lvl4pPr indent="685800" defTabSz="457200" latinLnBrk="0">
      <a:defRPr sz="1200">
        <a:latin typeface="+mj-lt"/>
        <a:ea typeface="+mj-ea"/>
        <a:cs typeface="+mj-cs"/>
        <a:sym typeface="Arial"/>
      </a:defRPr>
    </a:lvl4pPr>
    <a:lvl5pPr indent="914400" defTabSz="457200" latinLnBrk="0">
      <a:defRPr sz="1200">
        <a:latin typeface="+mj-lt"/>
        <a:ea typeface="+mj-ea"/>
        <a:cs typeface="+mj-cs"/>
        <a:sym typeface="Arial"/>
      </a:defRPr>
    </a:lvl5pPr>
    <a:lvl6pPr indent="1143000" defTabSz="457200" latinLnBrk="0">
      <a:defRPr sz="1200">
        <a:latin typeface="+mj-lt"/>
        <a:ea typeface="+mj-ea"/>
        <a:cs typeface="+mj-cs"/>
        <a:sym typeface="Arial"/>
      </a:defRPr>
    </a:lvl6pPr>
    <a:lvl7pPr indent="1371600" defTabSz="457200" latinLnBrk="0">
      <a:defRPr sz="1200">
        <a:latin typeface="+mj-lt"/>
        <a:ea typeface="+mj-ea"/>
        <a:cs typeface="+mj-cs"/>
        <a:sym typeface="Arial"/>
      </a:defRPr>
    </a:lvl7pPr>
    <a:lvl8pPr indent="1600200" defTabSz="457200" latinLnBrk="0">
      <a:defRPr sz="1200">
        <a:latin typeface="+mj-lt"/>
        <a:ea typeface="+mj-ea"/>
        <a:cs typeface="+mj-cs"/>
        <a:sym typeface="Arial"/>
      </a:defRPr>
    </a:lvl8pPr>
    <a:lvl9pPr indent="1828800" defTabSz="457200" latinLnBrk="0">
      <a:defRPr sz="12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utorialspoint.com/data_structures_algorithms/spanning_tree.ht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javatpoint.com/prim-algorithm"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rilliant.org/wiki/huffman-encoding/"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brilliant.org/wiki/dijkstras-short-path-finder/"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educative.io/edpresso/what-is-a-graph-data-structur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Austin</a:t>
            </a:r>
            <a:r>
              <a:rPr lang="en-US" baseline="0" dirty="0"/>
              <a:t> – Houston – Atlanta – Washington</a:t>
            </a:r>
          </a:p>
          <a:p>
            <a:pPr marL="171450" indent="-171450">
              <a:buFont typeface="Arial" panose="020B0604020202020204" pitchFamily="34" charset="0"/>
              <a:buChar char="•"/>
            </a:pPr>
            <a:r>
              <a:rPr lang="en-US" baseline="0" dirty="0"/>
              <a:t>Austin – Dallas – Denver – Atlanta – Wash</a:t>
            </a:r>
          </a:p>
          <a:p>
            <a:pPr marL="171450" indent="-171450">
              <a:buFont typeface="Arial" panose="020B0604020202020204" pitchFamily="34" charset="0"/>
              <a:buChar char="•"/>
            </a:pPr>
            <a:r>
              <a:rPr lang="en-US" baseline="0" dirty="0"/>
              <a:t>Others</a:t>
            </a:r>
            <a:endParaRPr lang="en-US" dirty="0"/>
          </a:p>
        </p:txBody>
      </p:sp>
    </p:spTree>
    <p:extLst>
      <p:ext uri="{BB962C8B-B14F-4D97-AF65-F5344CB8AC3E}">
        <p14:creationId xmlns:p14="http://schemas.microsoft.com/office/powerpoint/2010/main" val="100932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https://iq.opengenus.org/transitive-closure-using-floyd-warshall-algorithm/</a:t>
            </a:r>
          </a:p>
          <a:p>
            <a:pPr marL="171450" lvl="1" indent="-171450">
              <a:buFont typeface="Arial" panose="020B0604020202020204" pitchFamily="34" charset="0"/>
              <a:buChar char="•"/>
            </a:pPr>
            <a:r>
              <a:rPr lang="en-US" dirty="0"/>
              <a:t>C++ code!</a:t>
            </a:r>
          </a:p>
        </p:txBody>
      </p:sp>
    </p:spTree>
    <p:extLst>
      <p:ext uri="{BB962C8B-B14F-4D97-AF65-F5344CB8AC3E}">
        <p14:creationId xmlns:p14="http://schemas.microsoft.com/office/powerpoint/2010/main" val="2314534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hlinkClick r:id="rId3"/>
              </a:rPr>
              <a:t>https://www.tutorialspoint.com/data_structures_algorithms/spanning_tree.htm</a:t>
            </a:r>
            <a:endParaRPr lang="en-US" sz="1200" dirty="0"/>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Between the two spanning trees, </a:t>
            </a:r>
            <a:r>
              <a:rPr lang="en-US" sz="1200" baseline="0" dirty="0"/>
              <a:t>which one is better?</a:t>
            </a:r>
            <a:endParaRPr lang="en-US" sz="1200"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533787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Two approaches</a:t>
            </a:r>
          </a:p>
          <a:p>
            <a:pPr marL="285750" lvl="0" indent="-285750">
              <a:buFont typeface="Arial" panose="020B0604020202020204" pitchFamily="34" charset="0"/>
              <a:buChar char="•"/>
              <a:defRPr/>
            </a:pPr>
            <a:r>
              <a:rPr lang="en-US" sz="1200" dirty="0">
                <a:latin typeface="+mj-lt"/>
              </a:rPr>
              <a:t>Prim’s algorithm</a:t>
            </a:r>
          </a:p>
          <a:p>
            <a:pPr marL="285750" lvl="0" indent="-285750">
              <a:buFont typeface="Arial" panose="020B0604020202020204" pitchFamily="34" charset="0"/>
              <a:buChar char="•"/>
              <a:defRPr/>
            </a:pPr>
            <a:r>
              <a:rPr lang="en-US" sz="1200" dirty="0" err="1">
                <a:latin typeface="+mj-lt"/>
              </a:rPr>
              <a:t>Kruskal’s</a:t>
            </a:r>
            <a:endParaRPr lang="en-US" sz="1200" dirty="0">
              <a:latin typeface="+mj-lt"/>
            </a:endParaRP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786908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From 0, </a:t>
            </a:r>
            <a:r>
              <a:rPr lang="en-US" b="1" dirty="0"/>
              <a:t>3 options</a:t>
            </a:r>
            <a:r>
              <a:rPr lang="en-US" dirty="0"/>
              <a:t>: 1, 4 &amp; 8</a:t>
            </a:r>
          </a:p>
          <a:p>
            <a:pPr marL="171450" indent="-171450">
              <a:buFont typeface="Arial" panose="020B0604020202020204" pitchFamily="34" charset="0"/>
              <a:buChar char="•"/>
            </a:pPr>
            <a:r>
              <a:rPr lang="en-US" dirty="0"/>
              <a:t>Pick 4 (because it’s the minimum, 5</a:t>
            </a:r>
            <a:r>
              <a:rPr lang="en-US" baseline="0" dirty="0"/>
              <a:t> unit, is the</a:t>
            </a:r>
            <a:r>
              <a:rPr lang="en-US" dirty="0"/>
              <a:t> shortest path)</a:t>
            </a:r>
          </a:p>
          <a:p>
            <a:pPr marL="171450" indent="-171450">
              <a:buFont typeface="Arial" panose="020B0604020202020204" pitchFamily="34" charset="0"/>
              <a:buChar char="•"/>
            </a:pPr>
            <a:r>
              <a:rPr lang="en-US" dirty="0"/>
              <a:t>From 4, only 1 option: 3</a:t>
            </a:r>
          </a:p>
          <a:p>
            <a:pPr marL="171450" indent="-171450">
              <a:buFont typeface="Arial" panose="020B0604020202020204" pitchFamily="34" charset="0"/>
              <a:buChar char="•"/>
            </a:pPr>
            <a:r>
              <a:rPr lang="en-US" dirty="0"/>
              <a:t>From 3, only 1 option: 1</a:t>
            </a:r>
          </a:p>
          <a:p>
            <a:pPr marL="171450" indent="-171450">
              <a:buFont typeface="Arial" panose="020B0604020202020204" pitchFamily="34" charset="0"/>
              <a:buChar char="•"/>
            </a:pPr>
            <a:r>
              <a:rPr lang="en-US" dirty="0"/>
              <a:t>From 1, only 1 option, 2</a:t>
            </a:r>
          </a:p>
        </p:txBody>
      </p:sp>
    </p:spTree>
    <p:extLst>
      <p:ext uri="{BB962C8B-B14F-4D97-AF65-F5344CB8AC3E}">
        <p14:creationId xmlns:p14="http://schemas.microsoft.com/office/powerpoint/2010/main" val="783768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did</a:t>
            </a:r>
            <a:r>
              <a:rPr lang="en-US" baseline="0" dirty="0"/>
              <a:t> we do?</a:t>
            </a:r>
            <a:endParaRPr lang="en-US" dirty="0"/>
          </a:p>
        </p:txBody>
      </p:sp>
    </p:spTree>
    <p:extLst>
      <p:ext uri="{BB962C8B-B14F-4D97-AF65-F5344CB8AC3E}">
        <p14:creationId xmlns:p14="http://schemas.microsoft.com/office/powerpoint/2010/main" val="3425435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Spanning trees vs. MST</a:t>
            </a:r>
          </a:p>
        </p:txBody>
      </p:sp>
    </p:spTree>
    <p:extLst>
      <p:ext uri="{BB962C8B-B14F-4D97-AF65-F5344CB8AC3E}">
        <p14:creationId xmlns:p14="http://schemas.microsoft.com/office/powerpoint/2010/main" val="2841368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hlinkClick r:id="rId3"/>
              </a:rPr>
              <a:t>https://www.javatpoint.com/prim-algorithm</a:t>
            </a:r>
            <a:endParaRPr lang="en-US" sz="1200"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975232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https://www.baeldung.com/cs/minimum-spanning-vs-shortest-path-trees</a:t>
            </a:r>
          </a:p>
          <a:p>
            <a:pPr marL="171450" indent="-171450">
              <a:buFont typeface="Arial" panose="020B0604020202020204" pitchFamily="34" charset="0"/>
              <a:buChar char="•"/>
            </a:pPr>
            <a:r>
              <a:rPr lang="en-US" dirty="0"/>
              <a:t>https://www.baeldung.com/java-prim-algorithm</a:t>
            </a:r>
          </a:p>
          <a:p>
            <a:pPr marL="171450" indent="-171450">
              <a:buFont typeface="Arial" panose="020B0604020202020204" pitchFamily="34" charset="0"/>
              <a:buChar char="•"/>
            </a:pPr>
            <a:r>
              <a:rPr lang="en-US" dirty="0"/>
              <a:t>https://www.baeldung.com/java-dijkstra</a:t>
            </a:r>
          </a:p>
        </p:txBody>
      </p:sp>
    </p:spTree>
    <p:extLst>
      <p:ext uri="{BB962C8B-B14F-4D97-AF65-F5344CB8AC3E}">
        <p14:creationId xmlns:p14="http://schemas.microsoft.com/office/powerpoint/2010/main" val="302992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https://www.geeksforgeeks.org/comparison-dijkstras-floyd-warshall-algorithms/</a:t>
            </a:r>
          </a:p>
          <a:p>
            <a:pPr marL="171450" indent="-171450">
              <a:buFont typeface="Arial" panose="020B0604020202020204" pitchFamily="34" charset="0"/>
              <a:buChar char="•"/>
            </a:pPr>
            <a:r>
              <a:rPr lang="en-US" dirty="0"/>
              <a:t>https://www.selmanalpdundar.com/comparison-of-dijkstras-algorithm-and-floyd-warshall-algorithm.html</a:t>
            </a:r>
          </a:p>
        </p:txBody>
      </p:sp>
    </p:spTree>
    <p:extLst>
      <p:ext uri="{BB962C8B-B14F-4D97-AF65-F5344CB8AC3E}">
        <p14:creationId xmlns:p14="http://schemas.microsoft.com/office/powerpoint/2010/main" val="1817803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1" indent="-171450">
              <a:buFont typeface="Arial" panose="020B0604020202020204" pitchFamily="34" charset="0"/>
              <a:buChar char="•"/>
            </a:pPr>
            <a:r>
              <a:rPr lang="en-US" sz="1200" b="0" i="0" dirty="0">
                <a:effectLst/>
                <a:latin typeface="+mj-lt"/>
                <a:ea typeface="+mj-ea"/>
                <a:cs typeface="+mj-cs"/>
                <a:sym typeface="Arial"/>
              </a:rPr>
              <a:t>A </a:t>
            </a:r>
            <a:r>
              <a:rPr lang="en-US" sz="1200" b="1" i="0" dirty="0">
                <a:effectLst/>
                <a:latin typeface="+mj-lt"/>
                <a:ea typeface="+mj-ea"/>
                <a:cs typeface="+mj-cs"/>
                <a:sym typeface="Arial"/>
              </a:rPr>
              <a:t>greedy algorithm</a:t>
            </a:r>
            <a:r>
              <a:rPr lang="en-US" sz="1200" b="0" i="0" dirty="0">
                <a:effectLst/>
                <a:latin typeface="+mj-lt"/>
                <a:ea typeface="+mj-ea"/>
                <a:cs typeface="+mj-cs"/>
                <a:sym typeface="Arial"/>
              </a:rPr>
              <a:t> is a simple, intuitive algorithm that is used in optimization problems. The algorithm makes the optimal choice at each step as it attempts to find the overall optimal way to solve the entire problem. Greedy algorithms are quite successful in some problems, such as </a:t>
            </a:r>
            <a:r>
              <a:rPr lang="en-US" sz="1200" b="0" i="0" u="none" strike="noStrike" dirty="0">
                <a:effectLst/>
                <a:latin typeface="+mj-lt"/>
                <a:ea typeface="+mj-ea"/>
                <a:cs typeface="+mj-cs"/>
                <a:sym typeface="Arial"/>
                <a:hlinkClick r:id="rId3" tooltip="Huffman encoding"/>
              </a:rPr>
              <a:t>Huffman encoding</a:t>
            </a:r>
            <a:r>
              <a:rPr lang="en-US" sz="1200" b="0" i="0" dirty="0">
                <a:effectLst/>
                <a:latin typeface="+mj-lt"/>
                <a:ea typeface="+mj-ea"/>
                <a:cs typeface="+mj-cs"/>
                <a:sym typeface="Arial"/>
              </a:rPr>
              <a:t> which is used to compress data, or </a:t>
            </a:r>
            <a:r>
              <a:rPr lang="en-US" sz="1200" b="0" i="0" u="none" strike="noStrike" dirty="0" err="1">
                <a:effectLst/>
                <a:latin typeface="+mj-lt"/>
                <a:ea typeface="+mj-ea"/>
                <a:cs typeface="+mj-cs"/>
                <a:sym typeface="Arial"/>
                <a:hlinkClick r:id="rId4" tooltip="Dijkstra's algorithm"/>
              </a:rPr>
              <a:t>Dijkstra's</a:t>
            </a:r>
            <a:r>
              <a:rPr lang="en-US" sz="1200" b="0" i="0" u="none" strike="noStrike" dirty="0">
                <a:effectLst/>
                <a:latin typeface="+mj-lt"/>
                <a:ea typeface="+mj-ea"/>
                <a:cs typeface="+mj-cs"/>
                <a:sym typeface="Arial"/>
                <a:hlinkClick r:id="rId4" tooltip="Dijkstra's algorithm"/>
              </a:rPr>
              <a:t> algorithm</a:t>
            </a:r>
            <a:r>
              <a:rPr lang="en-US" sz="1200" b="0" i="0" dirty="0">
                <a:effectLst/>
                <a:latin typeface="+mj-lt"/>
                <a:ea typeface="+mj-ea"/>
                <a:cs typeface="+mj-cs"/>
                <a:sym typeface="Arial"/>
              </a:rPr>
              <a:t>, which is used to find the shortest path through a graph</a:t>
            </a:r>
          </a:p>
          <a:p>
            <a:pPr marL="171450" marR="0" lvl="2"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https://brilliant.org/wiki/greedy-algorithm/#:~:text=A%20greedy%20algorithm%20is%20a,to%20solve%20the%20entire%20problem</a:t>
            </a:r>
          </a:p>
          <a:p>
            <a:pPr marL="171450" marR="0" lvl="2"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From </a:t>
            </a:r>
            <a:r>
              <a:rPr lang="en-US" b="1" dirty="0"/>
              <a:t>0</a:t>
            </a:r>
            <a:r>
              <a:rPr lang="en-US" dirty="0"/>
              <a:t> to </a:t>
            </a:r>
            <a:r>
              <a:rPr lang="en-US" b="1" dirty="0"/>
              <a:t>3</a:t>
            </a:r>
          </a:p>
          <a:p>
            <a:pPr marL="171450" lvl="1" indent="-171450">
              <a:buFont typeface="Arial" panose="020B0604020202020204" pitchFamily="34" charset="0"/>
              <a:buChar char="•"/>
            </a:pPr>
            <a:endParaRPr lang="en-US" dirty="0"/>
          </a:p>
        </p:txBody>
      </p:sp>
    </p:spTree>
    <p:extLst>
      <p:ext uri="{BB962C8B-B14F-4D97-AF65-F5344CB8AC3E}">
        <p14:creationId xmlns:p14="http://schemas.microsoft.com/office/powerpoint/2010/main" val="195959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a:t>Which traversal?</a:t>
            </a:r>
            <a:endParaRPr lang="en-US" dirty="0"/>
          </a:p>
        </p:txBody>
      </p:sp>
    </p:spTree>
    <p:extLst>
      <p:ext uri="{BB962C8B-B14F-4D97-AF65-F5344CB8AC3E}">
        <p14:creationId xmlns:p14="http://schemas.microsoft.com/office/powerpoint/2010/main" val="3654446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Shortest paths from </a:t>
            </a:r>
            <a:r>
              <a:rPr lang="en-US" b="1" dirty="0"/>
              <a:t>V0</a:t>
            </a:r>
            <a:r>
              <a:rPr lang="en-US" b="1" baseline="0" dirty="0"/>
              <a:t> as the starting point</a:t>
            </a:r>
            <a:endParaRPr lang="en-US" b="1" dirty="0"/>
          </a:p>
        </p:txBody>
      </p:sp>
    </p:spTree>
    <p:extLst>
      <p:ext uri="{BB962C8B-B14F-4D97-AF65-F5344CB8AC3E}">
        <p14:creationId xmlns:p14="http://schemas.microsoft.com/office/powerpoint/2010/main" val="3635210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0</a:t>
            </a:r>
            <a:r>
              <a:rPr lang="en-US" baseline="0" dirty="0"/>
              <a:t> -&gt; 1 </a:t>
            </a:r>
            <a:r>
              <a:rPr lang="en-US" b="1" baseline="0" dirty="0"/>
              <a:t>(16)</a:t>
            </a:r>
          </a:p>
          <a:p>
            <a:pPr marL="171450" indent="-171450">
              <a:buFont typeface="Arial" panose="020B0604020202020204" pitchFamily="34" charset="0"/>
              <a:buChar char="•"/>
            </a:pPr>
            <a:r>
              <a:rPr lang="en-US" baseline="0" dirty="0"/>
              <a:t>0 -&gt; 3 -&gt; 1 </a:t>
            </a:r>
            <a:r>
              <a:rPr lang="en-US" b="1" baseline="0" dirty="0"/>
              <a:t>(14)</a:t>
            </a:r>
          </a:p>
          <a:p>
            <a:pPr marL="171450" indent="-171450">
              <a:buFont typeface="Arial" panose="020B0604020202020204" pitchFamily="34" charset="0"/>
              <a:buChar char="•"/>
            </a:pPr>
            <a:r>
              <a:rPr lang="en-US" baseline="0" dirty="0"/>
              <a:t>0 -&gt; 4 -&gt; 1 </a:t>
            </a:r>
            <a:r>
              <a:rPr lang="en-US" b="1" baseline="0" dirty="0"/>
              <a:t>(13)</a:t>
            </a:r>
            <a:endParaRPr lang="en-US" b="1" dirty="0"/>
          </a:p>
        </p:txBody>
      </p:sp>
    </p:spTree>
    <p:extLst>
      <p:ext uri="{BB962C8B-B14F-4D97-AF65-F5344CB8AC3E}">
        <p14:creationId xmlns:p14="http://schemas.microsoft.com/office/powerpoint/2010/main" val="2407043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initial concern might you have with this algorithm?</a:t>
            </a:r>
          </a:p>
        </p:txBody>
      </p:sp>
    </p:spTree>
    <p:extLst>
      <p:ext uri="{BB962C8B-B14F-4D97-AF65-F5344CB8AC3E}">
        <p14:creationId xmlns:p14="http://schemas.microsoft.com/office/powerpoint/2010/main" val="1004413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endParaRPr lang="en-US">
              <a:latin typeface="Arial" pitchFamily="34" charset="0"/>
            </a:endParaRPr>
          </a:p>
        </p:txBody>
      </p:sp>
      <p:sp>
        <p:nvSpPr>
          <p:cNvPr id="70660"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914400" rtl="0" eaLnBrk="1" fontAlgn="base" latinLnBrk="0" hangingPunct="1">
              <a:lnSpc>
                <a:spcPct val="100000"/>
              </a:lnSpc>
              <a:spcBef>
                <a:spcPct val="0"/>
              </a:spcBef>
              <a:spcAft>
                <a:spcPct val="0"/>
              </a:spcAft>
              <a:buClrTx/>
              <a:buSzTx/>
              <a:buFontTx/>
              <a:buNone/>
              <a:tabLst/>
              <a:defRPr/>
            </a:pPr>
            <a:fld id="{4328A4C5-0743-4FEC-9001-CE752DBD79D9}" type="slidenum">
              <a:rPr kumimoji="0" lang="en-US" sz="1200" b="0" i="0" u="none" strike="noStrike" kern="1200" cap="none" spc="0" normalizeH="0" baseline="0" noProof="0">
                <a:ln>
                  <a:noFill/>
                </a:ln>
                <a:solidFill>
                  <a:srgbClr val="000000"/>
                </a:solidFill>
                <a:effectLst/>
                <a:uLnTx/>
                <a:uFillTx/>
                <a:latin typeface="Arial" pitchFamily="34" charset="0"/>
                <a:ea typeface="+mn-ea"/>
                <a:cs typeface="Helvetica"/>
                <a:sym typeface="Arial"/>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Helvetica"/>
              <a:sym typeface="Arial"/>
            </a:endParaRPr>
          </a:p>
        </p:txBody>
      </p:sp>
    </p:spTree>
    <p:extLst>
      <p:ext uri="{BB962C8B-B14F-4D97-AF65-F5344CB8AC3E}">
        <p14:creationId xmlns:p14="http://schemas.microsoft.com/office/powerpoint/2010/main" val="3446660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Depth-first</a:t>
            </a:r>
            <a:r>
              <a:rPr lang="en-US" b="1" baseline="0" dirty="0"/>
              <a:t> -&gt; </a:t>
            </a:r>
            <a:r>
              <a:rPr lang="en-US" b="0" baseline="0" dirty="0"/>
              <a:t>pre-order</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a:t>Visiting order: arbitrary starting at 3</a:t>
            </a:r>
            <a:endParaRPr lang="en-US" b="0" dirty="0"/>
          </a:p>
        </p:txBody>
      </p:sp>
    </p:spTree>
    <p:extLst>
      <p:ext uri="{BB962C8B-B14F-4D97-AF65-F5344CB8AC3E}">
        <p14:creationId xmlns:p14="http://schemas.microsoft.com/office/powerpoint/2010/main" val="466058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Non recursive approach</a:t>
            </a:r>
          </a:p>
        </p:txBody>
      </p:sp>
    </p:spTree>
    <p:extLst>
      <p:ext uri="{BB962C8B-B14F-4D97-AF65-F5344CB8AC3E}">
        <p14:creationId xmlns:p14="http://schemas.microsoft.com/office/powerpoint/2010/main" val="1633862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mj-ea"/>
                <a:cs typeface="+mj-cs"/>
                <a:sym typeface="Arial"/>
              </a:rPr>
              <a:t>*We don’t include Houston - already visited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mj-ea"/>
                <a:cs typeface="+mj-cs"/>
                <a:sym typeface="Arial"/>
              </a:rPr>
              <a:t>      (must mark Houston as visited)</a:t>
            </a:r>
            <a:endParaRPr lang="en-US" dirty="0"/>
          </a:p>
        </p:txBody>
      </p:sp>
    </p:spTree>
    <p:extLst>
      <p:ext uri="{BB962C8B-B14F-4D97-AF65-F5344CB8AC3E}">
        <p14:creationId xmlns:p14="http://schemas.microsoft.com/office/powerpoint/2010/main" val="1029688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only </a:t>
            </a:r>
            <a:r>
              <a:rPr lang="en-US" b="1" dirty="0"/>
              <a:t>one </a:t>
            </a:r>
            <a:r>
              <a:rPr lang="en-US" dirty="0"/>
              <a:t>of</a:t>
            </a:r>
            <a:r>
              <a:rPr lang="en-US" baseline="0" dirty="0"/>
              <a:t> several paths</a:t>
            </a:r>
          </a:p>
          <a:p>
            <a:pPr marL="171450" indent="-171450">
              <a:buFont typeface="Arial" panose="020B0604020202020204" pitchFamily="34" charset="0"/>
              <a:buChar char="•"/>
            </a:pPr>
            <a:r>
              <a:rPr lang="en-US" baseline="0" dirty="0"/>
              <a:t>We have </a:t>
            </a:r>
            <a:r>
              <a:rPr lang="en-US" b="1" baseline="0" dirty="0"/>
              <a:t>determined a path </a:t>
            </a:r>
            <a:r>
              <a:rPr lang="en-US" baseline="0" dirty="0"/>
              <a:t>(that’s all we can say)</a:t>
            </a:r>
          </a:p>
          <a:p>
            <a:pPr marL="171450" indent="-171450">
              <a:buFont typeface="Arial" panose="020B0604020202020204" pitchFamily="34" charset="0"/>
              <a:buChar char="•"/>
            </a:pPr>
            <a:r>
              <a:rPr lang="en-US" baseline="0" dirty="0"/>
              <a:t>Is it our “best” choice?  (We have not decided on what “best” is yet)</a:t>
            </a:r>
            <a:endParaRPr lang="en-US" dirty="0"/>
          </a:p>
        </p:txBody>
      </p:sp>
    </p:spTree>
    <p:extLst>
      <p:ext uri="{BB962C8B-B14F-4D97-AF65-F5344CB8AC3E}">
        <p14:creationId xmlns:p14="http://schemas.microsoft.com/office/powerpoint/2010/main" val="2417663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Breadth-First</a:t>
            </a:r>
            <a:r>
              <a:rPr lang="en-US" baseline="0" dirty="0"/>
              <a:t> -&gt; Level order</a:t>
            </a:r>
            <a:endParaRPr lang="en-US" dirty="0"/>
          </a:p>
        </p:txBody>
      </p:sp>
    </p:spTree>
    <p:extLst>
      <p:ext uri="{BB962C8B-B14F-4D97-AF65-F5344CB8AC3E}">
        <p14:creationId xmlns:p14="http://schemas.microsoft.com/office/powerpoint/2010/main" val="2205586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dirty="0">
                <a:effectLst/>
                <a:latin typeface="+mj-lt"/>
                <a:ea typeface="+mj-ea"/>
                <a:cs typeface="+mj-cs"/>
                <a:sym typeface="Arial"/>
              </a:rPr>
              <a:t>The </a:t>
            </a:r>
            <a:r>
              <a:rPr lang="en-US" sz="1200" b="1" i="0" dirty="0">
                <a:effectLst/>
                <a:latin typeface="+mj-lt"/>
                <a:ea typeface="+mj-ea"/>
                <a:cs typeface="+mj-cs"/>
                <a:sym typeface="Arial"/>
              </a:rPr>
              <a:t>spanning tree</a:t>
            </a:r>
            <a:r>
              <a:rPr lang="en-US" sz="1200" b="0" i="0" dirty="0">
                <a:effectLst/>
                <a:latin typeface="+mj-lt"/>
                <a:ea typeface="+mj-ea"/>
                <a:cs typeface="+mj-cs"/>
                <a:sym typeface="Arial"/>
              </a:rPr>
              <a:t> of a </a:t>
            </a:r>
            <a:r>
              <a:rPr lang="en-US" sz="1200" b="0" i="0" u="none" strike="noStrike" dirty="0">
                <a:effectLst/>
                <a:latin typeface="+mj-lt"/>
                <a:ea typeface="+mj-ea"/>
                <a:cs typeface="+mj-cs"/>
                <a:sym typeface="Arial"/>
                <a:hlinkClick r:id="rId3"/>
              </a:rPr>
              <a:t>graph</a:t>
            </a:r>
            <a:r>
              <a:rPr lang="en-US" sz="1200" b="0" i="0" dirty="0">
                <a:effectLst/>
                <a:latin typeface="+mj-lt"/>
                <a:ea typeface="+mj-ea"/>
                <a:cs typeface="+mj-cs"/>
                <a:sym typeface="Arial"/>
              </a:rPr>
              <a:t> (</a:t>
            </a:r>
            <a:r>
              <a:rPr lang="en-US" sz="1200" b="0" i="1" dirty="0">
                <a:effectLst/>
                <a:latin typeface="+mj-lt"/>
                <a:ea typeface="+mj-ea"/>
                <a:cs typeface="+mj-cs"/>
                <a:sym typeface="Arial"/>
              </a:rPr>
              <a:t>G</a:t>
            </a:r>
            <a:r>
              <a:rPr lang="en-US" sz="1200" b="0" i="0" dirty="0">
                <a:effectLst/>
                <a:latin typeface="+mj-lt"/>
                <a:ea typeface="+mj-ea"/>
                <a:cs typeface="+mj-cs"/>
                <a:sym typeface="Arial"/>
              </a:rPr>
              <a:t>) is a subset of </a:t>
            </a:r>
            <a:r>
              <a:rPr lang="en-US" sz="1200" b="0" i="1" dirty="0">
                <a:effectLst/>
                <a:latin typeface="+mj-lt"/>
                <a:ea typeface="+mj-ea"/>
                <a:cs typeface="+mj-cs"/>
                <a:sym typeface="Arial"/>
              </a:rPr>
              <a:t>G</a:t>
            </a:r>
            <a:r>
              <a:rPr lang="en-US" sz="1200" b="0" i="0" dirty="0">
                <a:effectLst/>
                <a:latin typeface="+mj-lt"/>
                <a:ea typeface="+mj-ea"/>
                <a:cs typeface="+mj-cs"/>
                <a:sym typeface="Arial"/>
              </a:rPr>
              <a:t> that covers all of its vertices using the </a:t>
            </a:r>
            <a:r>
              <a:rPr lang="en-US" sz="1200" b="1" i="0" dirty="0">
                <a:effectLst/>
                <a:latin typeface="+mj-lt"/>
                <a:ea typeface="+mj-ea"/>
                <a:cs typeface="+mj-cs"/>
                <a:sym typeface="Arial"/>
              </a:rPr>
              <a:t>minimum number of edges</a:t>
            </a:r>
          </a:p>
          <a:p>
            <a:pPr marL="171450" lvl="4" indent="-171450">
              <a:buFont typeface="Arial" panose="020B0604020202020204" pitchFamily="34" charset="0"/>
              <a:buChar char="•"/>
            </a:pPr>
            <a:r>
              <a:rPr lang="en-US" dirty="0"/>
              <a:t>https://www.educative.io/edpresso/what-is-a-spanning-tree</a:t>
            </a:r>
          </a:p>
        </p:txBody>
      </p:sp>
    </p:spTree>
    <p:extLst>
      <p:ext uri="{BB962C8B-B14F-4D97-AF65-F5344CB8AC3E}">
        <p14:creationId xmlns:p14="http://schemas.microsoft.com/office/powerpoint/2010/main" val="216323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Examples</a:t>
            </a:r>
          </a:p>
          <a:p>
            <a:pPr marL="171450" lvl="1" indent="-171450">
              <a:buFont typeface="Arial" panose="020B0604020202020204" pitchFamily="34" charset="0"/>
              <a:buChar char="•"/>
            </a:pPr>
            <a:r>
              <a:rPr lang="en-US" b="1" dirty="0"/>
              <a:t>0 -&gt; 2 </a:t>
            </a:r>
            <a:r>
              <a:rPr lang="en-US" dirty="0"/>
              <a:t>(0</a:t>
            </a:r>
            <a:r>
              <a:rPr lang="en-US" baseline="0" dirty="0"/>
              <a:t> -&gt; 1 + 1-&gt;2)</a:t>
            </a:r>
          </a:p>
          <a:p>
            <a:pPr marL="171450" lvl="1" indent="-171450">
              <a:buFont typeface="Arial" panose="020B0604020202020204" pitchFamily="34" charset="0"/>
              <a:buChar char="•"/>
            </a:pPr>
            <a:r>
              <a:rPr lang="en-US" b="1" baseline="0" dirty="0"/>
              <a:t>0 -&gt; 4 </a:t>
            </a:r>
            <a:r>
              <a:rPr lang="en-US" baseline="0" dirty="0"/>
              <a:t>(0 -&gt;3 + 3 -&gt; 4)</a:t>
            </a:r>
          </a:p>
          <a:p>
            <a:pPr marL="171450" lvl="1" indent="-171450">
              <a:buFont typeface="Arial" panose="020B0604020202020204" pitchFamily="34" charset="0"/>
              <a:buChar char="•"/>
            </a:pPr>
            <a:r>
              <a:rPr lang="en-US" b="1" baseline="0" dirty="0">
                <a:solidFill>
                  <a:srgbClr val="FF0000"/>
                </a:solidFill>
              </a:rPr>
              <a:t>From 2, we cannot go anywhere!</a:t>
            </a:r>
            <a:endParaRPr lang="en-US" b="1" dirty="0">
              <a:solidFill>
                <a:srgbClr val="FF0000"/>
              </a:solidFill>
            </a:endParaRPr>
          </a:p>
        </p:txBody>
      </p:sp>
    </p:spTree>
    <p:extLst>
      <p:ext uri="{BB962C8B-B14F-4D97-AF65-F5344CB8AC3E}">
        <p14:creationId xmlns:p14="http://schemas.microsoft.com/office/powerpoint/2010/main" val="14122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5e Figure + Caption">
    <p:spTree>
      <p:nvGrpSpPr>
        <p:cNvPr id="1" name=""/>
        <p:cNvGrpSpPr/>
        <p:nvPr/>
      </p:nvGrpSpPr>
      <p:grpSpPr>
        <a:xfrm>
          <a:off x="0" y="0"/>
          <a:ext cx="0" cy="0"/>
          <a:chOff x="0" y="0"/>
          <a:chExt cx="0" cy="0"/>
        </a:xfrm>
      </p:grpSpPr>
      <p:sp>
        <p:nvSpPr>
          <p:cNvPr id="23" name="Title Text"/>
          <p:cNvSpPr txBox="1">
            <a:spLocks noGrp="1"/>
          </p:cNvSpPr>
          <p:nvPr>
            <p:ph type="title"/>
          </p:nvPr>
        </p:nvSpPr>
        <p:spPr>
          <a:xfrm>
            <a:off x="249435" y="-1"/>
            <a:ext cx="8513565" cy="807816"/>
          </a:xfrm>
          <a:prstGeom prst="rect">
            <a:avLst/>
          </a:prstGeom>
        </p:spPr>
        <p:txBody>
          <a:bodyPr/>
          <a:lstStyle/>
          <a:p>
            <a:r>
              <a:t>Title Text</a:t>
            </a:r>
          </a:p>
        </p:txBody>
      </p:sp>
      <p:sp>
        <p:nvSpPr>
          <p:cNvPr id="24" name="Body Level One…"/>
          <p:cNvSpPr txBox="1">
            <a:spLocks noGrp="1"/>
          </p:cNvSpPr>
          <p:nvPr>
            <p:ph type="body" sz="quarter" idx="1"/>
          </p:nvPr>
        </p:nvSpPr>
        <p:spPr>
          <a:xfrm>
            <a:off x="457200" y="5831015"/>
            <a:ext cx="8229600" cy="581001"/>
          </a:xfrm>
          <a:prstGeom prst="rect">
            <a:avLst/>
          </a:prstGeom>
        </p:spPr>
        <p:txBody>
          <a:bodyPr anchor="b"/>
          <a:lstStyle>
            <a:lvl1pPr marL="0" indent="0">
              <a:spcBef>
                <a:spcPts val="0"/>
              </a:spcBef>
              <a:buClrTx/>
              <a:buSzTx/>
              <a:buFontTx/>
              <a:buNone/>
              <a:defRPr sz="3600" b="1">
                <a:solidFill>
                  <a:srgbClr val="007FA3"/>
                </a:solidFill>
                <a:latin typeface="Times New Roman"/>
                <a:ea typeface="Times New Roman"/>
                <a:cs typeface="Times New Roman"/>
                <a:sym typeface="Times New Roman"/>
              </a:defRPr>
            </a:lvl1pPr>
            <a:lvl2pPr marL="0" indent="228600">
              <a:spcBef>
                <a:spcPts val="0"/>
              </a:spcBef>
              <a:buClrTx/>
              <a:buSzTx/>
              <a:buFontTx/>
              <a:buNone/>
              <a:defRPr sz="3600" b="1">
                <a:solidFill>
                  <a:srgbClr val="007FA3"/>
                </a:solidFill>
                <a:latin typeface="Times New Roman"/>
                <a:ea typeface="Times New Roman"/>
                <a:cs typeface="Times New Roman"/>
                <a:sym typeface="Times New Roman"/>
              </a:defRPr>
            </a:lvl2pPr>
            <a:lvl3pPr marL="0" indent="457200">
              <a:spcBef>
                <a:spcPts val="0"/>
              </a:spcBef>
              <a:buClrTx/>
              <a:buSzTx/>
              <a:buFontTx/>
              <a:buNone/>
              <a:defRPr sz="3600" b="1">
                <a:solidFill>
                  <a:srgbClr val="007FA3"/>
                </a:solidFill>
                <a:latin typeface="Times New Roman"/>
                <a:ea typeface="Times New Roman"/>
                <a:cs typeface="Times New Roman"/>
                <a:sym typeface="Times New Roman"/>
              </a:defRPr>
            </a:lvl3pPr>
            <a:lvl4pPr marL="0" indent="685800">
              <a:spcBef>
                <a:spcPts val="0"/>
              </a:spcBef>
              <a:buClrTx/>
              <a:buSzTx/>
              <a:buFontTx/>
              <a:buNone/>
              <a:defRPr sz="3600" b="1">
                <a:solidFill>
                  <a:srgbClr val="007FA3"/>
                </a:solidFill>
                <a:latin typeface="Times New Roman"/>
                <a:ea typeface="Times New Roman"/>
                <a:cs typeface="Times New Roman"/>
                <a:sym typeface="Times New Roman"/>
              </a:defRPr>
            </a:lvl4pPr>
            <a:lvl5pPr marL="0" indent="914400">
              <a:spcBef>
                <a:spcPts val="0"/>
              </a:spcBef>
              <a:buClrTx/>
              <a:buSzTx/>
              <a:buFontTx/>
              <a:buNone/>
              <a:defRPr sz="3600" b="1">
                <a:solidFill>
                  <a:srgbClr val="007FA3"/>
                </a:solidFill>
                <a:latin typeface="Times New Roman"/>
                <a:ea typeface="Times New Roman"/>
                <a:cs typeface="Times New Roman"/>
                <a:sym typeface="Times New Roman"/>
              </a:defRPr>
            </a:lvl5p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xfrm>
            <a:off x="8789857" y="97180"/>
            <a:ext cx="231238" cy="214661"/>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1960392C-1D5B-4376-A15C-35CA61D19EEC}" type="datetime1">
              <a:rPr lang="en-US"/>
              <a:pPr>
                <a:defRPr/>
              </a:pPr>
              <a:t>4/11/2022</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B0FABFB-CA92-4015-BF88-67DE8DCAFCA2}" type="slidenum">
              <a:rPr lang="en-US"/>
              <a:pPr>
                <a:defRPr/>
              </a:pPr>
              <a:t>‹#›</a:t>
            </a:fld>
            <a:endParaRPr lang="en-US"/>
          </a:p>
        </p:txBody>
      </p:sp>
    </p:spTree>
    <p:extLst>
      <p:ext uri="{BB962C8B-B14F-4D97-AF65-F5344CB8AC3E}">
        <p14:creationId xmlns:p14="http://schemas.microsoft.com/office/powerpoint/2010/main" val="4075859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03F881B5-C4AB-495D-85A2-BBBC01732B2E}" type="datetime1">
              <a:rPr lang="en-US"/>
              <a:pPr>
                <a:defRPr/>
              </a:pPr>
              <a:t>4/11/2022</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A39C13F-E506-4064-8302-F877323D4EA1}" type="slidenum">
              <a:rPr lang="en-US"/>
              <a:pPr>
                <a:defRPr/>
              </a:pPr>
              <a:t>‹#›</a:t>
            </a:fld>
            <a:endParaRPr lang="en-US"/>
          </a:p>
        </p:txBody>
      </p:sp>
    </p:spTree>
    <p:extLst>
      <p:ext uri="{BB962C8B-B14F-4D97-AF65-F5344CB8AC3E}">
        <p14:creationId xmlns:p14="http://schemas.microsoft.com/office/powerpoint/2010/main" val="2049706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59501DAE-674C-4C44-BEB9-3CF3DCE157A7}" type="datetime1">
              <a:rPr lang="en-US"/>
              <a:pPr>
                <a:defRPr/>
              </a:pPr>
              <a:t>4/11/2022</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55B7D49-4ACA-4A31-BC53-22126B02EEF8}" type="slidenum">
              <a:rPr lang="en-US"/>
              <a:pPr>
                <a:defRPr/>
              </a:pPr>
              <a:t>‹#›</a:t>
            </a:fld>
            <a:endParaRPr lang="en-US"/>
          </a:p>
        </p:txBody>
      </p:sp>
    </p:spTree>
    <p:extLst>
      <p:ext uri="{BB962C8B-B14F-4D97-AF65-F5344CB8AC3E}">
        <p14:creationId xmlns:p14="http://schemas.microsoft.com/office/powerpoint/2010/main" val="3838556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C6B8C322-E01B-4E0C-AE90-E2CE41D7C762}" type="datetime1">
              <a:rPr lang="en-US"/>
              <a:pPr>
                <a:defRPr/>
              </a:pPr>
              <a:t>4/11/2022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F0F450B-AE38-4BA0-8B60-DF925AD8462C}" type="slidenum">
              <a:rPr lang="en-US"/>
              <a:pPr>
                <a:defRPr/>
              </a:pPr>
              <a:t>‹#›</a:t>
            </a:fld>
            <a:endParaRPr lang="en-US"/>
          </a:p>
        </p:txBody>
      </p:sp>
    </p:spTree>
    <p:extLst>
      <p:ext uri="{BB962C8B-B14F-4D97-AF65-F5344CB8AC3E}">
        <p14:creationId xmlns:p14="http://schemas.microsoft.com/office/powerpoint/2010/main" val="315478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65CCE72D-655A-4793-9507-90629C973549}" type="datetime1">
              <a:rPr lang="en-US"/>
              <a:pPr>
                <a:defRPr/>
              </a:pPr>
              <a:t>4/11/2022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3959F33-9609-4897-8D38-4FA279DC0890}" type="slidenum">
              <a:rPr lang="en-US"/>
              <a:pPr>
                <a:defRPr/>
              </a:pPr>
              <a:t>‹#›</a:t>
            </a:fld>
            <a:endParaRPr lang="en-US"/>
          </a:p>
        </p:txBody>
      </p:sp>
    </p:spTree>
    <p:extLst>
      <p:ext uri="{BB962C8B-B14F-4D97-AF65-F5344CB8AC3E}">
        <p14:creationId xmlns:p14="http://schemas.microsoft.com/office/powerpoint/2010/main" val="3994500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87EB0FC5-62FD-4D92-999A-FB56FBA3C24A}" type="datetime1">
              <a:rPr lang="en-US"/>
              <a:pPr>
                <a:defRPr/>
              </a:pPr>
              <a:t>4/11/2022</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29A84DD-358A-46B0-9FB0-58F04E12A37B}" type="slidenum">
              <a:rPr lang="en-US"/>
              <a:pPr>
                <a:defRPr/>
              </a:pPr>
              <a:t>‹#›</a:t>
            </a:fld>
            <a:endParaRPr lang="en-US"/>
          </a:p>
        </p:txBody>
      </p:sp>
    </p:spTree>
    <p:extLst>
      <p:ext uri="{BB962C8B-B14F-4D97-AF65-F5344CB8AC3E}">
        <p14:creationId xmlns:p14="http://schemas.microsoft.com/office/powerpoint/2010/main" val="9794928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fld id="{0584A938-C30F-4B46-8837-782474B4363A}" type="datetime1">
              <a:rPr lang="en-US"/>
              <a:pPr>
                <a:defRPr/>
              </a:pPr>
              <a:t>4/11/2022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9C7D61D-D577-4A24-B242-3D272AD3B1D0}" type="slidenum">
              <a:rPr lang="en-US"/>
              <a:pPr>
                <a:defRPr/>
              </a:pPr>
              <a:t>‹#›</a:t>
            </a:fld>
            <a:endParaRPr lang="en-US"/>
          </a:p>
        </p:txBody>
      </p:sp>
    </p:spTree>
    <p:extLst>
      <p:ext uri="{BB962C8B-B14F-4D97-AF65-F5344CB8AC3E}">
        <p14:creationId xmlns:p14="http://schemas.microsoft.com/office/powerpoint/2010/main" val="3503462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359F28AF-7260-4980-8111-6B25F441FC99}" type="datetime1">
              <a:rPr lang="en-US">
                <a:solidFill>
                  <a:srgbClr val="000000"/>
                </a:solidFill>
              </a:rPr>
              <a:pPr>
                <a:defRPr/>
              </a:pPr>
              <a:t>4/11/2022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691FC4E-F495-4BAB-836B-AFE11C60907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005537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F22A1767-5902-4F5E-AAA8-FBB888E89DFE}" type="datetime1">
              <a:rPr lang="en-US">
                <a:solidFill>
                  <a:srgbClr val="000000"/>
                </a:solidFill>
              </a:rPr>
              <a:pPr>
                <a:defRPr/>
              </a:pPr>
              <a:t>4/11/2022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258B4EF-D00B-4ADA-B0D4-444CC4EB009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161360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E6B8D078-5A99-44FE-8552-CF8B73CD47CF}" type="datetime1">
              <a:rPr lang="en-US">
                <a:solidFill>
                  <a:srgbClr val="000000"/>
                </a:solidFill>
              </a:rPr>
              <a:pPr>
                <a:defRPr/>
              </a:pPr>
              <a:t>4/11/2022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3076534-1AEF-44B1-AB57-EA705C49E34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72856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5e Title &amp; Content">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2FF05862-6D00-4EDD-A2B6-B6BBDD51F1CC}" type="datetime1">
              <a:rPr lang="en-US">
                <a:solidFill>
                  <a:srgbClr val="000000"/>
                </a:solidFill>
              </a:rPr>
              <a:pPr>
                <a:defRPr/>
              </a:pPr>
              <a:t>4/11/2022</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606B059-28D2-4814-AD27-FAD0034C71C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24910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FCED66C8-8294-41DC-97DB-23DAE811A87B}" type="datetime1">
              <a:rPr lang="en-US">
                <a:solidFill>
                  <a:srgbClr val="000000"/>
                </a:solidFill>
              </a:rPr>
              <a:pPr>
                <a:defRPr/>
              </a:pPr>
              <a:t>4/11/2022</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95ADB01-6390-40FE-924A-E96A2DA1B5A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607365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E02CF505-B92E-4942-9B9F-29600E760D8A}" type="datetime1">
              <a:rPr lang="en-US">
                <a:solidFill>
                  <a:srgbClr val="000000"/>
                </a:solidFill>
              </a:rPr>
              <a:pPr>
                <a:defRPr/>
              </a:pPr>
              <a:t>4/11/2022</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71A883A2-185D-4806-8467-83891D7E961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918492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1960392C-1D5B-4376-A15C-35CA61D19EEC}" type="datetime1">
              <a:rPr lang="en-US">
                <a:solidFill>
                  <a:srgbClr val="000000"/>
                </a:solidFill>
              </a:rPr>
              <a:pPr>
                <a:defRPr/>
              </a:pPr>
              <a:t>4/11/2022</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6B0FABFB-CA92-4015-BF88-67DE8DCAFCA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71669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03F881B5-C4AB-495D-85A2-BBBC01732B2E}" type="datetime1">
              <a:rPr lang="en-US">
                <a:solidFill>
                  <a:srgbClr val="000000"/>
                </a:solidFill>
              </a:rPr>
              <a:pPr>
                <a:defRPr/>
              </a:pPr>
              <a:t>4/11/2022</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A39C13F-E506-4064-8302-F877323D4EA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747139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59501DAE-674C-4C44-BEB9-3CF3DCE157A7}" type="datetime1">
              <a:rPr lang="en-US">
                <a:solidFill>
                  <a:srgbClr val="000000"/>
                </a:solidFill>
              </a:rPr>
              <a:pPr>
                <a:defRPr/>
              </a:pPr>
              <a:t>4/11/2022</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55B7D49-4ACA-4A31-BC53-22126B02EEF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983410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C6B8C322-E01B-4E0C-AE90-E2CE41D7C762}" type="datetime1">
              <a:rPr lang="en-US">
                <a:solidFill>
                  <a:srgbClr val="000000"/>
                </a:solidFill>
              </a:rPr>
              <a:pPr>
                <a:defRPr/>
              </a:pPr>
              <a:t>4/11/2022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F0F450B-AE38-4BA0-8B60-DF925AD8462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967809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65CCE72D-655A-4793-9507-90629C973549}" type="datetime1">
              <a:rPr lang="en-US">
                <a:solidFill>
                  <a:srgbClr val="000000"/>
                </a:solidFill>
              </a:rPr>
              <a:pPr>
                <a:defRPr/>
              </a:pPr>
              <a:t>4/11/2022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3959F33-9609-4897-8D38-4FA279DC089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20027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87EB0FC5-62FD-4D92-999A-FB56FBA3C24A}" type="datetime1">
              <a:rPr lang="en-US">
                <a:solidFill>
                  <a:srgbClr val="000000"/>
                </a:solidFill>
              </a:rPr>
              <a:pPr>
                <a:defRPr/>
              </a:pPr>
              <a:t>4/11/2022</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29A84DD-358A-46B0-9FB0-58F04E12A3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08096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fld id="{0584A938-C30F-4B46-8837-782474B4363A}" type="datetime1">
              <a:rPr lang="en-US">
                <a:solidFill>
                  <a:srgbClr val="000000"/>
                </a:solidFill>
              </a:rPr>
              <a:pPr>
                <a:defRPr/>
              </a:pPr>
              <a:t>4/11/2022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9C7D61D-D577-4A24-B242-3D272AD3B1D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75335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F22A1767-5902-4F5E-AAA8-FBB888E89DFE}" type="datetime1">
              <a:rPr lang="en-US">
                <a:solidFill>
                  <a:srgbClr val="000000"/>
                </a:solidFill>
              </a:rPr>
              <a:pPr>
                <a:defRPr/>
              </a:pPr>
              <a:t>4/11/2022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258B4EF-D00B-4ADA-B0D4-444CC4EB009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093451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chartAndTx">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914400"/>
          </a:xfrm>
        </p:spPr>
        <p:txBody>
          <a:bodyPr/>
          <a:lstStyle/>
          <a:p>
            <a:r>
              <a:rPr lang="en-US"/>
              <a:t>Click to edit Master title style</a:t>
            </a:r>
          </a:p>
        </p:txBody>
      </p:sp>
      <p:sp>
        <p:nvSpPr>
          <p:cNvPr id="3" name="Chart Placeholder 2"/>
          <p:cNvSpPr>
            <a:spLocks noGrp="1"/>
          </p:cNvSpPr>
          <p:nvPr>
            <p:ph type="chart" sz="half" idx="1"/>
          </p:nvPr>
        </p:nvSpPr>
        <p:spPr>
          <a:xfrm>
            <a:off x="685800" y="1371600"/>
            <a:ext cx="3810000" cy="4724400"/>
          </a:xfrm>
        </p:spPr>
        <p:txBody>
          <a:bodyPr/>
          <a:lstStyle/>
          <a:p>
            <a:pPr lvl="0"/>
            <a:endParaRPr lang="en-US" noProof="0"/>
          </a:p>
        </p:txBody>
      </p:sp>
      <p:sp>
        <p:nvSpPr>
          <p:cNvPr id="4" name="Text Placeholder 3"/>
          <p:cNvSpPr>
            <a:spLocks noGrp="1"/>
          </p:cNvSpPr>
          <p:nvPr>
            <p:ph type="body" sz="half" idx="2"/>
          </p:nvPr>
        </p:nvSpPr>
        <p:spPr>
          <a:xfrm>
            <a:off x="4648200" y="13716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r>
              <a:rPr lang="en-US">
                <a:solidFill>
                  <a:srgbClr val="000000"/>
                </a:solidFill>
              </a:rPr>
              <a:t>Data Structures Using Java</a:t>
            </a:r>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a:lstStyle>
            <a:lvl1pPr>
              <a:defRPr>
                <a:latin typeface="Arial" charset="0"/>
              </a:defRPr>
            </a:lvl1pPr>
          </a:lstStyle>
          <a:p>
            <a:pPr>
              <a:defRPr/>
            </a:pPr>
            <a:fld id="{896F5868-D4AA-4EFD-94A0-FB80F645F12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03615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359F28AF-7260-4980-8111-6B25F441FC99}" type="datetime1">
              <a:rPr lang="en-US"/>
              <a:pPr>
                <a:defRPr/>
              </a:pPr>
              <a:t>4/11/2022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691FC4E-F495-4BAB-836B-AFE11C609078}" type="slidenum">
              <a:rPr lang="en-US"/>
              <a:pPr>
                <a:defRPr/>
              </a:pPr>
              <a:t>‹#›</a:t>
            </a:fld>
            <a:endParaRPr lang="en-US"/>
          </a:p>
        </p:txBody>
      </p:sp>
    </p:spTree>
    <p:extLst>
      <p:ext uri="{BB962C8B-B14F-4D97-AF65-F5344CB8AC3E}">
        <p14:creationId xmlns:p14="http://schemas.microsoft.com/office/powerpoint/2010/main" val="3503188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F22A1767-5902-4F5E-AAA8-FBB888E89DFE}" type="datetime1">
              <a:rPr lang="en-US"/>
              <a:pPr>
                <a:defRPr/>
              </a:pPr>
              <a:t>4/11/2022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258B4EF-D00B-4ADA-B0D4-444CC4EB0099}" type="slidenum">
              <a:rPr lang="en-US"/>
              <a:pPr>
                <a:defRPr/>
              </a:pPr>
              <a:t>‹#›</a:t>
            </a:fld>
            <a:endParaRPr lang="en-US"/>
          </a:p>
        </p:txBody>
      </p:sp>
    </p:spTree>
    <p:extLst>
      <p:ext uri="{BB962C8B-B14F-4D97-AF65-F5344CB8AC3E}">
        <p14:creationId xmlns:p14="http://schemas.microsoft.com/office/powerpoint/2010/main" val="960970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E6B8D078-5A99-44FE-8552-CF8B73CD47CF}" type="datetime1">
              <a:rPr lang="en-US"/>
              <a:pPr>
                <a:defRPr/>
              </a:pPr>
              <a:t>4/11/2022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3076534-1AEF-44B1-AB57-EA705C49E346}" type="slidenum">
              <a:rPr lang="en-US"/>
              <a:pPr>
                <a:defRPr/>
              </a:pPr>
              <a:t>‹#›</a:t>
            </a:fld>
            <a:endParaRPr lang="en-US"/>
          </a:p>
        </p:txBody>
      </p:sp>
    </p:spTree>
    <p:extLst>
      <p:ext uri="{BB962C8B-B14F-4D97-AF65-F5344CB8AC3E}">
        <p14:creationId xmlns:p14="http://schemas.microsoft.com/office/powerpoint/2010/main" val="3144413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2FF05862-6D00-4EDD-A2B6-B6BBDD51F1CC}" type="datetime1">
              <a:rPr lang="en-US"/>
              <a:pPr>
                <a:defRPr/>
              </a:pPr>
              <a:t>4/11/2022</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606B059-28D2-4814-AD27-FAD0034C71CD}" type="slidenum">
              <a:rPr lang="en-US"/>
              <a:pPr>
                <a:defRPr/>
              </a:pPr>
              <a:t>‹#›</a:t>
            </a:fld>
            <a:endParaRPr lang="en-US"/>
          </a:p>
        </p:txBody>
      </p:sp>
    </p:spTree>
    <p:extLst>
      <p:ext uri="{BB962C8B-B14F-4D97-AF65-F5344CB8AC3E}">
        <p14:creationId xmlns:p14="http://schemas.microsoft.com/office/powerpoint/2010/main" val="3983614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FCED66C8-8294-41DC-97DB-23DAE811A87B}" type="datetime1">
              <a:rPr lang="en-US"/>
              <a:pPr>
                <a:defRPr/>
              </a:pPr>
              <a:t>4/11/2022</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695ADB01-6390-40FE-924A-E96A2DA1B5AB}" type="slidenum">
              <a:rPr lang="en-US"/>
              <a:pPr>
                <a:defRPr/>
              </a:pPr>
              <a:t>‹#›</a:t>
            </a:fld>
            <a:endParaRPr lang="en-US"/>
          </a:p>
        </p:txBody>
      </p:sp>
    </p:spTree>
    <p:extLst>
      <p:ext uri="{BB962C8B-B14F-4D97-AF65-F5344CB8AC3E}">
        <p14:creationId xmlns:p14="http://schemas.microsoft.com/office/powerpoint/2010/main" val="4187479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E02CF505-B92E-4942-9B9F-29600E760D8A}" type="datetime1">
              <a:rPr lang="en-US"/>
              <a:pPr>
                <a:defRPr/>
              </a:pPr>
              <a:t>4/11/2022</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71A883A2-185D-4806-8467-83891D7E9616}" type="slidenum">
              <a:rPr lang="en-US"/>
              <a:pPr>
                <a:defRPr/>
              </a:pPr>
              <a:t>‹#›</a:t>
            </a:fld>
            <a:endParaRPr lang="en-US"/>
          </a:p>
        </p:txBody>
      </p:sp>
    </p:spTree>
    <p:extLst>
      <p:ext uri="{BB962C8B-B14F-4D97-AF65-F5344CB8AC3E}">
        <p14:creationId xmlns:p14="http://schemas.microsoft.com/office/powerpoint/2010/main" val="7262949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image" Target="../media/image2.jpeg"/><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image" Target="../media/image2.jpe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3.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58233" y="0"/>
            <a:ext cx="8513234" cy="816042"/>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b">
            <a:normAutofit/>
          </a:bodyPr>
          <a:lstStyle/>
          <a:p>
            <a:r>
              <a:t>Title Text</a:t>
            </a:r>
          </a:p>
        </p:txBody>
      </p:sp>
      <p:pic>
        <p:nvPicPr>
          <p:cNvPr id="3" name="Shape 15" descr="Shape 15"/>
          <p:cNvPicPr>
            <a:picLocks noChangeAspect="1"/>
          </p:cNvPicPr>
          <p:nvPr/>
        </p:nvPicPr>
        <p:blipFill>
          <a:blip r:embed="rId5">
            <a:extLst/>
          </a:blip>
          <a:stretch>
            <a:fillRect/>
          </a:stretch>
        </p:blipFill>
        <p:spPr>
          <a:xfrm>
            <a:off x="443971" y="6429709"/>
            <a:ext cx="918000" cy="279915"/>
          </a:xfrm>
          <a:prstGeom prst="rect">
            <a:avLst/>
          </a:prstGeom>
          <a:ln w="12700">
            <a:miter lim="400000"/>
          </a:ln>
        </p:spPr>
      </p:pic>
      <p:sp>
        <p:nvSpPr>
          <p:cNvPr id="4" name="Shape 16"/>
          <p:cNvSpPr txBox="1"/>
          <p:nvPr/>
        </p:nvSpPr>
        <p:spPr>
          <a:xfrm>
            <a:off x="1600199" y="6429343"/>
            <a:ext cx="7162801" cy="281901"/>
          </a:xfrm>
          <a:prstGeom prst="rect">
            <a:avLst/>
          </a:prstGeom>
          <a:ln w="12700">
            <a:miter lim="400000"/>
          </a:ln>
          <a:extLst>
            <a:ext uri="{C572A759-6A51-4108-AA02-DFA0A04FC94B}">
              <ma14:wrappingTextBoxFlag xmlns="" xmlns:ma14="http://schemas.microsoft.com/office/mac/drawingml/2011/main" val="1"/>
            </a:ext>
          </a:extLst>
        </p:spPr>
        <p:txBody>
          <a:bodyPr lIns="45699" tIns="45699" rIns="45699" bIns="45699">
            <a:spAutoFit/>
          </a:bodyPr>
          <a:lstStyle>
            <a:lvl1pPr algn="r">
              <a:defRPr sz="1200">
                <a:latin typeface="Verdana"/>
                <a:ea typeface="Verdana"/>
                <a:cs typeface="Verdana"/>
                <a:sym typeface="Verdana"/>
              </a:defRPr>
            </a:lvl1pPr>
          </a:lstStyle>
          <a:p>
            <a:r>
              <a:t>Copyright © 2019, 2015, 2012 Pearson Education, Inc. All Rights Reserved</a:t>
            </a:r>
          </a:p>
        </p:txBody>
      </p:sp>
      <p:sp>
        <p:nvSpPr>
          <p:cNvPr id="5" name="Body Level One…"/>
          <p:cNvSpPr txBox="1">
            <a:spLocks noGrp="1"/>
          </p:cNvSpPr>
          <p:nvPr>
            <p:ph type="body" idx="1"/>
          </p:nvPr>
        </p:nvSpPr>
        <p:spPr>
          <a:xfrm>
            <a:off x="400049" y="913012"/>
            <a:ext cx="8229601" cy="5031976"/>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rmAutofit/>
          </a:bodyPr>
          <a:lstStyle>
            <a:lvl2pPr marL="787400" indent="-228600"/>
            <a:lvl3pPr marL="1193800" indent="-177800"/>
            <a:lvl4pPr marL="1701800" indent="-228600"/>
            <a:lvl5pPr marL="2108200" indent="-177800"/>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4419600" y="6172200"/>
            <a:ext cx="2133600" cy="368301"/>
          </a:xfrm>
          <a:prstGeom prst="rect">
            <a:avLst/>
          </a:prstGeom>
          <a:ln w="12700">
            <a:miter lim="400000"/>
          </a:ln>
        </p:spPr>
        <p:txBody>
          <a:bodyPr wrap="none" lIns="45699" tIns="45699" rIns="45699" bIns="45699" anchor="ctr">
            <a:spAutoFit/>
          </a:bodyPr>
          <a:lstStyle>
            <a:lvl1pPr algn="r">
              <a:defRPr sz="900">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68" r:id="rId3"/>
  </p:sldLayoutIdLst>
  <p:transition spd="med"/>
  <p:txStyles>
    <p:titleStyle>
      <a:lvl1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1pPr>
      <a:lvl2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2pPr>
      <a:lvl3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3pPr>
      <a:lvl4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4pPr>
      <a:lvl5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5pPr>
      <a:lvl6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6pPr>
      <a:lvl7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7pPr>
      <a:lvl8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8pPr>
      <a:lvl9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9pPr>
    </p:titleStyle>
    <p:bodyStyle>
      <a:lvl1pPr marL="304800" marR="0" indent="-2032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j-lt"/>
          <a:ea typeface="+mj-ea"/>
          <a:cs typeface="+mj-cs"/>
          <a:sym typeface="Arial"/>
        </a:defRPr>
      </a:lvl1pPr>
      <a:lvl2pPr marL="835025" marR="0" indent="-276225"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j-lt"/>
          <a:ea typeface="+mj-ea"/>
          <a:cs typeface="+mj-cs"/>
          <a:sym typeface="Arial"/>
        </a:defRPr>
      </a:lvl2pPr>
      <a:lvl3pPr marL="12065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j-lt"/>
          <a:ea typeface="+mj-ea"/>
          <a:cs typeface="+mj-cs"/>
          <a:sym typeface="Arial"/>
        </a:defRPr>
      </a:lvl3pPr>
      <a:lvl4pPr marL="16637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j-lt"/>
          <a:ea typeface="+mj-ea"/>
          <a:cs typeface="+mj-cs"/>
          <a:sym typeface="Arial"/>
        </a:defRPr>
      </a:lvl4pPr>
      <a:lvl5pPr marL="21209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j-lt"/>
          <a:ea typeface="+mj-ea"/>
          <a:cs typeface="+mj-cs"/>
          <a:sym typeface="Arial"/>
        </a:defRPr>
      </a:lvl5pPr>
      <a:lvl6pPr marL="25781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j-lt"/>
          <a:ea typeface="+mj-ea"/>
          <a:cs typeface="+mj-cs"/>
          <a:sym typeface="Arial"/>
        </a:defRPr>
      </a:lvl6pPr>
      <a:lvl7pPr marL="30353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j-lt"/>
          <a:ea typeface="+mj-ea"/>
          <a:cs typeface="+mj-cs"/>
          <a:sym typeface="Arial"/>
        </a:defRPr>
      </a:lvl7pPr>
      <a:lvl8pPr marL="34925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j-lt"/>
          <a:ea typeface="+mj-ea"/>
          <a:cs typeface="+mj-cs"/>
          <a:sym typeface="Arial"/>
        </a:defRPr>
      </a:lvl8pPr>
      <a:lvl9pPr marL="39497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chemeClr val="bg1">
              <a:alpha val="0"/>
            </a:schemeClr>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Arial" charset="0"/>
              </a:defRPr>
            </a:lvl1pPr>
          </a:lstStyle>
          <a:p>
            <a:pPr>
              <a:defRPr/>
            </a:pPr>
            <a:fld id="{8294980E-43E1-4BB5-AA4A-14B3184A85C6}" type="datetime1">
              <a:rPr lang="en-US"/>
              <a:pPr>
                <a:defRPr/>
              </a:pPr>
              <a:t>4/11/2022</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865D35FC-4921-448F-906B-4207C956BF38}" type="slidenum">
              <a:rPr lang="en-US"/>
              <a:pPr>
                <a:defRPr/>
              </a:pPr>
              <a:t>‹#›</a:t>
            </a:fld>
            <a:endParaRPr lang="en-US"/>
          </a:p>
        </p:txBody>
      </p:sp>
    </p:spTree>
    <p:extLst>
      <p:ext uri="{BB962C8B-B14F-4D97-AF65-F5344CB8AC3E}">
        <p14:creationId xmlns:p14="http://schemas.microsoft.com/office/powerpoint/2010/main" val="4290616921"/>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Lst>
  <p:transition advClick="0"/>
  <p:hf hdr="0" ftr="0" dt="0"/>
  <p:txStyles>
    <p:titleStyle>
      <a:lvl1pPr algn="ctr" rtl="0" eaLnBrk="0" fontAlgn="base" hangingPunct="0">
        <a:spcBef>
          <a:spcPct val="0"/>
        </a:spcBef>
        <a:spcAft>
          <a:spcPct val="0"/>
        </a:spcAft>
        <a:defRPr sz="3600">
          <a:solidFill>
            <a:srgbClr val="0066FF"/>
          </a:solidFill>
          <a:latin typeface="+mj-lt"/>
          <a:ea typeface="+mj-ea"/>
          <a:cs typeface="+mj-cs"/>
        </a:defRPr>
      </a:lvl1pPr>
      <a:lvl2pPr algn="ctr" rtl="0" eaLnBrk="0" fontAlgn="base" hangingPunct="0">
        <a:spcBef>
          <a:spcPct val="0"/>
        </a:spcBef>
        <a:spcAft>
          <a:spcPct val="0"/>
        </a:spcAft>
        <a:defRPr sz="3600">
          <a:solidFill>
            <a:srgbClr val="0066FF"/>
          </a:solidFill>
          <a:latin typeface="Arial" charset="0"/>
        </a:defRPr>
      </a:lvl2pPr>
      <a:lvl3pPr algn="ctr" rtl="0" eaLnBrk="0" fontAlgn="base" hangingPunct="0">
        <a:spcBef>
          <a:spcPct val="0"/>
        </a:spcBef>
        <a:spcAft>
          <a:spcPct val="0"/>
        </a:spcAft>
        <a:defRPr sz="3600">
          <a:solidFill>
            <a:srgbClr val="0066FF"/>
          </a:solidFill>
          <a:latin typeface="Arial" charset="0"/>
        </a:defRPr>
      </a:lvl3pPr>
      <a:lvl4pPr algn="ctr" rtl="0" eaLnBrk="0" fontAlgn="base" hangingPunct="0">
        <a:spcBef>
          <a:spcPct val="0"/>
        </a:spcBef>
        <a:spcAft>
          <a:spcPct val="0"/>
        </a:spcAft>
        <a:defRPr sz="3600">
          <a:solidFill>
            <a:srgbClr val="0066FF"/>
          </a:solidFill>
          <a:latin typeface="Arial" charset="0"/>
        </a:defRPr>
      </a:lvl4pPr>
      <a:lvl5pPr algn="ctr" rtl="0" eaLnBrk="0" fontAlgn="base" hangingPunct="0">
        <a:spcBef>
          <a:spcPct val="0"/>
        </a:spcBef>
        <a:spcAft>
          <a:spcPct val="0"/>
        </a:spcAft>
        <a:defRPr sz="3600">
          <a:solidFill>
            <a:srgbClr val="0066FF"/>
          </a:solidFill>
          <a:latin typeface="Arial" charset="0"/>
        </a:defRPr>
      </a:lvl5pPr>
      <a:lvl6pPr marL="457200" algn="ctr" rtl="0" fontAlgn="base">
        <a:spcBef>
          <a:spcPct val="0"/>
        </a:spcBef>
        <a:spcAft>
          <a:spcPct val="0"/>
        </a:spcAft>
        <a:defRPr sz="3600">
          <a:solidFill>
            <a:srgbClr val="0066FF"/>
          </a:solidFill>
          <a:latin typeface="Arial" charset="0"/>
        </a:defRPr>
      </a:lvl6pPr>
      <a:lvl7pPr marL="914400" algn="ctr" rtl="0" fontAlgn="base">
        <a:spcBef>
          <a:spcPct val="0"/>
        </a:spcBef>
        <a:spcAft>
          <a:spcPct val="0"/>
        </a:spcAft>
        <a:defRPr sz="3600">
          <a:solidFill>
            <a:srgbClr val="0066FF"/>
          </a:solidFill>
          <a:latin typeface="Arial" charset="0"/>
        </a:defRPr>
      </a:lvl7pPr>
      <a:lvl8pPr marL="1371600" algn="ctr" rtl="0" fontAlgn="base">
        <a:spcBef>
          <a:spcPct val="0"/>
        </a:spcBef>
        <a:spcAft>
          <a:spcPct val="0"/>
        </a:spcAft>
        <a:defRPr sz="3600">
          <a:solidFill>
            <a:srgbClr val="0066FF"/>
          </a:solidFill>
          <a:latin typeface="Arial" charset="0"/>
        </a:defRPr>
      </a:lvl8pPr>
      <a:lvl9pPr marL="1828800" algn="ctr" rtl="0" fontAlgn="base">
        <a:spcBef>
          <a:spcPct val="0"/>
        </a:spcBef>
        <a:spcAft>
          <a:spcPct val="0"/>
        </a:spcAft>
        <a:defRPr sz="3600">
          <a:solidFill>
            <a:srgbClr val="0066FF"/>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6"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chemeClr val="bg1">
              <a:alpha val="0"/>
            </a:schemeClr>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Arial" charset="0"/>
              </a:defRPr>
            </a:lvl1pPr>
          </a:lstStyle>
          <a:p>
            <a:pPr fontAlgn="base" hangingPunct="1">
              <a:spcBef>
                <a:spcPct val="0"/>
              </a:spcBef>
              <a:spcAft>
                <a:spcPct val="0"/>
              </a:spcAft>
              <a:defRPr/>
            </a:pPr>
            <a:fld id="{8294980E-43E1-4BB5-AA4A-14B3184A85C6}" type="datetime1">
              <a:rPr lang="en-US" kern="1200"/>
              <a:pPr fontAlgn="base" hangingPunct="1">
                <a:spcBef>
                  <a:spcPct val="0"/>
                </a:spcBef>
                <a:spcAft>
                  <a:spcPct val="0"/>
                </a:spcAft>
                <a:defRPr/>
              </a:pPr>
              <a:t>4/11/2022</a:t>
            </a:fld>
            <a:endParaRPr lang="en-US" kern="120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lgn="ctr" fontAlgn="base" hangingPunct="1">
              <a:spcBef>
                <a:spcPct val="0"/>
              </a:spcBef>
              <a:spcAft>
                <a:spcPct val="0"/>
              </a:spcAft>
              <a:defRPr/>
            </a:pPr>
            <a:endParaRPr lang="en-US" kern="120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fontAlgn="base" hangingPunct="1">
              <a:spcBef>
                <a:spcPct val="0"/>
              </a:spcBef>
              <a:spcAft>
                <a:spcPct val="0"/>
              </a:spcAft>
              <a:defRPr/>
            </a:pPr>
            <a:fld id="{865D35FC-4921-448F-906B-4207C956BF38}" type="slidenum">
              <a:rPr lang="en-US" kern="1200"/>
              <a:pPr fontAlgn="base" hangingPunct="1">
                <a:spcBef>
                  <a:spcPct val="0"/>
                </a:spcBef>
                <a:spcAft>
                  <a:spcPct val="0"/>
                </a:spcAft>
                <a:defRPr/>
              </a:pPr>
              <a:t>‹#›</a:t>
            </a:fld>
            <a:endParaRPr lang="en-US" kern="1200"/>
          </a:p>
        </p:txBody>
      </p:sp>
    </p:spTree>
    <p:extLst>
      <p:ext uri="{BB962C8B-B14F-4D97-AF65-F5344CB8AC3E}">
        <p14:creationId xmlns:p14="http://schemas.microsoft.com/office/powerpoint/2010/main" val="144282007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Lst>
  <p:transition advClick="0"/>
  <p:hf hdr="0" ftr="0" dt="0"/>
  <p:txStyles>
    <p:titleStyle>
      <a:lvl1pPr algn="ctr" rtl="0" eaLnBrk="0" fontAlgn="base" hangingPunct="0">
        <a:spcBef>
          <a:spcPct val="0"/>
        </a:spcBef>
        <a:spcAft>
          <a:spcPct val="0"/>
        </a:spcAft>
        <a:defRPr sz="3600">
          <a:solidFill>
            <a:srgbClr val="0066FF"/>
          </a:solidFill>
          <a:latin typeface="+mj-lt"/>
          <a:ea typeface="+mj-ea"/>
          <a:cs typeface="+mj-cs"/>
        </a:defRPr>
      </a:lvl1pPr>
      <a:lvl2pPr algn="ctr" rtl="0" eaLnBrk="0" fontAlgn="base" hangingPunct="0">
        <a:spcBef>
          <a:spcPct val="0"/>
        </a:spcBef>
        <a:spcAft>
          <a:spcPct val="0"/>
        </a:spcAft>
        <a:defRPr sz="3600">
          <a:solidFill>
            <a:srgbClr val="0066FF"/>
          </a:solidFill>
          <a:latin typeface="Arial" charset="0"/>
        </a:defRPr>
      </a:lvl2pPr>
      <a:lvl3pPr algn="ctr" rtl="0" eaLnBrk="0" fontAlgn="base" hangingPunct="0">
        <a:spcBef>
          <a:spcPct val="0"/>
        </a:spcBef>
        <a:spcAft>
          <a:spcPct val="0"/>
        </a:spcAft>
        <a:defRPr sz="3600">
          <a:solidFill>
            <a:srgbClr val="0066FF"/>
          </a:solidFill>
          <a:latin typeface="Arial" charset="0"/>
        </a:defRPr>
      </a:lvl3pPr>
      <a:lvl4pPr algn="ctr" rtl="0" eaLnBrk="0" fontAlgn="base" hangingPunct="0">
        <a:spcBef>
          <a:spcPct val="0"/>
        </a:spcBef>
        <a:spcAft>
          <a:spcPct val="0"/>
        </a:spcAft>
        <a:defRPr sz="3600">
          <a:solidFill>
            <a:srgbClr val="0066FF"/>
          </a:solidFill>
          <a:latin typeface="Arial" charset="0"/>
        </a:defRPr>
      </a:lvl4pPr>
      <a:lvl5pPr algn="ctr" rtl="0" eaLnBrk="0" fontAlgn="base" hangingPunct="0">
        <a:spcBef>
          <a:spcPct val="0"/>
        </a:spcBef>
        <a:spcAft>
          <a:spcPct val="0"/>
        </a:spcAft>
        <a:defRPr sz="3600">
          <a:solidFill>
            <a:srgbClr val="0066FF"/>
          </a:solidFill>
          <a:latin typeface="Arial" charset="0"/>
        </a:defRPr>
      </a:lvl5pPr>
      <a:lvl6pPr marL="457200" algn="ctr" rtl="0" fontAlgn="base">
        <a:spcBef>
          <a:spcPct val="0"/>
        </a:spcBef>
        <a:spcAft>
          <a:spcPct val="0"/>
        </a:spcAft>
        <a:defRPr sz="3600">
          <a:solidFill>
            <a:srgbClr val="0066FF"/>
          </a:solidFill>
          <a:latin typeface="Arial" charset="0"/>
        </a:defRPr>
      </a:lvl6pPr>
      <a:lvl7pPr marL="914400" algn="ctr" rtl="0" fontAlgn="base">
        <a:spcBef>
          <a:spcPct val="0"/>
        </a:spcBef>
        <a:spcAft>
          <a:spcPct val="0"/>
        </a:spcAft>
        <a:defRPr sz="3600">
          <a:solidFill>
            <a:srgbClr val="0066FF"/>
          </a:solidFill>
          <a:latin typeface="Arial" charset="0"/>
        </a:defRPr>
      </a:lvl7pPr>
      <a:lvl8pPr marL="1371600" algn="ctr" rtl="0" fontAlgn="base">
        <a:spcBef>
          <a:spcPct val="0"/>
        </a:spcBef>
        <a:spcAft>
          <a:spcPct val="0"/>
        </a:spcAft>
        <a:defRPr sz="3600">
          <a:solidFill>
            <a:srgbClr val="0066FF"/>
          </a:solidFill>
          <a:latin typeface="Arial" charset="0"/>
        </a:defRPr>
      </a:lvl8pPr>
      <a:lvl9pPr marL="1828800" algn="ctr" rtl="0" fontAlgn="base">
        <a:spcBef>
          <a:spcPct val="0"/>
        </a:spcBef>
        <a:spcAft>
          <a:spcPct val="0"/>
        </a:spcAft>
        <a:defRPr sz="3600">
          <a:solidFill>
            <a:srgbClr val="0066FF"/>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hyperlink" Target="https://www.geeksforgeeks.org/applications-of-breadth-first-traversa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tutorialspoint.com/data_structures_algorithms/spanning_tree.htm" TargetMode="External"/><Relationship Id="rId2" Type="http://schemas.openxmlformats.org/officeDocument/2006/relationships/hyperlink" Target="https://medium.com/tebs-lab/graph-theory-table-of-contents-97ccc62b09a6"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slide" Target="slide3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hyperlink" Target="http://weierstrass.is.tokushima-u.ac.jp/ikeda/suuri/dijkstra/PrimApp.shtml?demo1"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hyperlink" Target="http://weierstrass.is.tokushima-u.ac.jp/ikeda/suuri/kruskal/KruskalApp.shtml?demo6" TargetMode="Externa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hyperlink" Target="https://java2blog.com/dijkstra-java/" TargetMode="External"/><Relationship Id="rId2" Type="http://schemas.openxmlformats.org/officeDocument/2006/relationships/hyperlink" Target="https://www.baeldung.com/java-dijkstra" TargetMode="Externa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4"/>
          <p:cNvSpPr>
            <a:spLocks noGrp="1"/>
          </p:cNvSpPr>
          <p:nvPr>
            <p:ph type="sldNum" sz="quarter" idx="4294967295"/>
          </p:nvPr>
        </p:nvSpPr>
        <p:spPr bwMode="auto">
          <a:xfrm>
            <a:off x="6553200" y="6248400"/>
            <a:ext cx="1905000" cy="457200"/>
          </a:xfrm>
          <a:prstGeom prst="rect">
            <a:avLst/>
          </a:prstGeom>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877294C-5EBA-4484-9CC3-C0696683AAA3}" type="slidenum">
              <a:rPr kumimoji="0" lang="en-US" sz="1400" b="0" i="0" u="none" strike="noStrike" kern="1200" cap="none" spc="0" normalizeH="0" baseline="0" noProof="0">
                <a:ln>
                  <a:noFill/>
                </a:ln>
                <a:solidFill>
                  <a:srgbClr val="000000"/>
                </a:solidFill>
                <a:effectLst/>
                <a:uLnTx/>
                <a:uFillTx/>
                <a:latin typeface="Arial" charset="0"/>
                <a:ea typeface="+mj-ea"/>
                <a:cs typeface="+mj-cs"/>
                <a:sym typeface="Arial"/>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400" b="0" i="0" u="none" strike="noStrike" kern="1200" cap="none" spc="0" normalizeH="0" baseline="0" noProof="0">
              <a:ln>
                <a:noFill/>
              </a:ln>
              <a:solidFill>
                <a:srgbClr val="000000"/>
              </a:solidFill>
              <a:effectLst/>
              <a:uLnTx/>
              <a:uFillTx/>
              <a:latin typeface="Arial" charset="0"/>
              <a:ea typeface="+mj-ea"/>
              <a:cs typeface="+mj-cs"/>
              <a:sym typeface="Arial"/>
            </a:endParaRPr>
          </a:p>
        </p:txBody>
      </p:sp>
      <p:sp>
        <p:nvSpPr>
          <p:cNvPr id="33795" name="Rectangle 2"/>
          <p:cNvSpPr>
            <a:spLocks noGrp="1" noChangeArrowheads="1"/>
          </p:cNvSpPr>
          <p:nvPr>
            <p:ph type="title"/>
          </p:nvPr>
        </p:nvSpPr>
        <p:spPr>
          <a:xfrm>
            <a:off x="548640" y="388981"/>
            <a:ext cx="7528560" cy="914400"/>
          </a:xfrm>
        </p:spPr>
        <p:txBody>
          <a:bodyPr/>
          <a:lstStyle/>
          <a:p>
            <a:pPr algn="l" eaLnBrk="1" hangingPunct="1"/>
            <a:r>
              <a:rPr lang="en-US" sz="4000" b="1" dirty="0">
                <a:solidFill>
                  <a:srgbClr val="007FA3"/>
                </a:solidFill>
                <a:latin typeface="Times New Roman"/>
                <a:ea typeface="Times New Roman"/>
                <a:cs typeface="Times New Roman"/>
                <a:sym typeface="Times New Roman"/>
              </a:rPr>
              <a:t>Traveling | Austin &amp; Washington</a:t>
            </a:r>
            <a:endParaRPr lang="en-US" b="1" dirty="0">
              <a:solidFill>
                <a:srgbClr val="007FA3"/>
              </a:solidFill>
              <a:latin typeface="Times New Roman"/>
              <a:ea typeface="Times New Roman"/>
              <a:cs typeface="Times New Roman"/>
              <a:sym typeface="Times New Roman"/>
            </a:endParaRPr>
          </a:p>
        </p:txBody>
      </p:sp>
      <p:pic>
        <p:nvPicPr>
          <p:cNvPr id="33798" name="Picture 5" descr="9_633b"/>
          <p:cNvPicPr>
            <a:picLocks noChangeAspect="1" noChangeArrowheads="1"/>
          </p:cNvPicPr>
          <p:nvPr/>
        </p:nvPicPr>
        <p:blipFill>
          <a:blip r:embed="rId3" cstate="print"/>
          <a:srcRect/>
          <a:stretch>
            <a:fillRect/>
          </a:stretch>
        </p:blipFill>
        <p:spPr bwMode="auto">
          <a:xfrm>
            <a:off x="881666" y="1556759"/>
            <a:ext cx="4648200" cy="2855913"/>
          </a:xfrm>
          <a:prstGeom prst="rect">
            <a:avLst/>
          </a:prstGeom>
          <a:noFill/>
          <a:ln w="28575">
            <a:solidFill>
              <a:schemeClr val="tx1"/>
            </a:solidFill>
            <a:miter lim="800000"/>
            <a:headEnd/>
            <a:tailEnd/>
          </a:ln>
        </p:spPr>
      </p:pic>
      <p:sp>
        <p:nvSpPr>
          <p:cNvPr id="2" name="TextBox 1"/>
          <p:cNvSpPr txBox="1"/>
          <p:nvPr/>
        </p:nvSpPr>
        <p:spPr>
          <a:xfrm>
            <a:off x="548640" y="5329645"/>
            <a:ext cx="7630509" cy="707886"/>
          </a:xfrm>
          <a:prstGeom prst="rect">
            <a:avLst/>
          </a:prstGeom>
          <a:noFill/>
        </p:spPr>
        <p:txBody>
          <a:bodyPr wrap="square" rtlCol="0">
            <a:spAutoFit/>
          </a:bodyPr>
          <a:lstStyle/>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7030A0"/>
                </a:solidFill>
                <a:effectLst/>
                <a:uLnTx/>
                <a:uFillTx/>
                <a:latin typeface="Arial"/>
                <a:sym typeface="Arial"/>
              </a:rPr>
              <a:t>What about from Washington to Austin?</a:t>
            </a:r>
          </a:p>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2000" dirty="0">
                <a:latin typeface="Arial"/>
              </a:rPr>
              <a:t>How to write a program to do so?</a:t>
            </a:r>
          </a:p>
        </p:txBody>
      </p:sp>
      <p:sp>
        <p:nvSpPr>
          <p:cNvPr id="3" name="Oval 2"/>
          <p:cNvSpPr/>
          <p:nvPr/>
        </p:nvSpPr>
        <p:spPr>
          <a:xfrm>
            <a:off x="618186" y="2096086"/>
            <a:ext cx="1584101" cy="7276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209245" y="2096085"/>
            <a:ext cx="1584101" cy="7276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peech Bubble: Oval 3">
            <a:extLst>
              <a:ext uri="{FF2B5EF4-FFF2-40B4-BE49-F238E27FC236}">
                <a16:creationId xmlns:a16="http://schemas.microsoft.com/office/drawing/2014/main" id="{689A79DC-7447-450F-BC5C-4FBC800840A5}"/>
              </a:ext>
            </a:extLst>
          </p:cNvPr>
          <p:cNvSpPr/>
          <p:nvPr/>
        </p:nvSpPr>
        <p:spPr>
          <a:xfrm>
            <a:off x="6243034" y="1975231"/>
            <a:ext cx="2019300" cy="1400975"/>
          </a:xfrm>
          <a:prstGeom prst="wedgeEllipseCallou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7030A0"/>
                </a:solidFill>
              </a:rPr>
              <a:t>How do I travel from Austin to Washington?</a:t>
            </a:r>
          </a:p>
          <a:p>
            <a:pPr algn="ctr"/>
            <a:endParaRPr lang="en-US" dirty="0"/>
          </a:p>
        </p:txBody>
      </p:sp>
    </p:spTree>
    <p:extLst>
      <p:ext uri="{BB962C8B-B14F-4D97-AF65-F5344CB8AC3E}">
        <p14:creationId xmlns:p14="http://schemas.microsoft.com/office/powerpoint/2010/main" val="521018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4"/>
          <p:cNvSpPr>
            <a:spLocks noGrp="1"/>
          </p:cNvSpPr>
          <p:nvPr>
            <p:ph type="sldNum" sz="quarter" idx="4294967295"/>
          </p:nvPr>
        </p:nvSpPr>
        <p:spPr bwMode="auto">
          <a:xfrm>
            <a:off x="6553200" y="6248400"/>
            <a:ext cx="1905000" cy="457200"/>
          </a:xfrm>
          <a:prstGeom prst="rect">
            <a:avLst/>
          </a:prstGeom>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DD3885-8EAA-4C98-B622-D6036A1265E5}" type="slidenum">
              <a:rPr kumimoji="0" lang="en-US" sz="1400" b="0" i="0" u="none" strike="noStrike" kern="1200" cap="none" spc="0" normalizeH="0" baseline="0" noProof="0">
                <a:ln>
                  <a:noFill/>
                </a:ln>
                <a:solidFill>
                  <a:srgbClr val="000000"/>
                </a:solidFill>
                <a:effectLst/>
                <a:uLnTx/>
                <a:uFillTx/>
                <a:latin typeface="Arial" charset="0"/>
                <a:ea typeface="+mj-ea"/>
                <a:cs typeface="+mj-cs"/>
                <a:sym typeface="Arial"/>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400" b="0" i="0" u="none" strike="noStrike" kern="1200" cap="none" spc="0" normalizeH="0" baseline="0" noProof="0">
              <a:ln>
                <a:noFill/>
              </a:ln>
              <a:solidFill>
                <a:srgbClr val="000000"/>
              </a:solidFill>
              <a:effectLst/>
              <a:uLnTx/>
              <a:uFillTx/>
              <a:latin typeface="Arial" charset="0"/>
              <a:ea typeface="+mj-ea"/>
              <a:cs typeface="+mj-cs"/>
              <a:sym typeface="Arial"/>
            </a:endParaRPr>
          </a:p>
        </p:txBody>
      </p:sp>
      <p:sp>
        <p:nvSpPr>
          <p:cNvPr id="39940" name="Text Box 4"/>
          <p:cNvSpPr txBox="1">
            <a:spLocks noChangeArrowheads="1"/>
          </p:cNvSpPr>
          <p:nvPr/>
        </p:nvSpPr>
        <p:spPr bwMode="auto">
          <a:xfrm>
            <a:off x="533400" y="1447800"/>
            <a:ext cx="4863832" cy="4370427"/>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DepthFirstSearch</a:t>
            </a:r>
            <a:endPar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Set found to false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stack.push</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startVertex</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do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stack.pop(vertex)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if vertex =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endVertex</a:t>
            </a:r>
            <a:endPar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final 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set found to true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else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this 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push all adjacent vertices on stack</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while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stack.IsEmpty</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and !found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if !found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“Path does not exist”</a:t>
            </a:r>
          </a:p>
        </p:txBody>
      </p:sp>
      <p:pic>
        <p:nvPicPr>
          <p:cNvPr id="39941" name="Picture 5" descr="9_633b"/>
          <p:cNvPicPr>
            <a:picLocks noChangeAspect="1" noChangeArrowheads="1"/>
          </p:cNvPicPr>
          <p:nvPr/>
        </p:nvPicPr>
        <p:blipFill>
          <a:blip r:embed="rId3" cstate="print"/>
          <a:srcRect/>
          <a:stretch>
            <a:fillRect/>
          </a:stretch>
        </p:blipFill>
        <p:spPr bwMode="auto">
          <a:xfrm>
            <a:off x="3810000" y="1676400"/>
            <a:ext cx="4648200" cy="2855913"/>
          </a:xfrm>
          <a:prstGeom prst="rect">
            <a:avLst/>
          </a:prstGeom>
          <a:noFill/>
          <a:ln w="28575">
            <a:solidFill>
              <a:schemeClr val="tx1"/>
            </a:solidFill>
            <a:miter lim="800000"/>
            <a:headEnd/>
            <a:tailEnd/>
          </a:ln>
        </p:spPr>
      </p:pic>
      <p:sp>
        <p:nvSpPr>
          <p:cNvPr id="39942" name="Rectangle 6"/>
          <p:cNvSpPr>
            <a:spLocks noChangeArrowheads="1"/>
          </p:cNvSpPr>
          <p:nvPr/>
        </p:nvSpPr>
        <p:spPr bwMode="auto">
          <a:xfrm>
            <a:off x="5562600" y="4800600"/>
            <a:ext cx="1066800" cy="1828800"/>
          </a:xfrm>
          <a:prstGeom prst="rect">
            <a:avLst/>
          </a:prstGeom>
          <a:no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9943" name="Line 7"/>
          <p:cNvSpPr>
            <a:spLocks noChangeShapeType="1"/>
          </p:cNvSpPr>
          <p:nvPr/>
        </p:nvSpPr>
        <p:spPr bwMode="auto">
          <a:xfrm>
            <a:off x="5562600" y="62484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9944" name="Line 8"/>
          <p:cNvSpPr>
            <a:spLocks noChangeShapeType="1"/>
          </p:cNvSpPr>
          <p:nvPr/>
        </p:nvSpPr>
        <p:spPr bwMode="auto">
          <a:xfrm>
            <a:off x="5562600" y="58674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9945" name="Line 9"/>
          <p:cNvSpPr>
            <a:spLocks noChangeShapeType="1"/>
          </p:cNvSpPr>
          <p:nvPr/>
        </p:nvSpPr>
        <p:spPr bwMode="auto">
          <a:xfrm>
            <a:off x="5562600" y="54864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9946" name="Line 10"/>
          <p:cNvSpPr>
            <a:spLocks noChangeShapeType="1"/>
          </p:cNvSpPr>
          <p:nvPr/>
        </p:nvSpPr>
        <p:spPr bwMode="auto">
          <a:xfrm>
            <a:off x="5562600" y="51816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9947" name="Text Box 11"/>
          <p:cNvSpPr txBox="1">
            <a:spLocks noChangeArrowheads="1"/>
          </p:cNvSpPr>
          <p:nvPr/>
        </p:nvSpPr>
        <p:spPr bwMode="auto">
          <a:xfrm>
            <a:off x="5791200" y="4495800"/>
            <a:ext cx="603250" cy="336550"/>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j-ea"/>
                <a:cs typeface="+mj-cs"/>
                <a:sym typeface="Arial"/>
              </a:rPr>
              <a:t>stack</a:t>
            </a:r>
          </a:p>
        </p:txBody>
      </p:sp>
      <p:sp>
        <p:nvSpPr>
          <p:cNvPr id="1405964" name="AutoShape 12"/>
          <p:cNvSpPr>
            <a:spLocks noChangeArrowheads="1"/>
          </p:cNvSpPr>
          <p:nvPr/>
        </p:nvSpPr>
        <p:spPr bwMode="auto">
          <a:xfrm>
            <a:off x="228600" y="48768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9949" name="Text Box 13"/>
          <p:cNvSpPr txBox="1">
            <a:spLocks noChangeArrowheads="1"/>
          </p:cNvSpPr>
          <p:nvPr/>
        </p:nvSpPr>
        <p:spPr bwMode="auto">
          <a:xfrm>
            <a:off x="7086600" y="4800600"/>
            <a:ext cx="86042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Austin</a:t>
            </a:r>
          </a:p>
        </p:txBody>
      </p:sp>
      <p:sp>
        <p:nvSpPr>
          <p:cNvPr id="39950" name="Text Box 14"/>
          <p:cNvSpPr txBox="1">
            <a:spLocks noChangeArrowheads="1"/>
          </p:cNvSpPr>
          <p:nvPr/>
        </p:nvSpPr>
        <p:spPr bwMode="auto">
          <a:xfrm>
            <a:off x="5638800" y="6248400"/>
            <a:ext cx="831850"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Dallas</a:t>
            </a:r>
          </a:p>
        </p:txBody>
      </p:sp>
      <p:sp>
        <p:nvSpPr>
          <p:cNvPr id="39951" name="Text Box 15"/>
          <p:cNvSpPr txBox="1">
            <a:spLocks noChangeArrowheads="1"/>
          </p:cNvSpPr>
          <p:nvPr/>
        </p:nvSpPr>
        <p:spPr bwMode="auto">
          <a:xfrm>
            <a:off x="7086600" y="5105400"/>
            <a:ext cx="958850" cy="366713"/>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rPr>
              <a:t>Houston</a:t>
            </a:r>
          </a:p>
        </p:txBody>
      </p:sp>
      <p:sp>
        <p:nvSpPr>
          <p:cNvPr id="1405968" name="AutoShape 16"/>
          <p:cNvSpPr>
            <a:spLocks noChangeArrowheads="1"/>
          </p:cNvSpPr>
          <p:nvPr/>
        </p:nvSpPr>
        <p:spPr bwMode="auto">
          <a:xfrm>
            <a:off x="228600" y="27432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405969" name="AutoShape 17"/>
          <p:cNvSpPr>
            <a:spLocks noChangeArrowheads="1"/>
          </p:cNvSpPr>
          <p:nvPr/>
        </p:nvSpPr>
        <p:spPr bwMode="auto">
          <a:xfrm>
            <a:off x="228600" y="30480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9954" name="Text Box 18"/>
          <p:cNvSpPr txBox="1">
            <a:spLocks noChangeArrowheads="1"/>
          </p:cNvSpPr>
          <p:nvPr/>
        </p:nvSpPr>
        <p:spPr bwMode="auto">
          <a:xfrm>
            <a:off x="7086600" y="5334000"/>
            <a:ext cx="93027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Atlanta</a:t>
            </a:r>
          </a:p>
        </p:txBody>
      </p:sp>
      <p:sp>
        <p:nvSpPr>
          <p:cNvPr id="39955" name="Text Box 19"/>
          <p:cNvSpPr txBox="1">
            <a:spLocks noChangeArrowheads="1"/>
          </p:cNvSpPr>
          <p:nvPr/>
        </p:nvSpPr>
        <p:spPr bwMode="auto">
          <a:xfrm>
            <a:off x="5410200" y="5867400"/>
            <a:ext cx="1409700"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Washington</a:t>
            </a:r>
          </a:p>
        </p:txBody>
      </p:sp>
      <p:sp>
        <p:nvSpPr>
          <p:cNvPr id="1405972" name="AutoShape 20"/>
          <p:cNvSpPr>
            <a:spLocks noChangeArrowheads="1"/>
          </p:cNvSpPr>
          <p:nvPr/>
        </p:nvSpPr>
        <p:spPr bwMode="auto">
          <a:xfrm>
            <a:off x="228600" y="33528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405973" name="Text Box 21"/>
          <p:cNvSpPr txBox="1">
            <a:spLocks noChangeArrowheads="1"/>
          </p:cNvSpPr>
          <p:nvPr/>
        </p:nvSpPr>
        <p:spPr bwMode="auto">
          <a:xfrm>
            <a:off x="7086600" y="5638800"/>
            <a:ext cx="1409700"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Washington</a:t>
            </a:r>
          </a:p>
        </p:txBody>
      </p:sp>
      <p:sp>
        <p:nvSpPr>
          <p:cNvPr id="1405974" name="AutoShape 22"/>
          <p:cNvSpPr>
            <a:spLocks noChangeArrowheads="1"/>
          </p:cNvSpPr>
          <p:nvPr/>
        </p:nvSpPr>
        <p:spPr bwMode="auto">
          <a:xfrm>
            <a:off x="228600" y="36576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405975" name="Rectangle 23"/>
          <p:cNvSpPr>
            <a:spLocks noChangeArrowheads="1"/>
          </p:cNvSpPr>
          <p:nvPr/>
        </p:nvSpPr>
        <p:spPr bwMode="auto">
          <a:xfrm>
            <a:off x="5410200" y="5943600"/>
            <a:ext cx="1447800" cy="304800"/>
          </a:xfrm>
          <a:prstGeom prst="rect">
            <a:avLst/>
          </a:prstGeom>
          <a:solidFill>
            <a:schemeClr val="bg1"/>
          </a:solidFill>
          <a:ln w="9525">
            <a:no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405976" name="AutoShape 24"/>
          <p:cNvSpPr>
            <a:spLocks noChangeArrowheads="1"/>
          </p:cNvSpPr>
          <p:nvPr/>
        </p:nvSpPr>
        <p:spPr bwMode="auto">
          <a:xfrm>
            <a:off x="228600" y="48768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405977" name="AutoShape 25"/>
          <p:cNvSpPr>
            <a:spLocks noChangeArrowheads="1"/>
          </p:cNvSpPr>
          <p:nvPr/>
        </p:nvSpPr>
        <p:spPr bwMode="auto">
          <a:xfrm>
            <a:off x="228600" y="51816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28" name="Rectangle 2"/>
          <p:cNvSpPr>
            <a:spLocks noGrp="1" noChangeArrowheads="1"/>
          </p:cNvSpPr>
          <p:nvPr>
            <p:ph type="title"/>
          </p:nvPr>
        </p:nvSpPr>
        <p:spPr>
          <a:xfrm>
            <a:off x="533400" y="433894"/>
            <a:ext cx="7924800" cy="914400"/>
          </a:xfrm>
        </p:spPr>
        <p:txBody>
          <a:bodyPr/>
          <a:lstStyle/>
          <a:p>
            <a:pPr algn="l" eaLnBrk="1" hangingPunct="1"/>
            <a:r>
              <a:rPr lang="en-US" b="1" dirty="0">
                <a:solidFill>
                  <a:srgbClr val="007FA3"/>
                </a:solidFill>
                <a:latin typeface="Times New Roman"/>
                <a:ea typeface="Times New Roman"/>
                <a:cs typeface="Times New Roman"/>
              </a:rPr>
              <a:t>Depth-First Searching </a:t>
            </a:r>
            <a:r>
              <a:rPr lang="en-US" sz="2400" b="1" dirty="0">
                <a:solidFill>
                  <a:srgbClr val="007FA3"/>
                </a:solidFill>
                <a:latin typeface="Times New Roman"/>
                <a:ea typeface="Times New Roman"/>
                <a:cs typeface="Times New Roman"/>
              </a:rPr>
              <a:t>(Austin to Washington)</a:t>
            </a:r>
            <a:endParaRPr lang="en-US" sz="2400" b="1" dirty="0">
              <a:latin typeface="Lucida Sans" pitchFamily="34" charset="0"/>
            </a:endParaRPr>
          </a:p>
        </p:txBody>
      </p:sp>
    </p:spTree>
    <p:extLst>
      <p:ext uri="{BB962C8B-B14F-4D97-AF65-F5344CB8AC3E}">
        <p14:creationId xmlns:p14="http://schemas.microsoft.com/office/powerpoint/2010/main" val="36559322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05964"/>
                                        </p:tgtEl>
                                        <p:attrNameLst>
                                          <p:attrName>style.visibility</p:attrName>
                                        </p:attrNameLst>
                                      </p:cBhvr>
                                      <p:to>
                                        <p:strVal val="visible"/>
                                      </p:to>
                                    </p:set>
                                  </p:childTnLst>
                                  <p:subTnLst>
                                    <p:set>
                                      <p:cBhvr override="childStyle">
                                        <p:cTn dur="1" fill="hold" display="0" masterRel="nextClick" afterEffect="1"/>
                                        <p:tgtEl>
                                          <p:spTgt spid="1405964"/>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05968"/>
                                        </p:tgtEl>
                                        <p:attrNameLst>
                                          <p:attrName>style.visibility</p:attrName>
                                        </p:attrNameLst>
                                      </p:cBhvr>
                                      <p:to>
                                        <p:strVal val="visible"/>
                                      </p:to>
                                    </p:set>
                                  </p:childTnLst>
                                  <p:subTnLst>
                                    <p:set>
                                      <p:cBhvr override="childStyle">
                                        <p:cTn dur="1" fill="hold" display="0" masterRel="nextClick" afterEffect="1"/>
                                        <p:tgtEl>
                                          <p:spTgt spid="1405968"/>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0597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05969"/>
                                        </p:tgtEl>
                                        <p:attrNameLst>
                                          <p:attrName>style.visibility</p:attrName>
                                        </p:attrNameLst>
                                      </p:cBhvr>
                                      <p:to>
                                        <p:strVal val="visible"/>
                                      </p:to>
                                    </p:set>
                                  </p:childTnLst>
                                  <p:subTnLst>
                                    <p:set>
                                      <p:cBhvr override="childStyle">
                                        <p:cTn dur="1" fill="hold" display="0" masterRel="nextClick" afterEffect="1"/>
                                        <p:tgtEl>
                                          <p:spTgt spid="1405969"/>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405972"/>
                                        </p:tgtEl>
                                        <p:attrNameLst>
                                          <p:attrName>style.visibility</p:attrName>
                                        </p:attrNameLst>
                                      </p:cBhvr>
                                      <p:to>
                                        <p:strVal val="visible"/>
                                      </p:to>
                                    </p:set>
                                  </p:childTnLst>
                                  <p:subTnLst>
                                    <p:set>
                                      <p:cBhvr override="childStyle">
                                        <p:cTn dur="1" fill="hold" display="0" masterRel="nextClick" afterEffect="1"/>
                                        <p:tgtEl>
                                          <p:spTgt spid="1405972"/>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40597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405974"/>
                                        </p:tgtEl>
                                        <p:attrNameLst>
                                          <p:attrName>style.visibility</p:attrName>
                                        </p:attrNameLst>
                                      </p:cBhvr>
                                      <p:to>
                                        <p:strVal val="visible"/>
                                      </p:to>
                                    </p:set>
                                  </p:childTnLst>
                                  <p:subTnLst>
                                    <p:set>
                                      <p:cBhvr override="childStyle">
                                        <p:cTn dur="1" fill="hold" display="0" masterRel="nextClick" afterEffect="1"/>
                                        <p:tgtEl>
                                          <p:spTgt spid="1405974"/>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405976"/>
                                        </p:tgtEl>
                                        <p:attrNameLst>
                                          <p:attrName>style.visibility</p:attrName>
                                        </p:attrNameLst>
                                      </p:cBhvr>
                                      <p:to>
                                        <p:strVal val="visible"/>
                                      </p:to>
                                    </p:set>
                                  </p:childTnLst>
                                  <p:subTnLst>
                                    <p:set>
                                      <p:cBhvr override="childStyle">
                                        <p:cTn dur="1" fill="hold" display="0" masterRel="nextClick" afterEffect="1"/>
                                        <p:tgtEl>
                                          <p:spTgt spid="1405976"/>
                                        </p:tgtEl>
                                        <p:attrNameLst>
                                          <p:attrName>style.visibility</p:attrName>
                                        </p:attrNameLst>
                                      </p:cBhvr>
                                      <p:to>
                                        <p:strVal val="hidden"/>
                                      </p:to>
                                    </p:set>
                                  </p:sub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405977"/>
                                        </p:tgtEl>
                                        <p:attrNameLst>
                                          <p:attrName>style.visibility</p:attrName>
                                        </p:attrNameLst>
                                      </p:cBhvr>
                                      <p:to>
                                        <p:strVal val="visible"/>
                                      </p:to>
                                    </p:set>
                                  </p:childTnLst>
                                  <p:subTnLst>
                                    <p:set>
                                      <p:cBhvr override="childStyle">
                                        <p:cTn dur="1" fill="hold" display="0" masterRel="nextClick" afterEffect="1"/>
                                        <p:tgtEl>
                                          <p:spTgt spid="140597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5964" grpId="0" animBg="1"/>
      <p:bldP spid="1405968" grpId="0" animBg="1"/>
      <p:bldP spid="1405969" grpId="0" animBg="1"/>
      <p:bldP spid="1405972" grpId="0" animBg="1"/>
      <p:bldP spid="1405973" grpId="0" autoUpdateAnimBg="0"/>
      <p:bldP spid="1405974" grpId="0" animBg="1"/>
      <p:bldP spid="1405975" grpId="0" animBg="1"/>
      <p:bldP spid="1405976" grpId="0" animBg="1"/>
      <p:bldP spid="140597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6"/>
          <p:cNvSpPr>
            <a:spLocks noGrp="1" noChangeArrowheads="1"/>
          </p:cNvSpPr>
          <p:nvPr>
            <p:ph type="sldNum" sz="quarter" idx="12"/>
          </p:nvPr>
        </p:nvSpPr>
        <p:spPr>
          <a:noFill/>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BD693A6-D7E9-46FC-AE15-FD1A30794FB2}" type="slidenum">
              <a:rPr kumimoji="0" lang="en-US" sz="1400" b="0" i="0" u="none" strike="noStrike" kern="0" cap="none" spc="0" normalizeH="0" baseline="0" noProof="0" smtClean="0">
                <a:ln>
                  <a:noFill/>
                </a:ln>
                <a:solidFill>
                  <a:srgbClr val="000000"/>
                </a:solidFill>
                <a:effectLst/>
                <a:uLnTx/>
                <a:uFillTx/>
                <a:latin typeface="Arial" pitchFamily="34" charset="0"/>
                <a:ea typeface="+mn-ea"/>
                <a:cs typeface="+mn-cs"/>
                <a:sym typeface="Arial"/>
              </a:rPr>
              <a:pPr marL="0" marR="0" lvl="0" indent="0" algn="r" defTabSz="914400" rtl="0" eaLnBrk="1" fontAlgn="auto" latinLnBrk="0" hangingPunct="0">
                <a:lnSpc>
                  <a:spcPct val="100000"/>
                </a:lnSpc>
                <a:spcBef>
                  <a:spcPts val="0"/>
                </a:spcBef>
                <a:spcAft>
                  <a:spcPts val="0"/>
                </a:spcAft>
                <a:buClrTx/>
                <a:buSzTx/>
                <a:buFontTx/>
                <a:buNone/>
                <a:tabLst/>
                <a:defRPr/>
              </a:pPr>
              <a:t>11</a:t>
            </a:fld>
            <a:endParaRPr kumimoji="0" lang="en-US" sz="1400" b="0" i="0" u="none" strike="noStrike" kern="0" cap="none" spc="0" normalizeH="0" baseline="0" noProof="0">
              <a:ln>
                <a:noFill/>
              </a:ln>
              <a:solidFill>
                <a:srgbClr val="000000"/>
              </a:solidFill>
              <a:effectLst/>
              <a:uLnTx/>
              <a:uFillTx/>
              <a:latin typeface="Arial" pitchFamily="34" charset="0"/>
              <a:ea typeface="+mn-ea"/>
              <a:cs typeface="+mn-cs"/>
              <a:sym typeface="Arial"/>
            </a:endParaRPr>
          </a:p>
        </p:txBody>
      </p:sp>
      <p:sp>
        <p:nvSpPr>
          <p:cNvPr id="28675" name="Rectangle 2"/>
          <p:cNvSpPr>
            <a:spLocks noGrp="1" noChangeArrowheads="1"/>
          </p:cNvSpPr>
          <p:nvPr>
            <p:ph type="title"/>
          </p:nvPr>
        </p:nvSpPr>
        <p:spPr/>
        <p:txBody>
          <a:bodyPr/>
          <a:lstStyle/>
          <a:p>
            <a:pPr algn="l"/>
            <a:r>
              <a:rPr lang="en-US" sz="4000" b="1">
                <a:solidFill>
                  <a:srgbClr val="007FA3"/>
                </a:solidFill>
                <a:latin typeface="Times New Roman"/>
                <a:ea typeface="Times New Roman"/>
                <a:cs typeface="Times New Roman"/>
              </a:rPr>
              <a:t>Breadth-First Traversal</a:t>
            </a:r>
            <a:endParaRPr lang="en-US" sz="3200" b="1" dirty="0">
              <a:solidFill>
                <a:srgbClr val="007FA3"/>
              </a:solidFill>
              <a:latin typeface="Times New Roman"/>
              <a:ea typeface="Times New Roman"/>
              <a:cs typeface="Times New Roman"/>
            </a:endParaRPr>
          </a:p>
        </p:txBody>
      </p:sp>
      <p:sp>
        <p:nvSpPr>
          <p:cNvPr id="28676" name="Rectangle 3"/>
          <p:cNvSpPr>
            <a:spLocks noGrp="1" noChangeArrowheads="1"/>
          </p:cNvSpPr>
          <p:nvPr>
            <p:ph type="body" idx="1"/>
          </p:nvPr>
        </p:nvSpPr>
        <p:spPr>
          <a:xfrm>
            <a:off x="180975" y="1397000"/>
            <a:ext cx="8229600" cy="1535113"/>
          </a:xfrm>
        </p:spPr>
        <p:txBody>
          <a:bodyPr/>
          <a:lstStyle/>
          <a:p>
            <a:pPr>
              <a:lnSpc>
                <a:spcPct val="80000"/>
              </a:lnSpc>
            </a:pPr>
            <a:r>
              <a:rPr lang="en-US" sz="2400" dirty="0"/>
              <a:t>Use a </a:t>
            </a:r>
            <a:r>
              <a:rPr lang="en-US" sz="2400" b="1" dirty="0">
                <a:solidFill>
                  <a:srgbClr val="7030A0"/>
                </a:solidFill>
              </a:rPr>
              <a:t>queue</a:t>
            </a:r>
            <a:r>
              <a:rPr lang="en-US" sz="2400" dirty="0"/>
              <a:t> to save </a:t>
            </a:r>
            <a:r>
              <a:rPr lang="en-US" sz="2400" i="1" dirty="0"/>
              <a:t>unvisited</a:t>
            </a:r>
            <a:r>
              <a:rPr lang="en-US" sz="2400" dirty="0"/>
              <a:t> siblings</a:t>
            </a:r>
          </a:p>
          <a:p>
            <a:pPr lvl="1">
              <a:lnSpc>
                <a:spcPct val="80000"/>
              </a:lnSpc>
            </a:pPr>
            <a:r>
              <a:rPr lang="en-US" sz="2000" dirty="0"/>
              <a:t>They will be visited before any decedents that are subsequently added to the queue</a:t>
            </a:r>
          </a:p>
          <a:p>
            <a:pPr lvl="1">
              <a:lnSpc>
                <a:spcPct val="80000"/>
              </a:lnSpc>
            </a:pPr>
            <a:r>
              <a:rPr lang="en-US" sz="2000" dirty="0"/>
              <a:t>Vertices are only </a:t>
            </a:r>
            <a:r>
              <a:rPr lang="en-US" sz="2000" dirty="0" err="1"/>
              <a:t>enqueued</a:t>
            </a:r>
            <a:r>
              <a:rPr lang="en-US" sz="2000" dirty="0"/>
              <a:t> once</a:t>
            </a:r>
          </a:p>
        </p:txBody>
      </p:sp>
      <p:sp>
        <p:nvSpPr>
          <p:cNvPr id="28677" name="AutoShape 4"/>
          <p:cNvSpPr>
            <a:spLocks noChangeAspect="1" noChangeArrowheads="1"/>
          </p:cNvSpPr>
          <p:nvPr/>
        </p:nvSpPr>
        <p:spPr bwMode="auto">
          <a:xfrm>
            <a:off x="1190625" y="3106738"/>
            <a:ext cx="6599238" cy="3416300"/>
          </a:xfrm>
          <a:prstGeom prst="rect">
            <a:avLst/>
          </a:prstGeom>
          <a:noFill/>
          <a:ln w="9525">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8681" name="Text Box 8"/>
          <p:cNvSpPr txBox="1">
            <a:spLocks noChangeArrowheads="1"/>
          </p:cNvSpPr>
          <p:nvPr/>
        </p:nvSpPr>
        <p:spPr bwMode="auto">
          <a:xfrm>
            <a:off x="1354138" y="4438650"/>
            <a:ext cx="5254625" cy="314325"/>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sym typeface="Arial"/>
              </a:rPr>
              <a:t>Visited order</a:t>
            </a: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V</a:t>
            </a:r>
            <a:r>
              <a:rPr kumimoji="0" lang="en-US" sz="1200" b="0" i="0" u="none" strike="noStrike" kern="1200" cap="none" spc="0" normalizeH="0" baseline="-25000" noProof="0">
                <a:ln>
                  <a:noFill/>
                </a:ln>
                <a:solidFill>
                  <a:srgbClr val="000000"/>
                </a:solidFill>
                <a:effectLst/>
                <a:uLnTx/>
                <a:uFillTx/>
                <a:latin typeface="Arial"/>
                <a:ea typeface="+mn-ea"/>
                <a:cs typeface="+mn-cs"/>
                <a:sym typeface="Arial"/>
              </a:rPr>
              <a:t>3</a:t>
            </a: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V</a:t>
            </a:r>
            <a:r>
              <a:rPr kumimoji="0" lang="en-US" sz="1200" b="0" i="0" u="none" strike="noStrike" kern="1200" cap="none" spc="0" normalizeH="0" baseline="-25000" noProof="0">
                <a:ln>
                  <a:noFill/>
                </a:ln>
                <a:solidFill>
                  <a:srgbClr val="000000"/>
                </a:solidFill>
                <a:effectLst/>
                <a:uLnTx/>
                <a:uFillTx/>
                <a:latin typeface="Arial"/>
                <a:ea typeface="+mn-ea"/>
                <a:cs typeface="+mn-cs"/>
                <a:sym typeface="Arial"/>
              </a:rPr>
              <a:t>0            </a:t>
            </a: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V</a:t>
            </a:r>
            <a:r>
              <a:rPr kumimoji="0" lang="en-US" sz="1200" b="0" i="0" u="none" strike="noStrike" kern="1200" cap="none" spc="0" normalizeH="0" baseline="-25000" noProof="0">
                <a:ln>
                  <a:noFill/>
                </a:ln>
                <a:solidFill>
                  <a:srgbClr val="000000"/>
                </a:solidFill>
                <a:effectLst/>
                <a:uLnTx/>
                <a:uFillTx/>
                <a:latin typeface="Arial"/>
                <a:ea typeface="+mn-ea"/>
                <a:cs typeface="+mn-cs"/>
                <a:sym typeface="Arial"/>
              </a:rPr>
              <a:t>1	          </a:t>
            </a: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V</a:t>
            </a:r>
            <a:r>
              <a:rPr kumimoji="0" lang="en-US" sz="1200" b="0" i="0" u="none" strike="noStrike" kern="1200" cap="none" spc="0" normalizeH="0" baseline="-25000" noProof="0">
                <a:ln>
                  <a:noFill/>
                </a:ln>
                <a:solidFill>
                  <a:srgbClr val="000000"/>
                </a:solidFill>
                <a:effectLst/>
                <a:uLnTx/>
                <a:uFillTx/>
                <a:latin typeface="Arial"/>
                <a:ea typeface="+mn-ea"/>
                <a:cs typeface="+mn-cs"/>
                <a:sym typeface="Arial"/>
              </a:rPr>
              <a:t>4</a:t>
            </a: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V</a:t>
            </a:r>
            <a:r>
              <a:rPr kumimoji="0" lang="en-US" sz="1200" b="0" i="0" u="none" strike="noStrike" kern="1200" cap="none" spc="0" normalizeH="0" baseline="-25000" noProof="0">
                <a:ln>
                  <a:noFill/>
                </a:ln>
                <a:solidFill>
                  <a:srgbClr val="000000"/>
                </a:solidFill>
                <a:effectLst/>
                <a:uLnTx/>
                <a:uFillTx/>
                <a:latin typeface="Arial"/>
                <a:ea typeface="+mn-ea"/>
                <a:cs typeface="+mn-cs"/>
                <a:sym typeface="Arial"/>
              </a:rPr>
              <a:t>2</a:t>
            </a: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a:t>
            </a:r>
          </a:p>
        </p:txBody>
      </p:sp>
      <p:sp>
        <p:nvSpPr>
          <p:cNvPr id="28682" name="Text Box 9"/>
          <p:cNvSpPr txBox="1">
            <a:spLocks noChangeArrowheads="1"/>
          </p:cNvSpPr>
          <p:nvPr/>
        </p:nvSpPr>
        <p:spPr bwMode="auto">
          <a:xfrm>
            <a:off x="1036638" y="4956175"/>
            <a:ext cx="2085975" cy="242888"/>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sym typeface="Arial"/>
              </a:rPr>
              <a:t>The queue after the visit</a:t>
            </a:r>
            <a:endParaRPr kumimoji="0" lang="en-US" sz="12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8683" name="Text Box 10"/>
          <p:cNvSpPr txBox="1">
            <a:spLocks noChangeArrowheads="1"/>
          </p:cNvSpPr>
          <p:nvPr/>
        </p:nvSpPr>
        <p:spPr bwMode="auto">
          <a:xfrm>
            <a:off x="712788" y="5710238"/>
            <a:ext cx="6032500" cy="812800"/>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sym typeface="Arial"/>
              </a:rPr>
              <a:t>The queue operations after</a:t>
            </a: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a:t>
            </a:r>
            <a:r>
              <a:rPr kumimoji="0" lang="en-US" sz="1200" b="1" i="0" u="none" strike="noStrike" kern="1200" cap="none" spc="0" normalizeH="0" baseline="0" noProof="0">
                <a:ln>
                  <a:noFill/>
                </a:ln>
                <a:solidFill>
                  <a:srgbClr val="CC3300"/>
                </a:solidFill>
                <a:effectLst/>
                <a:uLnTx/>
                <a:uFillTx/>
                <a:latin typeface="Arial"/>
                <a:ea typeface="+mn-ea"/>
                <a:cs typeface="+mn-cs"/>
                <a:sym typeface="Arial"/>
              </a:rPr>
              <a:t>Enqueue V</a:t>
            </a:r>
            <a:r>
              <a:rPr kumimoji="0" lang="en-US" sz="1200" b="1" i="0" u="none" strike="noStrike" kern="1200" cap="none" spc="0" normalizeH="0" baseline="-25000" noProof="0">
                <a:ln>
                  <a:noFill/>
                </a:ln>
                <a:solidFill>
                  <a:srgbClr val="CC3300"/>
                </a:solidFill>
                <a:effectLst/>
                <a:uLnTx/>
                <a:uFillTx/>
                <a:latin typeface="Arial"/>
                <a:ea typeface="+mn-ea"/>
                <a:cs typeface="+mn-cs"/>
                <a:sym typeface="Arial"/>
              </a:rPr>
              <a:t>0</a:t>
            </a: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Dequeue  Dequeue Dequeue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sym typeface="Arial"/>
              </a:rPr>
              <a:t>The visit</a:t>
            </a: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a:t>
            </a:r>
            <a:r>
              <a:rPr kumimoji="0" lang="en-US" sz="1200" b="1" i="0" u="none" strike="noStrike" kern="1200" cap="none" spc="0" normalizeH="0" baseline="0" noProof="0">
                <a:ln>
                  <a:noFill/>
                </a:ln>
                <a:solidFill>
                  <a:srgbClr val="CC3300"/>
                </a:solidFill>
                <a:effectLst/>
                <a:uLnTx/>
                <a:uFillTx/>
                <a:latin typeface="Arial"/>
                <a:ea typeface="+mn-ea"/>
                <a:cs typeface="+mn-cs"/>
                <a:sym typeface="Arial"/>
              </a:rPr>
              <a:t>Enqueue V</a:t>
            </a:r>
            <a:r>
              <a:rPr kumimoji="0" lang="en-US" sz="1200" b="1" i="0" u="none" strike="noStrike" kern="1200" cap="none" spc="0" normalizeH="0" baseline="-25000" noProof="0">
                <a:ln>
                  <a:noFill/>
                </a:ln>
                <a:solidFill>
                  <a:srgbClr val="CC3300"/>
                </a:solidFill>
                <a:effectLst/>
                <a:uLnTx/>
                <a:uFillTx/>
                <a:latin typeface="Arial"/>
                <a:ea typeface="+mn-ea"/>
                <a:cs typeface="+mn-cs"/>
                <a:sym typeface="Arial"/>
              </a:rPr>
              <a:t>1</a:t>
            </a:r>
            <a:r>
              <a:rPr kumimoji="0" lang="en-US" sz="1200" b="0" i="0" u="none" strike="noStrike" kern="1200" cap="none" spc="0" normalizeH="0" baseline="-25000" noProof="0">
                <a:ln>
                  <a:noFill/>
                </a:ln>
                <a:solidFill>
                  <a:srgbClr val="000000"/>
                </a:solidFill>
                <a:effectLst/>
                <a:uLnTx/>
                <a:uFillTx/>
                <a:latin typeface="Arial"/>
                <a:ea typeface="+mn-ea"/>
                <a:cs typeface="+mn-cs"/>
                <a:sym typeface="Arial"/>
              </a:rPr>
              <a:t>    </a:t>
            </a: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Enqueue </a:t>
            </a:r>
            <a:r>
              <a:rPr kumimoji="0" lang="en-US" sz="1200" b="1" i="0" u="none" strike="noStrike" kern="1200" cap="none" spc="0" normalizeH="0" baseline="0" noProof="0">
                <a:ln>
                  <a:noFill/>
                </a:ln>
                <a:solidFill>
                  <a:srgbClr val="339966"/>
                </a:solidFill>
                <a:effectLst/>
                <a:uLnTx/>
                <a:uFillTx/>
                <a:latin typeface="Arial"/>
                <a:ea typeface="+mn-ea"/>
                <a:cs typeface="+mn-cs"/>
                <a:sym typeface="Arial"/>
              </a:rPr>
              <a:t>V</a:t>
            </a:r>
            <a:r>
              <a:rPr kumimoji="0" lang="en-US" sz="800" b="1" i="0" u="none" strike="noStrike" kern="1200" cap="none" spc="0" normalizeH="0" baseline="0" noProof="0">
                <a:ln>
                  <a:noFill/>
                </a:ln>
                <a:solidFill>
                  <a:srgbClr val="339966"/>
                </a:solidFill>
                <a:effectLst/>
                <a:uLnTx/>
                <a:uFillTx/>
                <a:latin typeface="Arial"/>
                <a:ea typeface="+mn-ea"/>
                <a:cs typeface="+mn-cs"/>
                <a:sym typeface="Arial"/>
              </a:rPr>
              <a:t>2</a:t>
            </a: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a:t>
            </a:r>
            <a:r>
              <a:rPr kumimoji="0" lang="en-US" sz="1200" b="1" i="0" u="none" strike="noStrike" kern="1200" cap="none" spc="0" normalizeH="0" baseline="0" noProof="0">
                <a:ln>
                  <a:noFill/>
                </a:ln>
                <a:solidFill>
                  <a:srgbClr val="CC3300"/>
                </a:solidFill>
                <a:effectLst/>
                <a:uLnTx/>
                <a:uFillTx/>
                <a:latin typeface="Arial"/>
                <a:ea typeface="+mn-ea"/>
                <a:cs typeface="+mn-cs"/>
                <a:sym typeface="Arial"/>
              </a:rPr>
              <a:t>Enqueue V</a:t>
            </a:r>
            <a:r>
              <a:rPr kumimoji="0" lang="en-US" sz="1200" b="1" i="0" u="none" strike="noStrike" kern="1200" cap="none" spc="0" normalizeH="0" baseline="-25000" noProof="0">
                <a:ln>
                  <a:noFill/>
                </a:ln>
                <a:solidFill>
                  <a:srgbClr val="CC3300"/>
                </a:solidFill>
                <a:effectLst/>
                <a:uLnTx/>
                <a:uFillTx/>
                <a:latin typeface="Arial"/>
                <a:ea typeface="+mn-ea"/>
                <a:cs typeface="+mn-cs"/>
                <a:sym typeface="Arial"/>
              </a:rPr>
              <a:t>4</a:t>
            </a:r>
            <a:endParaRPr kumimoji="0" lang="en-US" sz="1200" b="1" i="0" u="none" strike="noStrike" kern="1200" cap="none" spc="0" normalizeH="0" baseline="0" noProof="0">
              <a:ln>
                <a:noFill/>
              </a:ln>
              <a:solidFill>
                <a:srgbClr val="CC3300"/>
              </a:solidFill>
              <a:effectLst/>
              <a:uLnTx/>
              <a:uFillTx/>
              <a:latin typeface="Arial"/>
              <a:ea typeface="+mn-ea"/>
              <a:cs typeface="+mn-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Dequeue</a:t>
            </a:r>
          </a:p>
        </p:txBody>
      </p:sp>
      <p:grpSp>
        <p:nvGrpSpPr>
          <p:cNvPr id="28684" name="Group 11"/>
          <p:cNvGrpSpPr>
            <a:grpSpLocks/>
          </p:cNvGrpSpPr>
          <p:nvPr/>
        </p:nvGrpSpPr>
        <p:grpSpPr bwMode="auto">
          <a:xfrm>
            <a:off x="3363913" y="4845050"/>
            <a:ext cx="533400" cy="690563"/>
            <a:chOff x="5268" y="3703"/>
            <a:chExt cx="525" cy="873"/>
          </a:xfrm>
        </p:grpSpPr>
        <p:sp>
          <p:nvSpPr>
            <p:cNvPr id="28727" name="Text Box 12"/>
            <p:cNvSpPr txBox="1">
              <a:spLocks noChangeArrowheads="1"/>
            </p:cNvSpPr>
            <p:nvPr/>
          </p:nvSpPr>
          <p:spPr bwMode="auto">
            <a:xfrm>
              <a:off x="5268" y="3703"/>
              <a:ext cx="525" cy="87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CC3300"/>
                  </a:solidFill>
                  <a:effectLst/>
                  <a:uLnTx/>
                  <a:uFillTx/>
                  <a:latin typeface="Arial"/>
                  <a:ea typeface="+mn-ea"/>
                  <a:cs typeface="+mn-cs"/>
                  <a:sym typeface="Arial"/>
                </a:rPr>
                <a:t>V</a:t>
              </a:r>
              <a:r>
                <a:rPr kumimoji="0" lang="en-US" sz="1200" b="1" i="0" u="none" strike="noStrike" kern="1200" cap="none" spc="0" normalizeH="0" baseline="-25000" noProof="0">
                  <a:ln>
                    <a:noFill/>
                  </a:ln>
                  <a:solidFill>
                    <a:srgbClr val="CC3300"/>
                  </a:solidFill>
                  <a:effectLst/>
                  <a:uLnTx/>
                  <a:uFillTx/>
                  <a:latin typeface="Arial"/>
                  <a:ea typeface="+mn-ea"/>
                  <a:cs typeface="+mn-cs"/>
                  <a:sym typeface="Arial"/>
                </a:rPr>
                <a:t>0</a:t>
              </a:r>
              <a:endParaRPr kumimoji="0" lang="en-US" sz="1200" b="1" i="0" u="none" strike="noStrike" kern="1200" cap="none" spc="0" normalizeH="0" baseline="0" noProof="0">
                <a:ln>
                  <a:noFill/>
                </a:ln>
                <a:solidFill>
                  <a:srgbClr val="CC3300"/>
                </a:solidFill>
                <a:effectLst/>
                <a:uLnTx/>
                <a:uFillTx/>
                <a:latin typeface="Arial"/>
                <a:ea typeface="+mn-ea"/>
                <a:cs typeface="+mn-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CC3300"/>
                  </a:solidFill>
                  <a:effectLst/>
                  <a:uLnTx/>
                  <a:uFillTx/>
                  <a:latin typeface="Arial"/>
                  <a:ea typeface="+mn-ea"/>
                  <a:cs typeface="+mn-cs"/>
                  <a:sym typeface="Arial"/>
                </a:rPr>
                <a:t>V</a:t>
              </a:r>
              <a:r>
                <a:rPr kumimoji="0" lang="en-US" sz="1200" b="1" i="0" u="none" strike="noStrike" kern="1200" cap="none" spc="0" normalizeH="0" baseline="-25000" noProof="0">
                  <a:ln>
                    <a:noFill/>
                  </a:ln>
                  <a:solidFill>
                    <a:srgbClr val="CC3300"/>
                  </a:solidFill>
                  <a:effectLst/>
                  <a:uLnTx/>
                  <a:uFillTx/>
                  <a:latin typeface="Arial"/>
                  <a:ea typeface="+mn-ea"/>
                  <a:cs typeface="+mn-cs"/>
                  <a:sym typeface="Arial"/>
                </a:rPr>
                <a:t>1</a:t>
              </a:r>
              <a:endParaRPr kumimoji="0" lang="en-US" sz="1200" b="1" i="0" u="none" strike="noStrike" kern="1200" cap="none" spc="0" normalizeH="0" baseline="0" noProof="0">
                <a:ln>
                  <a:noFill/>
                </a:ln>
                <a:solidFill>
                  <a:srgbClr val="CC3300"/>
                </a:solidFill>
                <a:effectLst/>
                <a:uLnTx/>
                <a:uFillTx/>
                <a:latin typeface="Arial"/>
                <a:ea typeface="+mn-ea"/>
                <a:cs typeface="+mn-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CC3300"/>
                  </a:solidFill>
                  <a:effectLst/>
                  <a:uLnTx/>
                  <a:uFillTx/>
                  <a:latin typeface="Arial"/>
                  <a:ea typeface="+mn-ea"/>
                  <a:cs typeface="+mn-cs"/>
                  <a:sym typeface="Arial"/>
                </a:rPr>
                <a:t>V</a:t>
              </a:r>
              <a:r>
                <a:rPr kumimoji="0" lang="en-US" sz="1200" b="1" i="0" u="none" strike="noStrike" kern="1200" cap="none" spc="0" normalizeH="0" baseline="-25000" noProof="0">
                  <a:ln>
                    <a:noFill/>
                  </a:ln>
                  <a:solidFill>
                    <a:srgbClr val="CC3300"/>
                  </a:solidFill>
                  <a:effectLst/>
                  <a:uLnTx/>
                  <a:uFillTx/>
                  <a:latin typeface="Arial"/>
                  <a:ea typeface="+mn-ea"/>
                  <a:cs typeface="+mn-cs"/>
                  <a:sym typeface="Arial"/>
                </a:rPr>
                <a:t>4</a:t>
              </a:r>
              <a:endParaRPr kumimoji="0" lang="en-US" sz="1200" b="1" i="0" u="none" strike="noStrike" kern="1200" cap="none" spc="0" normalizeH="0" baseline="0" noProof="0">
                <a:ln>
                  <a:noFill/>
                </a:ln>
                <a:solidFill>
                  <a:srgbClr val="CC3300"/>
                </a:solidFill>
                <a:effectLst/>
                <a:uLnTx/>
                <a:uFillTx/>
                <a:latin typeface="Arial"/>
                <a:ea typeface="+mn-ea"/>
                <a:cs typeface="+mn-cs"/>
                <a:sym typeface="Arial"/>
              </a:endParaRPr>
            </a:p>
          </p:txBody>
        </p:sp>
        <p:grpSp>
          <p:nvGrpSpPr>
            <p:cNvPr id="28728" name="Group 13"/>
            <p:cNvGrpSpPr>
              <a:grpSpLocks/>
            </p:cNvGrpSpPr>
            <p:nvPr/>
          </p:nvGrpSpPr>
          <p:grpSpPr bwMode="auto">
            <a:xfrm>
              <a:off x="5330" y="3717"/>
              <a:ext cx="401" cy="849"/>
              <a:chOff x="5330" y="3717"/>
              <a:chExt cx="401" cy="849"/>
            </a:xfrm>
          </p:grpSpPr>
          <p:sp>
            <p:nvSpPr>
              <p:cNvPr id="28729" name="Line 14"/>
              <p:cNvSpPr>
                <a:spLocks noChangeShapeType="1"/>
              </p:cNvSpPr>
              <p:nvPr/>
            </p:nvSpPr>
            <p:spPr bwMode="auto">
              <a:xfrm>
                <a:off x="5330" y="3717"/>
                <a:ext cx="13" cy="848"/>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8730" name="Line 16"/>
              <p:cNvSpPr>
                <a:spLocks noChangeShapeType="1"/>
              </p:cNvSpPr>
              <p:nvPr/>
            </p:nvSpPr>
            <p:spPr bwMode="auto">
              <a:xfrm>
                <a:off x="5730" y="3717"/>
                <a:ext cx="1" cy="849"/>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grpSp>
      </p:grpSp>
      <p:grpSp>
        <p:nvGrpSpPr>
          <p:cNvPr id="28685" name="Group 17"/>
          <p:cNvGrpSpPr>
            <a:grpSpLocks/>
          </p:cNvGrpSpPr>
          <p:nvPr/>
        </p:nvGrpSpPr>
        <p:grpSpPr bwMode="auto">
          <a:xfrm>
            <a:off x="3960813" y="4846638"/>
            <a:ext cx="534987" cy="688975"/>
            <a:chOff x="5268" y="3703"/>
            <a:chExt cx="525" cy="873"/>
          </a:xfrm>
        </p:grpSpPr>
        <p:sp>
          <p:nvSpPr>
            <p:cNvPr id="28723" name="Text Box 18"/>
            <p:cNvSpPr txBox="1">
              <a:spLocks noChangeArrowheads="1"/>
            </p:cNvSpPr>
            <p:nvPr/>
          </p:nvSpPr>
          <p:spPr bwMode="auto">
            <a:xfrm>
              <a:off x="5268" y="3703"/>
              <a:ext cx="525" cy="87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V</a:t>
              </a:r>
              <a:r>
                <a:rPr kumimoji="0" lang="en-US" sz="1200" b="0" i="0" u="none" strike="noStrike" kern="1200" cap="none" spc="0" normalizeH="0" baseline="-25000" noProof="0">
                  <a:ln>
                    <a:noFill/>
                  </a:ln>
                  <a:solidFill>
                    <a:srgbClr val="000000"/>
                  </a:solidFill>
                  <a:effectLst/>
                  <a:uLnTx/>
                  <a:uFillTx/>
                  <a:latin typeface="Arial"/>
                  <a:ea typeface="+mn-ea"/>
                  <a:cs typeface="+mn-cs"/>
                  <a:sym typeface="Arial"/>
                </a:rPr>
                <a:t>1</a:t>
              </a:r>
              <a:endParaRPr kumimoji="0" lang="en-US" sz="1200" b="0" i="0" u="none" strike="noStrike" kern="1200" cap="none" spc="0" normalizeH="0" baseline="0" noProof="0">
                <a:ln>
                  <a:noFill/>
                </a:ln>
                <a:solidFill>
                  <a:srgbClr val="000000"/>
                </a:solidFill>
                <a:effectLst/>
                <a:uLnTx/>
                <a:uFillTx/>
                <a:latin typeface="Arial"/>
                <a:ea typeface="+mn-ea"/>
                <a:cs typeface="+mn-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V</a:t>
              </a:r>
              <a:r>
                <a:rPr kumimoji="0" lang="en-US" sz="1200" b="0" i="0" u="none" strike="noStrike" kern="1200" cap="none" spc="0" normalizeH="0" baseline="-25000" noProof="0">
                  <a:ln>
                    <a:noFill/>
                  </a:ln>
                  <a:solidFill>
                    <a:srgbClr val="000000"/>
                  </a:solidFill>
                  <a:effectLst/>
                  <a:uLnTx/>
                  <a:uFillTx/>
                  <a:latin typeface="Arial"/>
                  <a:ea typeface="+mn-ea"/>
                  <a:cs typeface="+mn-cs"/>
                  <a:sym typeface="Arial"/>
                </a:rPr>
                <a:t>4</a:t>
              </a:r>
              <a:endParaRPr kumimoji="0" lang="en-US" sz="1200" b="0" i="0" u="none" strike="noStrike" kern="1200" cap="none" spc="0" normalizeH="0" baseline="0" noProof="0">
                <a:ln>
                  <a:noFill/>
                </a:ln>
                <a:solidFill>
                  <a:srgbClr val="000000"/>
                </a:solidFill>
                <a:effectLst/>
                <a:uLnTx/>
                <a:uFillTx/>
                <a:latin typeface="Arial"/>
                <a:ea typeface="+mn-ea"/>
                <a:cs typeface="+mn-cs"/>
                <a:sym typeface="Arial"/>
              </a:endParaRPr>
            </a:p>
          </p:txBody>
        </p:sp>
        <p:grpSp>
          <p:nvGrpSpPr>
            <p:cNvPr id="28724" name="Group 19"/>
            <p:cNvGrpSpPr>
              <a:grpSpLocks/>
            </p:cNvGrpSpPr>
            <p:nvPr/>
          </p:nvGrpSpPr>
          <p:grpSpPr bwMode="auto">
            <a:xfrm>
              <a:off x="5330" y="3717"/>
              <a:ext cx="401" cy="849"/>
              <a:chOff x="5330" y="3717"/>
              <a:chExt cx="401" cy="849"/>
            </a:xfrm>
          </p:grpSpPr>
          <p:sp>
            <p:nvSpPr>
              <p:cNvPr id="28725" name="Line 20"/>
              <p:cNvSpPr>
                <a:spLocks noChangeShapeType="1"/>
              </p:cNvSpPr>
              <p:nvPr/>
            </p:nvSpPr>
            <p:spPr bwMode="auto">
              <a:xfrm>
                <a:off x="5330" y="3717"/>
                <a:ext cx="13" cy="848"/>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8726" name="Line 22"/>
              <p:cNvSpPr>
                <a:spLocks noChangeShapeType="1"/>
              </p:cNvSpPr>
              <p:nvPr/>
            </p:nvSpPr>
            <p:spPr bwMode="auto">
              <a:xfrm>
                <a:off x="5730" y="3717"/>
                <a:ext cx="1" cy="849"/>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grpSp>
      </p:grpSp>
      <p:grpSp>
        <p:nvGrpSpPr>
          <p:cNvPr id="28686" name="Group 23"/>
          <p:cNvGrpSpPr>
            <a:grpSpLocks/>
          </p:cNvGrpSpPr>
          <p:nvPr/>
        </p:nvGrpSpPr>
        <p:grpSpPr bwMode="auto">
          <a:xfrm>
            <a:off x="4572000" y="4856163"/>
            <a:ext cx="533400" cy="690562"/>
            <a:chOff x="5268" y="3703"/>
            <a:chExt cx="525" cy="873"/>
          </a:xfrm>
        </p:grpSpPr>
        <p:sp>
          <p:nvSpPr>
            <p:cNvPr id="28719" name="Text Box 24"/>
            <p:cNvSpPr txBox="1">
              <a:spLocks noChangeArrowheads="1"/>
            </p:cNvSpPr>
            <p:nvPr/>
          </p:nvSpPr>
          <p:spPr bwMode="auto">
            <a:xfrm>
              <a:off x="5268" y="3703"/>
              <a:ext cx="525" cy="87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V</a:t>
              </a:r>
              <a:r>
                <a:rPr kumimoji="0" lang="en-US" sz="1200" b="0" i="0" u="none" strike="noStrike" kern="1200" cap="none" spc="0" normalizeH="0" baseline="-25000" noProof="0">
                  <a:ln>
                    <a:noFill/>
                  </a:ln>
                  <a:solidFill>
                    <a:srgbClr val="000000"/>
                  </a:solidFill>
                  <a:effectLst/>
                  <a:uLnTx/>
                  <a:uFillTx/>
                  <a:latin typeface="Arial"/>
                  <a:ea typeface="+mn-ea"/>
                  <a:cs typeface="+mn-cs"/>
                  <a:sym typeface="Arial"/>
                </a:rPr>
                <a:t>4</a:t>
              </a:r>
              <a:endParaRPr kumimoji="0" lang="en-US" sz="1200" b="0" i="0" u="none" strike="noStrike" kern="1200" cap="none" spc="0" normalizeH="0" baseline="0" noProof="0">
                <a:ln>
                  <a:noFill/>
                </a:ln>
                <a:solidFill>
                  <a:srgbClr val="000000"/>
                </a:solidFill>
                <a:effectLst/>
                <a:uLnTx/>
                <a:uFillTx/>
                <a:latin typeface="Arial"/>
                <a:ea typeface="+mn-ea"/>
                <a:cs typeface="+mn-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9966"/>
                  </a:solidFill>
                  <a:effectLst/>
                  <a:uLnTx/>
                  <a:uFillTx/>
                  <a:latin typeface="Arial"/>
                  <a:ea typeface="+mn-ea"/>
                  <a:cs typeface="+mn-cs"/>
                  <a:sym typeface="Arial"/>
                </a:rPr>
                <a:t>V</a:t>
              </a:r>
              <a:r>
                <a:rPr kumimoji="0" lang="en-US" sz="1200" b="1" i="0" u="none" strike="noStrike" kern="1200" cap="none" spc="0" normalizeH="0" baseline="-25000" noProof="0">
                  <a:ln>
                    <a:noFill/>
                  </a:ln>
                  <a:solidFill>
                    <a:srgbClr val="339966"/>
                  </a:solidFill>
                  <a:effectLst/>
                  <a:uLnTx/>
                  <a:uFillTx/>
                  <a:latin typeface="Arial"/>
                  <a:ea typeface="+mn-ea"/>
                  <a:cs typeface="+mn-cs"/>
                  <a:sym typeface="Arial"/>
                </a:rPr>
                <a:t>2</a:t>
              </a:r>
              <a:endParaRPr kumimoji="0" lang="en-US" sz="1200" b="1" i="0" u="none" strike="noStrike" kern="1200" cap="none" spc="0" normalizeH="0" baseline="0" noProof="0">
                <a:ln>
                  <a:noFill/>
                </a:ln>
                <a:solidFill>
                  <a:srgbClr val="339966"/>
                </a:solidFill>
                <a:effectLst/>
                <a:uLnTx/>
                <a:uFillTx/>
                <a:latin typeface="Arial"/>
                <a:ea typeface="+mn-ea"/>
                <a:cs typeface="+mn-cs"/>
                <a:sym typeface="Arial"/>
              </a:endParaRPr>
            </a:p>
          </p:txBody>
        </p:sp>
        <p:grpSp>
          <p:nvGrpSpPr>
            <p:cNvPr id="28720" name="Group 25"/>
            <p:cNvGrpSpPr>
              <a:grpSpLocks/>
            </p:cNvGrpSpPr>
            <p:nvPr/>
          </p:nvGrpSpPr>
          <p:grpSpPr bwMode="auto">
            <a:xfrm>
              <a:off x="5330" y="3717"/>
              <a:ext cx="401" cy="849"/>
              <a:chOff x="5330" y="3717"/>
              <a:chExt cx="401" cy="849"/>
            </a:xfrm>
          </p:grpSpPr>
          <p:sp>
            <p:nvSpPr>
              <p:cNvPr id="28721" name="Line 26"/>
              <p:cNvSpPr>
                <a:spLocks noChangeShapeType="1"/>
              </p:cNvSpPr>
              <p:nvPr/>
            </p:nvSpPr>
            <p:spPr bwMode="auto">
              <a:xfrm>
                <a:off x="5330" y="3717"/>
                <a:ext cx="13" cy="848"/>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8722" name="Line 28"/>
              <p:cNvSpPr>
                <a:spLocks noChangeShapeType="1"/>
              </p:cNvSpPr>
              <p:nvPr/>
            </p:nvSpPr>
            <p:spPr bwMode="auto">
              <a:xfrm>
                <a:off x="5730" y="3717"/>
                <a:ext cx="1" cy="849"/>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grpSp>
      </p:grpSp>
      <p:grpSp>
        <p:nvGrpSpPr>
          <p:cNvPr id="28687" name="Group 29"/>
          <p:cNvGrpSpPr>
            <a:grpSpLocks/>
          </p:cNvGrpSpPr>
          <p:nvPr/>
        </p:nvGrpSpPr>
        <p:grpSpPr bwMode="auto">
          <a:xfrm>
            <a:off x="5181600" y="4865688"/>
            <a:ext cx="534988" cy="690562"/>
            <a:chOff x="5268" y="3703"/>
            <a:chExt cx="525" cy="873"/>
          </a:xfrm>
        </p:grpSpPr>
        <p:sp>
          <p:nvSpPr>
            <p:cNvPr id="28715" name="Text Box 30"/>
            <p:cNvSpPr txBox="1">
              <a:spLocks noChangeArrowheads="1"/>
            </p:cNvSpPr>
            <p:nvPr/>
          </p:nvSpPr>
          <p:spPr bwMode="auto">
            <a:xfrm>
              <a:off x="5268" y="3703"/>
              <a:ext cx="525" cy="87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V</a:t>
              </a:r>
              <a:r>
                <a:rPr kumimoji="0" lang="en-US" sz="1200" b="0" i="0" u="none" strike="noStrike" kern="1200" cap="none" spc="0" normalizeH="0" baseline="-25000" noProof="0">
                  <a:ln>
                    <a:noFill/>
                  </a:ln>
                  <a:solidFill>
                    <a:srgbClr val="000000"/>
                  </a:solidFill>
                  <a:effectLst/>
                  <a:uLnTx/>
                  <a:uFillTx/>
                  <a:latin typeface="Arial"/>
                  <a:ea typeface="+mn-ea"/>
                  <a:cs typeface="+mn-cs"/>
                  <a:sym typeface="Arial"/>
                </a:rPr>
                <a:t>2</a:t>
              </a:r>
              <a:endParaRPr kumimoji="0" lang="en-US" sz="1200" b="0" i="0" u="none" strike="noStrike" kern="1200" cap="none" spc="0" normalizeH="0" baseline="0" noProof="0">
                <a:ln>
                  <a:noFill/>
                </a:ln>
                <a:solidFill>
                  <a:srgbClr val="000000"/>
                </a:solidFill>
                <a:effectLst/>
                <a:uLnTx/>
                <a:uFillTx/>
                <a:latin typeface="Arial"/>
                <a:ea typeface="+mn-ea"/>
                <a:cs typeface="+mn-cs"/>
                <a:sym typeface="Arial"/>
              </a:endParaRPr>
            </a:p>
          </p:txBody>
        </p:sp>
        <p:grpSp>
          <p:nvGrpSpPr>
            <p:cNvPr id="28716" name="Group 31"/>
            <p:cNvGrpSpPr>
              <a:grpSpLocks/>
            </p:cNvGrpSpPr>
            <p:nvPr/>
          </p:nvGrpSpPr>
          <p:grpSpPr bwMode="auto">
            <a:xfrm>
              <a:off x="5330" y="3717"/>
              <a:ext cx="401" cy="849"/>
              <a:chOff x="5330" y="3717"/>
              <a:chExt cx="401" cy="849"/>
            </a:xfrm>
          </p:grpSpPr>
          <p:sp>
            <p:nvSpPr>
              <p:cNvPr id="28717" name="Line 32"/>
              <p:cNvSpPr>
                <a:spLocks noChangeShapeType="1"/>
              </p:cNvSpPr>
              <p:nvPr/>
            </p:nvSpPr>
            <p:spPr bwMode="auto">
              <a:xfrm>
                <a:off x="5330" y="3717"/>
                <a:ext cx="13" cy="848"/>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8718" name="Line 34"/>
              <p:cNvSpPr>
                <a:spLocks noChangeShapeType="1"/>
              </p:cNvSpPr>
              <p:nvPr/>
            </p:nvSpPr>
            <p:spPr bwMode="auto">
              <a:xfrm>
                <a:off x="5730" y="3717"/>
                <a:ext cx="1" cy="849"/>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grpSp>
      </p:grpSp>
      <p:grpSp>
        <p:nvGrpSpPr>
          <p:cNvPr id="28688" name="Group 35"/>
          <p:cNvGrpSpPr>
            <a:grpSpLocks/>
          </p:cNvGrpSpPr>
          <p:nvPr/>
        </p:nvGrpSpPr>
        <p:grpSpPr bwMode="auto">
          <a:xfrm>
            <a:off x="5830888" y="4864100"/>
            <a:ext cx="534987" cy="692150"/>
            <a:chOff x="5268" y="3703"/>
            <a:chExt cx="525" cy="873"/>
          </a:xfrm>
        </p:grpSpPr>
        <p:sp>
          <p:nvSpPr>
            <p:cNvPr id="28711" name="Text Box 36"/>
            <p:cNvSpPr txBox="1">
              <a:spLocks noChangeArrowheads="1"/>
            </p:cNvSpPr>
            <p:nvPr/>
          </p:nvSpPr>
          <p:spPr bwMode="auto">
            <a:xfrm>
              <a:off x="5268" y="3703"/>
              <a:ext cx="525" cy="87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sym typeface="Arial"/>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sym typeface="Arial"/>
              </a:endParaRPr>
            </a:p>
          </p:txBody>
        </p:sp>
        <p:grpSp>
          <p:nvGrpSpPr>
            <p:cNvPr id="28712" name="Group 37"/>
            <p:cNvGrpSpPr>
              <a:grpSpLocks/>
            </p:cNvGrpSpPr>
            <p:nvPr/>
          </p:nvGrpSpPr>
          <p:grpSpPr bwMode="auto">
            <a:xfrm>
              <a:off x="5330" y="3717"/>
              <a:ext cx="401" cy="849"/>
              <a:chOff x="5330" y="3717"/>
              <a:chExt cx="401" cy="849"/>
            </a:xfrm>
          </p:grpSpPr>
          <p:sp>
            <p:nvSpPr>
              <p:cNvPr id="28713" name="Line 38"/>
              <p:cNvSpPr>
                <a:spLocks noChangeShapeType="1"/>
              </p:cNvSpPr>
              <p:nvPr/>
            </p:nvSpPr>
            <p:spPr bwMode="auto">
              <a:xfrm>
                <a:off x="5330" y="3717"/>
                <a:ext cx="13" cy="848"/>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8714" name="Line 40"/>
              <p:cNvSpPr>
                <a:spLocks noChangeShapeType="1"/>
              </p:cNvSpPr>
              <p:nvPr/>
            </p:nvSpPr>
            <p:spPr bwMode="auto">
              <a:xfrm>
                <a:off x="5730" y="3717"/>
                <a:ext cx="1" cy="849"/>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grpSp>
      </p:grpSp>
      <p:sp>
        <p:nvSpPr>
          <p:cNvPr id="28689" name="Line 41"/>
          <p:cNvSpPr>
            <a:spLocks noChangeShapeType="1"/>
          </p:cNvSpPr>
          <p:nvPr/>
        </p:nvSpPr>
        <p:spPr bwMode="auto">
          <a:xfrm flipV="1">
            <a:off x="3681413" y="4591050"/>
            <a:ext cx="508000" cy="327025"/>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8690" name="Line 42"/>
          <p:cNvSpPr>
            <a:spLocks noChangeShapeType="1"/>
          </p:cNvSpPr>
          <p:nvPr/>
        </p:nvSpPr>
        <p:spPr bwMode="auto">
          <a:xfrm flipV="1">
            <a:off x="4202113" y="4622800"/>
            <a:ext cx="534987" cy="477838"/>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8691" name="Line 43"/>
          <p:cNvSpPr>
            <a:spLocks noChangeShapeType="1"/>
          </p:cNvSpPr>
          <p:nvPr/>
        </p:nvSpPr>
        <p:spPr bwMode="auto">
          <a:xfrm flipV="1">
            <a:off x="4864100" y="4632325"/>
            <a:ext cx="508000" cy="488950"/>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8692" name="Line 44"/>
          <p:cNvSpPr>
            <a:spLocks noChangeShapeType="1"/>
          </p:cNvSpPr>
          <p:nvPr/>
        </p:nvSpPr>
        <p:spPr bwMode="auto">
          <a:xfrm flipV="1">
            <a:off x="5462588" y="4622800"/>
            <a:ext cx="533400" cy="671513"/>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grpSp>
        <p:nvGrpSpPr>
          <p:cNvPr id="28693" name="Group 45"/>
          <p:cNvGrpSpPr>
            <a:grpSpLocks/>
          </p:cNvGrpSpPr>
          <p:nvPr/>
        </p:nvGrpSpPr>
        <p:grpSpPr bwMode="auto">
          <a:xfrm>
            <a:off x="3519488" y="3013075"/>
            <a:ext cx="2825750" cy="1443038"/>
            <a:chOff x="871" y="3225"/>
            <a:chExt cx="1780" cy="909"/>
          </a:xfrm>
        </p:grpSpPr>
        <p:sp>
          <p:nvSpPr>
            <p:cNvPr id="28699" name="AutoShape 46"/>
            <p:cNvSpPr>
              <a:spLocks noChangeAspect="1" noChangeArrowheads="1"/>
            </p:cNvSpPr>
            <p:nvPr/>
          </p:nvSpPr>
          <p:spPr bwMode="auto">
            <a:xfrm>
              <a:off x="871" y="3225"/>
              <a:ext cx="1780" cy="909"/>
            </a:xfrm>
            <a:prstGeom prst="rect">
              <a:avLst/>
            </a:prstGeom>
            <a:noFill/>
            <a:ln w="9525">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8700" name="Oval 47"/>
            <p:cNvSpPr>
              <a:spLocks noChangeArrowheads="1"/>
            </p:cNvSpPr>
            <p:nvPr/>
          </p:nvSpPr>
          <p:spPr bwMode="auto">
            <a:xfrm>
              <a:off x="1953" y="3338"/>
              <a:ext cx="180" cy="180"/>
            </a:xfrm>
            <a:prstGeom prst="ellipse">
              <a:avLst/>
            </a:prstGeom>
            <a:solidFill>
              <a:srgbClr val="CC3300">
                <a:alpha val="34117"/>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1</a:t>
              </a:r>
            </a:p>
          </p:txBody>
        </p:sp>
        <p:sp>
          <p:nvSpPr>
            <p:cNvPr id="28701" name="Oval 48"/>
            <p:cNvSpPr>
              <a:spLocks noChangeArrowheads="1"/>
            </p:cNvSpPr>
            <p:nvPr/>
          </p:nvSpPr>
          <p:spPr bwMode="auto">
            <a:xfrm>
              <a:off x="1074" y="3954"/>
              <a:ext cx="180" cy="180"/>
            </a:xfrm>
            <a:prstGeom prst="ellipse">
              <a:avLst/>
            </a:prstGeom>
            <a:solidFill>
              <a:srgbClr val="CC3300">
                <a:alpha val="34117"/>
              </a:srgbClr>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4</a:t>
              </a:r>
            </a:p>
          </p:txBody>
        </p:sp>
        <p:sp>
          <p:nvSpPr>
            <p:cNvPr id="28702" name="Oval 49"/>
            <p:cNvSpPr>
              <a:spLocks noChangeArrowheads="1"/>
            </p:cNvSpPr>
            <p:nvPr/>
          </p:nvSpPr>
          <p:spPr bwMode="auto">
            <a:xfrm>
              <a:off x="1562" y="3608"/>
              <a:ext cx="180" cy="181"/>
            </a:xfrm>
            <a:prstGeom prst="ellipse">
              <a:avLst/>
            </a:prstGeom>
            <a:solidFill>
              <a:srgbClr val="CC3300">
                <a:alpha val="34117"/>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0</a:t>
              </a:r>
            </a:p>
          </p:txBody>
        </p:sp>
        <p:sp>
          <p:nvSpPr>
            <p:cNvPr id="28703" name="Oval 50"/>
            <p:cNvSpPr>
              <a:spLocks noChangeArrowheads="1"/>
            </p:cNvSpPr>
            <p:nvPr/>
          </p:nvSpPr>
          <p:spPr bwMode="auto">
            <a:xfrm>
              <a:off x="2456" y="3225"/>
              <a:ext cx="181" cy="179"/>
            </a:xfrm>
            <a:prstGeom prst="ellipse">
              <a:avLst/>
            </a:prstGeom>
            <a:solidFill>
              <a:srgbClr val="009900">
                <a:alpha val="34117"/>
              </a:srgbClr>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2</a:t>
              </a:r>
            </a:p>
          </p:txBody>
        </p:sp>
        <p:sp>
          <p:nvSpPr>
            <p:cNvPr id="28704" name="Oval 51"/>
            <p:cNvSpPr>
              <a:spLocks noChangeArrowheads="1"/>
            </p:cNvSpPr>
            <p:nvPr/>
          </p:nvSpPr>
          <p:spPr bwMode="auto">
            <a:xfrm>
              <a:off x="871" y="3714"/>
              <a:ext cx="180" cy="180"/>
            </a:xfrm>
            <a:prstGeom prst="ellipse">
              <a:avLst/>
            </a:prstGeom>
            <a:solidFill>
              <a:srgbClr val="0033CC">
                <a:alpha val="34117"/>
              </a:srgbClr>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3</a:t>
              </a:r>
            </a:p>
          </p:txBody>
        </p:sp>
        <p:sp>
          <p:nvSpPr>
            <p:cNvPr id="28705" name="Line 52"/>
            <p:cNvSpPr>
              <a:spLocks noChangeShapeType="1"/>
            </p:cNvSpPr>
            <p:nvPr/>
          </p:nvSpPr>
          <p:spPr bwMode="auto">
            <a:xfrm flipH="1">
              <a:off x="998" y="3390"/>
              <a:ext cx="947" cy="324"/>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8706" name="Line 53"/>
            <p:cNvSpPr>
              <a:spLocks noChangeShapeType="1"/>
            </p:cNvSpPr>
            <p:nvPr/>
          </p:nvSpPr>
          <p:spPr bwMode="auto">
            <a:xfrm flipV="1">
              <a:off x="2148" y="3338"/>
              <a:ext cx="300" cy="60"/>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8707" name="Line 54"/>
            <p:cNvSpPr>
              <a:spLocks noChangeShapeType="1"/>
            </p:cNvSpPr>
            <p:nvPr/>
          </p:nvSpPr>
          <p:spPr bwMode="auto">
            <a:xfrm flipV="1">
              <a:off x="1044" y="3706"/>
              <a:ext cx="518" cy="68"/>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8708" name="Line 55"/>
            <p:cNvSpPr>
              <a:spLocks noChangeShapeType="1"/>
            </p:cNvSpPr>
            <p:nvPr/>
          </p:nvSpPr>
          <p:spPr bwMode="auto">
            <a:xfrm flipH="1">
              <a:off x="1239" y="3780"/>
              <a:ext cx="323" cy="227"/>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8709" name="Line 56"/>
            <p:cNvSpPr>
              <a:spLocks noChangeShapeType="1"/>
            </p:cNvSpPr>
            <p:nvPr/>
          </p:nvSpPr>
          <p:spPr bwMode="auto">
            <a:xfrm flipH="1">
              <a:off x="1711" y="3435"/>
              <a:ext cx="240" cy="204"/>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8710" name="Line 57"/>
            <p:cNvSpPr>
              <a:spLocks noChangeShapeType="1"/>
            </p:cNvSpPr>
            <p:nvPr/>
          </p:nvSpPr>
          <p:spPr bwMode="auto">
            <a:xfrm flipH="1" flipV="1">
              <a:off x="1040" y="3876"/>
              <a:ext cx="68" cy="90"/>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grpSp>
      <p:sp>
        <p:nvSpPr>
          <p:cNvPr id="28694" name="Line 58"/>
          <p:cNvSpPr>
            <a:spLocks noChangeShapeType="1"/>
          </p:cNvSpPr>
          <p:nvPr/>
        </p:nvSpPr>
        <p:spPr bwMode="auto">
          <a:xfrm>
            <a:off x="2568575" y="4600575"/>
            <a:ext cx="668338" cy="0"/>
          </a:xfrm>
          <a:prstGeom prst="line">
            <a:avLst/>
          </a:prstGeom>
          <a:noFill/>
          <a:ln w="9525">
            <a:solidFill>
              <a:schemeClr val="tx1"/>
            </a:solidFill>
            <a:round/>
            <a:headEnd/>
            <a:tailEnd type="triangle" w="med" len="med"/>
          </a:ln>
          <a:effectLst>
            <a:prstShdw prst="shdw13" dist="53882" dir="13500000">
              <a:schemeClr val="bg2">
                <a:alpha val="50000"/>
              </a:schemeClr>
            </a:prstShdw>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8695" name="Line 59"/>
          <p:cNvSpPr>
            <a:spLocks noChangeShapeType="1"/>
          </p:cNvSpPr>
          <p:nvPr/>
        </p:nvSpPr>
        <p:spPr bwMode="auto">
          <a:xfrm>
            <a:off x="3019425" y="5094288"/>
            <a:ext cx="319088" cy="0"/>
          </a:xfrm>
          <a:prstGeom prst="line">
            <a:avLst/>
          </a:prstGeom>
          <a:noFill/>
          <a:ln w="9525">
            <a:solidFill>
              <a:schemeClr val="tx1"/>
            </a:solidFill>
            <a:round/>
            <a:headEnd/>
            <a:tailEnd type="triangle" w="med" len="med"/>
          </a:ln>
          <a:effectLst>
            <a:prstShdw prst="shdw13" dist="53882" dir="13500000">
              <a:schemeClr val="bg2">
                <a:alpha val="50000"/>
              </a:schemeClr>
            </a:prstShdw>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8696" name="Line 61"/>
          <p:cNvSpPr>
            <a:spLocks noChangeShapeType="1"/>
          </p:cNvSpPr>
          <p:nvPr/>
        </p:nvSpPr>
        <p:spPr bwMode="auto">
          <a:xfrm flipV="1">
            <a:off x="1538288" y="6096000"/>
            <a:ext cx="1349375" cy="0"/>
          </a:xfrm>
          <a:prstGeom prst="line">
            <a:avLst/>
          </a:prstGeom>
          <a:noFill/>
          <a:ln w="9525">
            <a:solidFill>
              <a:schemeClr val="tx1"/>
            </a:solidFill>
            <a:round/>
            <a:headEnd/>
            <a:tailEnd type="triangle" w="med" len="med"/>
          </a:ln>
          <a:effectLst>
            <a:prstShdw prst="shdw13" dist="53882" dir="13500000">
              <a:schemeClr val="bg2">
                <a:alpha val="50000"/>
              </a:schemeClr>
            </a:prstShdw>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8698" name="AutoShape 64"/>
          <p:cNvSpPr>
            <a:spLocks/>
          </p:cNvSpPr>
          <p:nvPr/>
        </p:nvSpPr>
        <p:spPr bwMode="auto">
          <a:xfrm>
            <a:off x="2930525" y="5805488"/>
            <a:ext cx="88900" cy="696912"/>
          </a:xfrm>
          <a:prstGeom prst="leftBrace">
            <a:avLst>
              <a:gd name="adj1" fmla="val 65327"/>
              <a:gd name="adj2" fmla="val 50000"/>
            </a:avLst>
          </a:prstGeom>
          <a:noFill/>
          <a:ln w="9525">
            <a:solidFill>
              <a:schemeClr val="tx1"/>
            </a:solidFill>
            <a:round/>
            <a:headEnd/>
            <a:tailEnd/>
          </a:ln>
          <a:effectLst>
            <a:prstShdw prst="shdw13" dist="53882" dir="13500000">
              <a:schemeClr val="bg2">
                <a:alpha val="50000"/>
              </a:schemeClr>
            </a:prst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448705460"/>
      </p:ext>
    </p:extLst>
  </p:cSld>
  <p:clrMapOvr>
    <a:masterClrMapping/>
  </p:clrMapOvr>
  <p:transition advClick="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3"/>
          <p:cNvSpPr txBox="1">
            <a:spLocks noChangeArrowheads="1"/>
          </p:cNvSpPr>
          <p:nvPr/>
        </p:nvSpPr>
        <p:spPr bwMode="auto">
          <a:xfrm>
            <a:off x="533400" y="1447800"/>
            <a:ext cx="5421677" cy="4370427"/>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BreadthFirstSearch</a:t>
            </a:r>
            <a:endPar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Set found to false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queue.enqueue</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startVertex</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do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queue.dequeue</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if vertex =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endVertex</a:t>
            </a:r>
            <a:endPar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final 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set found to true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else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this 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enqueue</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all adjacent vertices on queue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while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queue.IsEmpty</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and !found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if !found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“Path does not exist”</a:t>
            </a:r>
          </a:p>
        </p:txBody>
      </p:sp>
      <p:pic>
        <p:nvPicPr>
          <p:cNvPr id="41988" name="Picture 4" descr="9_633b"/>
          <p:cNvPicPr>
            <a:picLocks noChangeAspect="1" noChangeArrowheads="1"/>
          </p:cNvPicPr>
          <p:nvPr/>
        </p:nvPicPr>
        <p:blipFill>
          <a:blip r:embed="rId2" cstate="print"/>
          <a:srcRect/>
          <a:stretch>
            <a:fillRect/>
          </a:stretch>
        </p:blipFill>
        <p:spPr bwMode="auto">
          <a:xfrm>
            <a:off x="3810000" y="1219200"/>
            <a:ext cx="4648200" cy="2855913"/>
          </a:xfrm>
          <a:prstGeom prst="rect">
            <a:avLst/>
          </a:prstGeom>
          <a:noFill/>
          <a:ln w="28575">
            <a:solidFill>
              <a:schemeClr val="tx1"/>
            </a:solidFill>
            <a:miter lim="800000"/>
            <a:headEnd/>
            <a:tailEnd/>
          </a:ln>
        </p:spPr>
      </p:pic>
      <p:sp>
        <p:nvSpPr>
          <p:cNvPr id="41989" name="Rectangle 5"/>
          <p:cNvSpPr>
            <a:spLocks noChangeArrowheads="1"/>
          </p:cNvSpPr>
          <p:nvPr/>
        </p:nvSpPr>
        <p:spPr bwMode="auto">
          <a:xfrm>
            <a:off x="4114800" y="5867400"/>
            <a:ext cx="4343400" cy="762000"/>
          </a:xfrm>
          <a:prstGeom prst="rect">
            <a:avLst/>
          </a:prstGeom>
          <a:no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1990" name="Line 6"/>
          <p:cNvSpPr>
            <a:spLocks noChangeShapeType="1"/>
          </p:cNvSpPr>
          <p:nvPr/>
        </p:nvSpPr>
        <p:spPr bwMode="auto">
          <a:xfrm>
            <a:off x="5105400" y="5867400"/>
            <a:ext cx="0" cy="76200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1991" name="Line 7"/>
          <p:cNvSpPr>
            <a:spLocks noChangeShapeType="1"/>
          </p:cNvSpPr>
          <p:nvPr/>
        </p:nvSpPr>
        <p:spPr bwMode="auto">
          <a:xfrm>
            <a:off x="5867400" y="5867400"/>
            <a:ext cx="0" cy="76200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1992" name="Line 8"/>
          <p:cNvSpPr>
            <a:spLocks noChangeShapeType="1"/>
          </p:cNvSpPr>
          <p:nvPr/>
        </p:nvSpPr>
        <p:spPr bwMode="auto">
          <a:xfrm>
            <a:off x="6705600" y="5867400"/>
            <a:ext cx="0" cy="76200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1993" name="Line 9"/>
          <p:cNvSpPr>
            <a:spLocks noChangeShapeType="1"/>
          </p:cNvSpPr>
          <p:nvPr/>
        </p:nvSpPr>
        <p:spPr bwMode="auto">
          <a:xfrm>
            <a:off x="7620000" y="5867400"/>
            <a:ext cx="0" cy="76200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1994" name="Text Box 10"/>
          <p:cNvSpPr txBox="1">
            <a:spLocks noChangeArrowheads="1"/>
          </p:cNvSpPr>
          <p:nvPr/>
        </p:nvSpPr>
        <p:spPr bwMode="auto">
          <a:xfrm>
            <a:off x="3276600" y="6019800"/>
            <a:ext cx="79057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queue</a:t>
            </a:r>
          </a:p>
        </p:txBody>
      </p:sp>
      <p:grpSp>
        <p:nvGrpSpPr>
          <p:cNvPr id="2" name="Group 11"/>
          <p:cNvGrpSpPr>
            <a:grpSpLocks/>
          </p:cNvGrpSpPr>
          <p:nvPr/>
        </p:nvGrpSpPr>
        <p:grpSpPr bwMode="auto">
          <a:xfrm>
            <a:off x="4175125" y="5043488"/>
            <a:ext cx="917575" cy="747712"/>
            <a:chOff x="2630" y="3177"/>
            <a:chExt cx="578" cy="471"/>
          </a:xfrm>
        </p:grpSpPr>
        <p:sp>
          <p:nvSpPr>
            <p:cNvPr id="42006" name="Text Box 12"/>
            <p:cNvSpPr txBox="1">
              <a:spLocks noChangeArrowheads="1"/>
            </p:cNvSpPr>
            <p:nvPr/>
          </p:nvSpPr>
          <p:spPr bwMode="auto">
            <a:xfrm>
              <a:off x="2630" y="3177"/>
              <a:ext cx="578" cy="442"/>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front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    back</a:t>
              </a:r>
            </a:p>
          </p:txBody>
        </p:sp>
        <p:sp>
          <p:nvSpPr>
            <p:cNvPr id="42007" name="Line 13"/>
            <p:cNvSpPr>
              <a:spLocks noChangeShapeType="1"/>
            </p:cNvSpPr>
            <p:nvPr/>
          </p:nvSpPr>
          <p:spPr bwMode="auto">
            <a:xfrm>
              <a:off x="2640" y="3312"/>
              <a:ext cx="0" cy="336"/>
            </a:xfrm>
            <a:prstGeom prst="line">
              <a:avLst/>
            </a:prstGeom>
            <a:noFill/>
            <a:ln w="9525">
              <a:solidFill>
                <a:schemeClr val="tx1"/>
              </a:solidFill>
              <a:round/>
              <a:headEnd/>
              <a:tailEnd type="triangle" w="med" len="me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2008" name="Line 14"/>
            <p:cNvSpPr>
              <a:spLocks noChangeShapeType="1"/>
            </p:cNvSpPr>
            <p:nvPr/>
          </p:nvSpPr>
          <p:spPr bwMode="auto">
            <a:xfrm>
              <a:off x="2832" y="3504"/>
              <a:ext cx="0" cy="144"/>
            </a:xfrm>
            <a:prstGeom prst="line">
              <a:avLst/>
            </a:prstGeom>
            <a:noFill/>
            <a:ln w="9525">
              <a:solidFill>
                <a:schemeClr val="tx1"/>
              </a:solidFill>
              <a:round/>
              <a:headEnd/>
              <a:tailEnd type="triangle" w="med" len="me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sp>
        <p:nvSpPr>
          <p:cNvPr id="1406991" name="AutoShape 15"/>
          <p:cNvSpPr>
            <a:spLocks noChangeArrowheads="1"/>
          </p:cNvSpPr>
          <p:nvPr/>
        </p:nvSpPr>
        <p:spPr bwMode="auto">
          <a:xfrm>
            <a:off x="228600" y="21336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406992" name="Text Box 16"/>
          <p:cNvSpPr txBox="1">
            <a:spLocks noChangeArrowheads="1"/>
          </p:cNvSpPr>
          <p:nvPr/>
        </p:nvSpPr>
        <p:spPr bwMode="auto">
          <a:xfrm>
            <a:off x="4114800" y="6019800"/>
            <a:ext cx="86042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Austin</a:t>
            </a:r>
          </a:p>
        </p:txBody>
      </p:sp>
      <p:sp>
        <p:nvSpPr>
          <p:cNvPr id="1406993" name="AutoShape 17"/>
          <p:cNvSpPr>
            <a:spLocks noChangeArrowheads="1"/>
          </p:cNvSpPr>
          <p:nvPr/>
        </p:nvSpPr>
        <p:spPr bwMode="auto">
          <a:xfrm>
            <a:off x="228600" y="27432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406994" name="Rectangle 18"/>
          <p:cNvSpPr>
            <a:spLocks noChangeArrowheads="1"/>
          </p:cNvSpPr>
          <p:nvPr/>
        </p:nvSpPr>
        <p:spPr bwMode="auto">
          <a:xfrm>
            <a:off x="4191000" y="6096000"/>
            <a:ext cx="762000" cy="228600"/>
          </a:xfrm>
          <a:prstGeom prst="rect">
            <a:avLst/>
          </a:prstGeom>
          <a:solidFill>
            <a:schemeClr val="bg1"/>
          </a:solidFill>
          <a:ln w="9525">
            <a:no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406995" name="AutoShape 19"/>
          <p:cNvSpPr>
            <a:spLocks noChangeArrowheads="1"/>
          </p:cNvSpPr>
          <p:nvPr/>
        </p:nvSpPr>
        <p:spPr bwMode="auto">
          <a:xfrm>
            <a:off x="228600" y="30480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406996" name="AutoShape 20"/>
          <p:cNvSpPr>
            <a:spLocks noChangeArrowheads="1"/>
          </p:cNvSpPr>
          <p:nvPr/>
        </p:nvSpPr>
        <p:spPr bwMode="auto">
          <a:xfrm>
            <a:off x="228600" y="43434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406997" name="Text Box 21"/>
          <p:cNvSpPr txBox="1">
            <a:spLocks noChangeArrowheads="1"/>
          </p:cNvSpPr>
          <p:nvPr/>
        </p:nvSpPr>
        <p:spPr bwMode="auto">
          <a:xfrm>
            <a:off x="6553200" y="4267200"/>
            <a:ext cx="86042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Austin</a:t>
            </a:r>
          </a:p>
        </p:txBody>
      </p:sp>
      <p:sp>
        <p:nvSpPr>
          <p:cNvPr id="1406998" name="AutoShape 22"/>
          <p:cNvSpPr>
            <a:spLocks noChangeArrowheads="1"/>
          </p:cNvSpPr>
          <p:nvPr/>
        </p:nvSpPr>
        <p:spPr bwMode="auto">
          <a:xfrm>
            <a:off x="228600" y="45720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406999" name="Text Box 23"/>
          <p:cNvSpPr txBox="1">
            <a:spLocks noChangeArrowheads="1"/>
          </p:cNvSpPr>
          <p:nvPr/>
        </p:nvSpPr>
        <p:spPr bwMode="auto">
          <a:xfrm>
            <a:off x="4114800" y="6019800"/>
            <a:ext cx="104457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Houston</a:t>
            </a:r>
          </a:p>
        </p:txBody>
      </p:sp>
      <p:sp>
        <p:nvSpPr>
          <p:cNvPr id="26" name="Rectangle 2"/>
          <p:cNvSpPr>
            <a:spLocks noGrp="1" noChangeArrowheads="1"/>
          </p:cNvSpPr>
          <p:nvPr>
            <p:ph type="title"/>
          </p:nvPr>
        </p:nvSpPr>
        <p:spPr>
          <a:xfrm>
            <a:off x="533400" y="381000"/>
            <a:ext cx="7924800" cy="914400"/>
          </a:xfrm>
        </p:spPr>
        <p:txBody>
          <a:bodyPr/>
          <a:lstStyle/>
          <a:p>
            <a:pPr algn="l" eaLnBrk="1" hangingPunct="1"/>
            <a:r>
              <a:rPr lang="en-US" sz="4000" b="1" dirty="0">
                <a:solidFill>
                  <a:srgbClr val="007FA3"/>
                </a:solidFill>
                <a:latin typeface="Times New Roman"/>
                <a:ea typeface="Times New Roman"/>
                <a:cs typeface="Times New Roman"/>
              </a:rPr>
              <a:t>Breath-First Searching </a:t>
            </a:r>
            <a:r>
              <a:rPr lang="en-US" sz="2000" b="1" dirty="0">
                <a:solidFill>
                  <a:srgbClr val="007FA3"/>
                </a:solidFill>
                <a:latin typeface="Times New Roman"/>
                <a:ea typeface="Times New Roman"/>
                <a:cs typeface="Times New Roman"/>
              </a:rPr>
              <a:t>(Take Home Exercise)</a:t>
            </a:r>
            <a:endParaRPr lang="en-US" sz="2000" b="1" dirty="0">
              <a:latin typeface="Lucida Sans" pitchFamily="34" charset="0"/>
            </a:endParaRPr>
          </a:p>
        </p:txBody>
      </p:sp>
    </p:spTree>
    <p:extLst>
      <p:ext uri="{BB962C8B-B14F-4D97-AF65-F5344CB8AC3E}">
        <p14:creationId xmlns:p14="http://schemas.microsoft.com/office/powerpoint/2010/main" val="36048980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06991"/>
                                        </p:tgtEl>
                                        <p:attrNameLst>
                                          <p:attrName>style.visibility</p:attrName>
                                        </p:attrNameLst>
                                      </p:cBhvr>
                                      <p:to>
                                        <p:strVal val="visible"/>
                                      </p:to>
                                    </p:set>
                                  </p:childTnLst>
                                  <p:subTnLst>
                                    <p:set>
                                      <p:cBhvr override="childStyle">
                                        <p:cTn dur="1" fill="hold" display="0" masterRel="nextClick" afterEffect="1"/>
                                        <p:tgtEl>
                                          <p:spTgt spid="1406991"/>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0699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06993"/>
                                        </p:tgtEl>
                                        <p:attrNameLst>
                                          <p:attrName>style.visibility</p:attrName>
                                        </p:attrNameLst>
                                      </p:cBhvr>
                                      <p:to>
                                        <p:strVal val="visible"/>
                                      </p:to>
                                    </p:set>
                                  </p:childTnLst>
                                  <p:subTnLst>
                                    <p:set>
                                      <p:cBhvr override="childStyle">
                                        <p:cTn dur="1" fill="hold" display="0" masterRel="nextClick" afterEffect="1"/>
                                        <p:tgtEl>
                                          <p:spTgt spid="1406993"/>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40699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406995"/>
                                        </p:tgtEl>
                                        <p:attrNameLst>
                                          <p:attrName>style.visibility</p:attrName>
                                        </p:attrNameLst>
                                      </p:cBhvr>
                                      <p:to>
                                        <p:strVal val="visible"/>
                                      </p:to>
                                    </p:set>
                                  </p:childTnLst>
                                  <p:subTnLst>
                                    <p:set>
                                      <p:cBhvr override="childStyle">
                                        <p:cTn dur="1" fill="hold" display="0" masterRel="nextClick" afterEffect="1"/>
                                        <p:tgtEl>
                                          <p:spTgt spid="1406995"/>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406996"/>
                                        </p:tgtEl>
                                        <p:attrNameLst>
                                          <p:attrName>style.visibility</p:attrName>
                                        </p:attrNameLst>
                                      </p:cBhvr>
                                      <p:to>
                                        <p:strVal val="visible"/>
                                      </p:to>
                                    </p:set>
                                  </p:childTnLst>
                                  <p:subTnLst>
                                    <p:set>
                                      <p:cBhvr override="childStyle">
                                        <p:cTn dur="1" fill="hold" display="0" masterRel="nextClick" afterEffect="1"/>
                                        <p:tgtEl>
                                          <p:spTgt spid="1406996"/>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40699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406998"/>
                                        </p:tgtEl>
                                        <p:attrNameLst>
                                          <p:attrName>style.visibility</p:attrName>
                                        </p:attrNameLst>
                                      </p:cBhvr>
                                      <p:to>
                                        <p:strVal val="visible"/>
                                      </p:to>
                                    </p:set>
                                  </p:childTnLst>
                                  <p:subTnLst>
                                    <p:set>
                                      <p:cBhvr override="childStyle">
                                        <p:cTn dur="1" fill="hold" display="0" masterRel="nextClick" afterEffect="1"/>
                                        <p:tgtEl>
                                          <p:spTgt spid="1406998"/>
                                        </p:tgtEl>
                                        <p:attrNameLst>
                                          <p:attrName>style.visibility</p:attrName>
                                        </p:attrNameLst>
                                      </p:cBhvr>
                                      <p:to>
                                        <p:strVal val="hidden"/>
                                      </p:to>
                                    </p:set>
                                  </p:sub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4069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6991" grpId="0" animBg="1"/>
      <p:bldP spid="1406992" grpId="0" autoUpdateAnimBg="0"/>
      <p:bldP spid="1406993" grpId="0" animBg="1"/>
      <p:bldP spid="1406994" grpId="0" animBg="1"/>
      <p:bldP spid="1406995" grpId="0" animBg="1"/>
      <p:bldP spid="1406996" grpId="0" animBg="1"/>
      <p:bldP spid="1406997" grpId="0" autoUpdateAnimBg="0"/>
      <p:bldP spid="1406998" grpId="0" animBg="1"/>
      <p:bldP spid="1406999"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3"/>
          <p:cNvSpPr txBox="1">
            <a:spLocks noChangeArrowheads="1"/>
          </p:cNvSpPr>
          <p:nvPr/>
        </p:nvSpPr>
        <p:spPr bwMode="auto">
          <a:xfrm>
            <a:off x="533400" y="1447800"/>
            <a:ext cx="5421677" cy="4370427"/>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BreadthFirstSearch</a:t>
            </a:r>
            <a:endPar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Set found to false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queue.enqueue</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startVertex</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do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queue.dequeue</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if vertex =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endVertex</a:t>
            </a:r>
            <a:endPar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final 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set found to true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else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this 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enqueue</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all adjacent vertices on queue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while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queue.IsEmpty</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and !found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if !found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“Path does not exist”</a:t>
            </a:r>
          </a:p>
        </p:txBody>
      </p:sp>
      <p:pic>
        <p:nvPicPr>
          <p:cNvPr id="43011" name="Picture 4" descr="9_633b"/>
          <p:cNvPicPr>
            <a:picLocks noChangeAspect="1" noChangeArrowheads="1"/>
          </p:cNvPicPr>
          <p:nvPr/>
        </p:nvPicPr>
        <p:blipFill>
          <a:blip r:embed="rId2" cstate="print"/>
          <a:srcRect/>
          <a:stretch>
            <a:fillRect/>
          </a:stretch>
        </p:blipFill>
        <p:spPr bwMode="auto">
          <a:xfrm>
            <a:off x="3810000" y="1219200"/>
            <a:ext cx="4648200" cy="2855913"/>
          </a:xfrm>
          <a:prstGeom prst="rect">
            <a:avLst/>
          </a:prstGeom>
          <a:noFill/>
          <a:ln w="28575">
            <a:solidFill>
              <a:schemeClr val="tx1"/>
            </a:solidFill>
            <a:miter lim="800000"/>
            <a:headEnd/>
            <a:tailEnd/>
          </a:ln>
        </p:spPr>
      </p:pic>
      <p:sp>
        <p:nvSpPr>
          <p:cNvPr id="43012" name="Rectangle 5"/>
          <p:cNvSpPr>
            <a:spLocks noChangeArrowheads="1"/>
          </p:cNvSpPr>
          <p:nvPr/>
        </p:nvSpPr>
        <p:spPr bwMode="auto">
          <a:xfrm>
            <a:off x="4114800" y="5867400"/>
            <a:ext cx="4343400" cy="762000"/>
          </a:xfrm>
          <a:prstGeom prst="rect">
            <a:avLst/>
          </a:prstGeom>
          <a:no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3013" name="Line 6"/>
          <p:cNvSpPr>
            <a:spLocks noChangeShapeType="1"/>
          </p:cNvSpPr>
          <p:nvPr/>
        </p:nvSpPr>
        <p:spPr bwMode="auto">
          <a:xfrm>
            <a:off x="5105400" y="5867400"/>
            <a:ext cx="0" cy="76200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3014" name="Line 7"/>
          <p:cNvSpPr>
            <a:spLocks noChangeShapeType="1"/>
          </p:cNvSpPr>
          <p:nvPr/>
        </p:nvSpPr>
        <p:spPr bwMode="auto">
          <a:xfrm>
            <a:off x="5943600" y="5867400"/>
            <a:ext cx="0" cy="76200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3015" name="Line 8"/>
          <p:cNvSpPr>
            <a:spLocks noChangeShapeType="1"/>
          </p:cNvSpPr>
          <p:nvPr/>
        </p:nvSpPr>
        <p:spPr bwMode="auto">
          <a:xfrm>
            <a:off x="6705600" y="5867400"/>
            <a:ext cx="0" cy="76200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3016" name="Line 9"/>
          <p:cNvSpPr>
            <a:spLocks noChangeShapeType="1"/>
          </p:cNvSpPr>
          <p:nvPr/>
        </p:nvSpPr>
        <p:spPr bwMode="auto">
          <a:xfrm>
            <a:off x="7620000" y="5867400"/>
            <a:ext cx="0" cy="76200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3017" name="Text Box 10"/>
          <p:cNvSpPr txBox="1">
            <a:spLocks noChangeArrowheads="1"/>
          </p:cNvSpPr>
          <p:nvPr/>
        </p:nvSpPr>
        <p:spPr bwMode="auto">
          <a:xfrm>
            <a:off x="3276600" y="6019800"/>
            <a:ext cx="79057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queue</a:t>
            </a:r>
          </a:p>
        </p:txBody>
      </p:sp>
      <p:sp>
        <p:nvSpPr>
          <p:cNvPr id="43018" name="Text Box 11"/>
          <p:cNvSpPr txBox="1">
            <a:spLocks noChangeArrowheads="1"/>
          </p:cNvSpPr>
          <p:nvPr/>
        </p:nvSpPr>
        <p:spPr bwMode="auto">
          <a:xfrm>
            <a:off x="4175125" y="5043488"/>
            <a:ext cx="1743075" cy="7016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front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                 back</a:t>
            </a:r>
          </a:p>
        </p:txBody>
      </p:sp>
      <p:sp>
        <p:nvSpPr>
          <p:cNvPr id="43019" name="Line 12"/>
          <p:cNvSpPr>
            <a:spLocks noChangeShapeType="1"/>
          </p:cNvSpPr>
          <p:nvPr/>
        </p:nvSpPr>
        <p:spPr bwMode="auto">
          <a:xfrm>
            <a:off x="4191000" y="5257800"/>
            <a:ext cx="0" cy="533400"/>
          </a:xfrm>
          <a:prstGeom prst="line">
            <a:avLst/>
          </a:prstGeom>
          <a:noFill/>
          <a:ln w="9525">
            <a:solidFill>
              <a:schemeClr val="tx1"/>
            </a:solidFill>
            <a:round/>
            <a:headEnd/>
            <a:tailEnd type="triangle" w="med" len="me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3020" name="Line 13"/>
          <p:cNvSpPr>
            <a:spLocks noChangeShapeType="1"/>
          </p:cNvSpPr>
          <p:nvPr/>
        </p:nvSpPr>
        <p:spPr bwMode="auto">
          <a:xfrm>
            <a:off x="5181600" y="5562600"/>
            <a:ext cx="0" cy="228600"/>
          </a:xfrm>
          <a:prstGeom prst="line">
            <a:avLst/>
          </a:prstGeom>
          <a:noFill/>
          <a:ln w="9525">
            <a:solidFill>
              <a:schemeClr val="tx1"/>
            </a:solidFill>
            <a:round/>
            <a:headEnd/>
            <a:tailEnd type="triangle" w="med" len="me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3021" name="Text Box 14"/>
          <p:cNvSpPr txBox="1">
            <a:spLocks noChangeArrowheads="1"/>
          </p:cNvSpPr>
          <p:nvPr/>
        </p:nvSpPr>
        <p:spPr bwMode="auto">
          <a:xfrm>
            <a:off x="6553200" y="4267200"/>
            <a:ext cx="86042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Austin</a:t>
            </a:r>
          </a:p>
        </p:txBody>
      </p:sp>
      <p:sp>
        <p:nvSpPr>
          <p:cNvPr id="43022" name="AutoShape 15"/>
          <p:cNvSpPr>
            <a:spLocks noChangeArrowheads="1"/>
          </p:cNvSpPr>
          <p:nvPr/>
        </p:nvSpPr>
        <p:spPr bwMode="auto">
          <a:xfrm>
            <a:off x="228600" y="45720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3023" name="Text Box 16"/>
          <p:cNvSpPr txBox="1">
            <a:spLocks noChangeArrowheads="1"/>
          </p:cNvSpPr>
          <p:nvPr/>
        </p:nvSpPr>
        <p:spPr bwMode="auto">
          <a:xfrm>
            <a:off x="5105400" y="6019800"/>
            <a:ext cx="831850"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Dallas</a:t>
            </a:r>
          </a:p>
        </p:txBody>
      </p:sp>
      <p:sp>
        <p:nvSpPr>
          <p:cNvPr id="43024" name="Text Box 17"/>
          <p:cNvSpPr txBox="1">
            <a:spLocks noChangeArrowheads="1"/>
          </p:cNvSpPr>
          <p:nvPr/>
        </p:nvSpPr>
        <p:spPr bwMode="auto">
          <a:xfrm>
            <a:off x="4114800" y="6019800"/>
            <a:ext cx="104457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Houston</a:t>
            </a:r>
          </a:p>
        </p:txBody>
      </p:sp>
      <p:sp>
        <p:nvSpPr>
          <p:cNvPr id="19" name="Rectangle 2"/>
          <p:cNvSpPr>
            <a:spLocks noGrp="1" noChangeArrowheads="1"/>
          </p:cNvSpPr>
          <p:nvPr>
            <p:ph type="title"/>
          </p:nvPr>
        </p:nvSpPr>
        <p:spPr>
          <a:xfrm>
            <a:off x="533400" y="398789"/>
            <a:ext cx="7239000" cy="771238"/>
          </a:xfrm>
        </p:spPr>
        <p:txBody>
          <a:bodyPr/>
          <a:lstStyle/>
          <a:p>
            <a:pPr algn="l" eaLnBrk="1" hangingPunct="1"/>
            <a:r>
              <a:rPr lang="en-US" sz="4000" b="1" dirty="0">
                <a:solidFill>
                  <a:srgbClr val="007FA3"/>
                </a:solidFill>
                <a:latin typeface="Times New Roman"/>
                <a:ea typeface="Times New Roman"/>
                <a:cs typeface="Times New Roman"/>
              </a:rPr>
              <a:t>Breadth-First Searching</a:t>
            </a:r>
          </a:p>
        </p:txBody>
      </p:sp>
    </p:spTree>
    <p:extLst>
      <p:ext uri="{BB962C8B-B14F-4D97-AF65-F5344CB8AC3E}">
        <p14:creationId xmlns:p14="http://schemas.microsoft.com/office/powerpoint/2010/main" val="716086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3"/>
          <p:cNvSpPr txBox="1">
            <a:spLocks noChangeArrowheads="1"/>
          </p:cNvSpPr>
          <p:nvPr/>
        </p:nvSpPr>
        <p:spPr bwMode="auto">
          <a:xfrm>
            <a:off x="533400" y="1447800"/>
            <a:ext cx="5421677" cy="4370427"/>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BreadthFirstSearch</a:t>
            </a:r>
            <a:endPar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Set found to false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queue.enqueue</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startVertex</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do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queue.dequeue</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if vertex =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endVertex</a:t>
            </a:r>
            <a:endPar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final 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set found to true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else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this 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enqueue</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all adjacent vertices on queue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while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queue.IsEmpty</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and !found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if !found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“Path does not exist”</a:t>
            </a:r>
          </a:p>
        </p:txBody>
      </p:sp>
      <p:pic>
        <p:nvPicPr>
          <p:cNvPr id="44035" name="Picture 4" descr="9_633b"/>
          <p:cNvPicPr>
            <a:picLocks noChangeAspect="1" noChangeArrowheads="1"/>
          </p:cNvPicPr>
          <p:nvPr/>
        </p:nvPicPr>
        <p:blipFill>
          <a:blip r:embed="rId2" cstate="print"/>
          <a:srcRect/>
          <a:stretch>
            <a:fillRect/>
          </a:stretch>
        </p:blipFill>
        <p:spPr bwMode="auto">
          <a:xfrm>
            <a:off x="3810000" y="1219200"/>
            <a:ext cx="4648200" cy="2855913"/>
          </a:xfrm>
          <a:prstGeom prst="rect">
            <a:avLst/>
          </a:prstGeom>
          <a:noFill/>
          <a:ln w="28575">
            <a:solidFill>
              <a:schemeClr val="tx1"/>
            </a:solidFill>
            <a:miter lim="800000"/>
            <a:headEnd/>
            <a:tailEnd/>
          </a:ln>
        </p:spPr>
      </p:pic>
      <p:sp>
        <p:nvSpPr>
          <p:cNvPr id="44036" name="Rectangle 5"/>
          <p:cNvSpPr>
            <a:spLocks noChangeArrowheads="1"/>
          </p:cNvSpPr>
          <p:nvPr/>
        </p:nvSpPr>
        <p:spPr bwMode="auto">
          <a:xfrm>
            <a:off x="4114800" y="5867400"/>
            <a:ext cx="4343400" cy="762000"/>
          </a:xfrm>
          <a:prstGeom prst="rect">
            <a:avLst/>
          </a:prstGeom>
          <a:no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4037" name="Line 6"/>
          <p:cNvSpPr>
            <a:spLocks noChangeShapeType="1"/>
          </p:cNvSpPr>
          <p:nvPr/>
        </p:nvSpPr>
        <p:spPr bwMode="auto">
          <a:xfrm>
            <a:off x="5105400" y="5867400"/>
            <a:ext cx="0" cy="76200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4038" name="Line 7"/>
          <p:cNvSpPr>
            <a:spLocks noChangeShapeType="1"/>
          </p:cNvSpPr>
          <p:nvPr/>
        </p:nvSpPr>
        <p:spPr bwMode="auto">
          <a:xfrm>
            <a:off x="5943600" y="5867400"/>
            <a:ext cx="0" cy="76200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4039" name="Line 8"/>
          <p:cNvSpPr>
            <a:spLocks noChangeShapeType="1"/>
          </p:cNvSpPr>
          <p:nvPr/>
        </p:nvSpPr>
        <p:spPr bwMode="auto">
          <a:xfrm>
            <a:off x="6705600" y="5867400"/>
            <a:ext cx="0" cy="76200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4040" name="Line 9"/>
          <p:cNvSpPr>
            <a:spLocks noChangeShapeType="1"/>
          </p:cNvSpPr>
          <p:nvPr/>
        </p:nvSpPr>
        <p:spPr bwMode="auto">
          <a:xfrm>
            <a:off x="7620000" y="5867400"/>
            <a:ext cx="0" cy="76200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4041" name="Text Box 10"/>
          <p:cNvSpPr txBox="1">
            <a:spLocks noChangeArrowheads="1"/>
          </p:cNvSpPr>
          <p:nvPr/>
        </p:nvSpPr>
        <p:spPr bwMode="auto">
          <a:xfrm>
            <a:off x="3276600" y="6019800"/>
            <a:ext cx="79057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queue</a:t>
            </a:r>
          </a:p>
        </p:txBody>
      </p:sp>
      <p:grpSp>
        <p:nvGrpSpPr>
          <p:cNvPr id="2" name="Group 11"/>
          <p:cNvGrpSpPr>
            <a:grpSpLocks/>
          </p:cNvGrpSpPr>
          <p:nvPr/>
        </p:nvGrpSpPr>
        <p:grpSpPr bwMode="auto">
          <a:xfrm>
            <a:off x="5105400" y="5029200"/>
            <a:ext cx="1298575" cy="747713"/>
            <a:chOff x="2630" y="3177"/>
            <a:chExt cx="818" cy="471"/>
          </a:xfrm>
        </p:grpSpPr>
        <p:sp>
          <p:nvSpPr>
            <p:cNvPr id="44051" name="Text Box 12"/>
            <p:cNvSpPr txBox="1">
              <a:spLocks noChangeArrowheads="1"/>
            </p:cNvSpPr>
            <p:nvPr/>
          </p:nvSpPr>
          <p:spPr bwMode="auto">
            <a:xfrm>
              <a:off x="2630" y="3177"/>
              <a:ext cx="818" cy="442"/>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front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          back</a:t>
              </a:r>
            </a:p>
          </p:txBody>
        </p:sp>
        <p:sp>
          <p:nvSpPr>
            <p:cNvPr id="44052" name="Line 13"/>
            <p:cNvSpPr>
              <a:spLocks noChangeShapeType="1"/>
            </p:cNvSpPr>
            <p:nvPr/>
          </p:nvSpPr>
          <p:spPr bwMode="auto">
            <a:xfrm>
              <a:off x="2640" y="3312"/>
              <a:ext cx="0" cy="336"/>
            </a:xfrm>
            <a:prstGeom prst="line">
              <a:avLst/>
            </a:prstGeom>
            <a:noFill/>
            <a:ln w="9525">
              <a:solidFill>
                <a:schemeClr val="tx1"/>
              </a:solidFill>
              <a:round/>
              <a:headEnd/>
              <a:tailEnd type="triangle" w="med" len="me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4053" name="Line 14"/>
            <p:cNvSpPr>
              <a:spLocks noChangeShapeType="1"/>
            </p:cNvSpPr>
            <p:nvPr/>
          </p:nvSpPr>
          <p:spPr bwMode="auto">
            <a:xfrm>
              <a:off x="3024" y="3504"/>
              <a:ext cx="0" cy="144"/>
            </a:xfrm>
            <a:prstGeom prst="line">
              <a:avLst/>
            </a:prstGeom>
            <a:noFill/>
            <a:ln w="9525">
              <a:solidFill>
                <a:schemeClr val="tx1"/>
              </a:solidFill>
              <a:round/>
              <a:headEnd/>
              <a:tailEnd type="triangle" w="med" len="me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sp>
        <p:nvSpPr>
          <p:cNvPr id="44043" name="Text Box 15"/>
          <p:cNvSpPr txBox="1">
            <a:spLocks noChangeArrowheads="1"/>
          </p:cNvSpPr>
          <p:nvPr/>
        </p:nvSpPr>
        <p:spPr bwMode="auto">
          <a:xfrm>
            <a:off x="6553200" y="4267200"/>
            <a:ext cx="86042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Austin</a:t>
            </a:r>
          </a:p>
        </p:txBody>
      </p:sp>
      <p:sp>
        <p:nvSpPr>
          <p:cNvPr id="1409040" name="AutoShape 16"/>
          <p:cNvSpPr>
            <a:spLocks noChangeArrowheads="1"/>
          </p:cNvSpPr>
          <p:nvPr/>
        </p:nvSpPr>
        <p:spPr bwMode="auto">
          <a:xfrm>
            <a:off x="228600" y="48768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4045" name="Text Box 17"/>
          <p:cNvSpPr txBox="1">
            <a:spLocks noChangeArrowheads="1"/>
          </p:cNvSpPr>
          <p:nvPr/>
        </p:nvSpPr>
        <p:spPr bwMode="auto">
          <a:xfrm>
            <a:off x="5105400" y="6019800"/>
            <a:ext cx="831850"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Dallas</a:t>
            </a:r>
          </a:p>
        </p:txBody>
      </p:sp>
      <p:sp>
        <p:nvSpPr>
          <p:cNvPr id="44046" name="Text Box 18"/>
          <p:cNvSpPr txBox="1">
            <a:spLocks noChangeArrowheads="1"/>
          </p:cNvSpPr>
          <p:nvPr/>
        </p:nvSpPr>
        <p:spPr bwMode="auto">
          <a:xfrm>
            <a:off x="4114800" y="6019800"/>
            <a:ext cx="104457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Houston</a:t>
            </a:r>
          </a:p>
        </p:txBody>
      </p:sp>
      <p:sp>
        <p:nvSpPr>
          <p:cNvPr id="1409043" name="AutoShape 19"/>
          <p:cNvSpPr>
            <a:spLocks noChangeArrowheads="1"/>
          </p:cNvSpPr>
          <p:nvPr/>
        </p:nvSpPr>
        <p:spPr bwMode="auto">
          <a:xfrm>
            <a:off x="228600" y="27432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409044" name="Rectangle 20"/>
          <p:cNvSpPr>
            <a:spLocks noChangeArrowheads="1"/>
          </p:cNvSpPr>
          <p:nvPr/>
        </p:nvSpPr>
        <p:spPr bwMode="auto">
          <a:xfrm>
            <a:off x="4114800" y="6096000"/>
            <a:ext cx="990600" cy="228600"/>
          </a:xfrm>
          <a:prstGeom prst="rect">
            <a:avLst/>
          </a:prstGeom>
          <a:solidFill>
            <a:schemeClr val="bg1"/>
          </a:solidFill>
          <a:ln w="9525">
            <a:no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22" name="Rectangle 2"/>
          <p:cNvSpPr>
            <a:spLocks noGrp="1" noChangeArrowheads="1"/>
          </p:cNvSpPr>
          <p:nvPr>
            <p:ph type="title"/>
          </p:nvPr>
        </p:nvSpPr>
        <p:spPr>
          <a:xfrm>
            <a:off x="533400" y="391967"/>
            <a:ext cx="7239000" cy="740066"/>
          </a:xfrm>
        </p:spPr>
        <p:txBody>
          <a:bodyPr/>
          <a:lstStyle/>
          <a:p>
            <a:pPr algn="l" eaLnBrk="1" hangingPunct="1"/>
            <a:r>
              <a:rPr lang="en-US" sz="4000" b="1" dirty="0">
                <a:solidFill>
                  <a:srgbClr val="007FA3"/>
                </a:solidFill>
                <a:latin typeface="Times New Roman"/>
                <a:ea typeface="Times New Roman"/>
                <a:cs typeface="Times New Roman"/>
              </a:rPr>
              <a:t>Breadth-First Searching</a:t>
            </a:r>
          </a:p>
        </p:txBody>
      </p:sp>
    </p:spTree>
    <p:extLst>
      <p:ext uri="{BB962C8B-B14F-4D97-AF65-F5344CB8AC3E}">
        <p14:creationId xmlns:p14="http://schemas.microsoft.com/office/powerpoint/2010/main" val="10177952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09040"/>
                                        </p:tgtEl>
                                        <p:attrNameLst>
                                          <p:attrName>style.visibility</p:attrName>
                                        </p:attrNameLst>
                                      </p:cBhvr>
                                      <p:to>
                                        <p:strVal val="visible"/>
                                      </p:to>
                                    </p:set>
                                  </p:childTnLst>
                                  <p:subTnLst>
                                    <p:set>
                                      <p:cBhvr override="childStyle">
                                        <p:cTn dur="1" fill="hold" display="0" masterRel="nextClick" afterEffect="1"/>
                                        <p:tgtEl>
                                          <p:spTgt spid="1409040"/>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09043"/>
                                        </p:tgtEl>
                                        <p:attrNameLst>
                                          <p:attrName>style.visibility</p:attrName>
                                        </p:attrNameLst>
                                      </p:cBhvr>
                                      <p:to>
                                        <p:strVal val="visible"/>
                                      </p:to>
                                    </p:set>
                                  </p:childTnLst>
                                  <p:subTnLst>
                                    <p:set>
                                      <p:cBhvr override="childStyle">
                                        <p:cTn dur="1" fill="hold" display="0" masterRel="nextClick" afterEffect="1"/>
                                        <p:tgtEl>
                                          <p:spTgt spid="1409043"/>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090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9040" grpId="0" animBg="1"/>
      <p:bldP spid="1409043" grpId="0" animBg="1"/>
      <p:bldP spid="14090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3"/>
          <p:cNvSpPr txBox="1">
            <a:spLocks noChangeArrowheads="1"/>
          </p:cNvSpPr>
          <p:nvPr/>
        </p:nvSpPr>
        <p:spPr bwMode="auto">
          <a:xfrm>
            <a:off x="533400" y="1447800"/>
            <a:ext cx="5421677" cy="4370427"/>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BreadthFirstSearch</a:t>
            </a:r>
            <a:endPar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Set found to false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queue.enqueue</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startVertex</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do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queue.dequeue</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if vertex =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endVertex</a:t>
            </a:r>
            <a:endPar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final 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set found to true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else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this 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enqueue</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all adjacent vertices on queue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while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queue.IsEmpty</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and !found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if !found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“Path does not exist”</a:t>
            </a:r>
          </a:p>
        </p:txBody>
      </p:sp>
      <p:pic>
        <p:nvPicPr>
          <p:cNvPr id="45059" name="Picture 4" descr="9_633b"/>
          <p:cNvPicPr>
            <a:picLocks noChangeAspect="1" noChangeArrowheads="1"/>
          </p:cNvPicPr>
          <p:nvPr/>
        </p:nvPicPr>
        <p:blipFill>
          <a:blip r:embed="rId2" cstate="print"/>
          <a:srcRect/>
          <a:stretch>
            <a:fillRect/>
          </a:stretch>
        </p:blipFill>
        <p:spPr bwMode="auto">
          <a:xfrm>
            <a:off x="3810000" y="1219200"/>
            <a:ext cx="4648200" cy="2855913"/>
          </a:xfrm>
          <a:prstGeom prst="rect">
            <a:avLst/>
          </a:prstGeom>
          <a:noFill/>
          <a:ln w="28575">
            <a:solidFill>
              <a:schemeClr val="tx1"/>
            </a:solidFill>
            <a:miter lim="800000"/>
            <a:headEnd/>
            <a:tailEnd/>
          </a:ln>
        </p:spPr>
      </p:pic>
      <p:sp>
        <p:nvSpPr>
          <p:cNvPr id="45060" name="Rectangle 5"/>
          <p:cNvSpPr>
            <a:spLocks noChangeArrowheads="1"/>
          </p:cNvSpPr>
          <p:nvPr/>
        </p:nvSpPr>
        <p:spPr bwMode="auto">
          <a:xfrm>
            <a:off x="4114800" y="5867400"/>
            <a:ext cx="4343400" cy="762000"/>
          </a:xfrm>
          <a:prstGeom prst="rect">
            <a:avLst/>
          </a:prstGeom>
          <a:no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5061" name="Line 6"/>
          <p:cNvSpPr>
            <a:spLocks noChangeShapeType="1"/>
          </p:cNvSpPr>
          <p:nvPr/>
        </p:nvSpPr>
        <p:spPr bwMode="auto">
          <a:xfrm>
            <a:off x="5105400" y="5867400"/>
            <a:ext cx="0" cy="76200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5062" name="Line 7"/>
          <p:cNvSpPr>
            <a:spLocks noChangeShapeType="1"/>
          </p:cNvSpPr>
          <p:nvPr/>
        </p:nvSpPr>
        <p:spPr bwMode="auto">
          <a:xfrm>
            <a:off x="5943600" y="5867400"/>
            <a:ext cx="0" cy="76200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5063" name="Line 8"/>
          <p:cNvSpPr>
            <a:spLocks noChangeShapeType="1"/>
          </p:cNvSpPr>
          <p:nvPr/>
        </p:nvSpPr>
        <p:spPr bwMode="auto">
          <a:xfrm>
            <a:off x="6705600" y="5867400"/>
            <a:ext cx="0" cy="76200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5064" name="Line 9"/>
          <p:cNvSpPr>
            <a:spLocks noChangeShapeType="1"/>
          </p:cNvSpPr>
          <p:nvPr/>
        </p:nvSpPr>
        <p:spPr bwMode="auto">
          <a:xfrm>
            <a:off x="7620000" y="5867400"/>
            <a:ext cx="0" cy="76200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5065" name="Text Box 10"/>
          <p:cNvSpPr txBox="1">
            <a:spLocks noChangeArrowheads="1"/>
          </p:cNvSpPr>
          <p:nvPr/>
        </p:nvSpPr>
        <p:spPr bwMode="auto">
          <a:xfrm>
            <a:off x="3276600" y="6019800"/>
            <a:ext cx="79057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queue</a:t>
            </a:r>
          </a:p>
        </p:txBody>
      </p:sp>
      <p:sp>
        <p:nvSpPr>
          <p:cNvPr id="45066" name="Text Box 11"/>
          <p:cNvSpPr txBox="1">
            <a:spLocks noChangeArrowheads="1"/>
          </p:cNvSpPr>
          <p:nvPr/>
        </p:nvSpPr>
        <p:spPr bwMode="auto">
          <a:xfrm>
            <a:off x="6553200" y="4267200"/>
            <a:ext cx="86042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Austin</a:t>
            </a:r>
          </a:p>
        </p:txBody>
      </p:sp>
      <p:sp>
        <p:nvSpPr>
          <p:cNvPr id="45067" name="Text Box 12"/>
          <p:cNvSpPr txBox="1">
            <a:spLocks noChangeArrowheads="1"/>
          </p:cNvSpPr>
          <p:nvPr/>
        </p:nvSpPr>
        <p:spPr bwMode="auto">
          <a:xfrm>
            <a:off x="5105400" y="6019800"/>
            <a:ext cx="831850"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Dallas</a:t>
            </a:r>
          </a:p>
        </p:txBody>
      </p:sp>
      <p:sp>
        <p:nvSpPr>
          <p:cNvPr id="1410061" name="AutoShape 13"/>
          <p:cNvSpPr>
            <a:spLocks noChangeArrowheads="1"/>
          </p:cNvSpPr>
          <p:nvPr/>
        </p:nvSpPr>
        <p:spPr bwMode="auto">
          <a:xfrm>
            <a:off x="228600" y="30480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410062" name="AutoShape 14"/>
          <p:cNvSpPr>
            <a:spLocks noChangeArrowheads="1"/>
          </p:cNvSpPr>
          <p:nvPr/>
        </p:nvSpPr>
        <p:spPr bwMode="auto">
          <a:xfrm>
            <a:off x="228600" y="42672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410063" name="Text Box 15"/>
          <p:cNvSpPr txBox="1">
            <a:spLocks noChangeArrowheads="1"/>
          </p:cNvSpPr>
          <p:nvPr/>
        </p:nvSpPr>
        <p:spPr bwMode="auto">
          <a:xfrm>
            <a:off x="6553200" y="4648200"/>
            <a:ext cx="104457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Houston</a:t>
            </a:r>
          </a:p>
        </p:txBody>
      </p:sp>
      <p:sp>
        <p:nvSpPr>
          <p:cNvPr id="1410064" name="AutoShape 16"/>
          <p:cNvSpPr>
            <a:spLocks noChangeArrowheads="1"/>
          </p:cNvSpPr>
          <p:nvPr/>
        </p:nvSpPr>
        <p:spPr bwMode="auto">
          <a:xfrm>
            <a:off x="228600" y="45720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nvGrpSpPr>
          <p:cNvPr id="2" name="Group 17"/>
          <p:cNvGrpSpPr>
            <a:grpSpLocks/>
          </p:cNvGrpSpPr>
          <p:nvPr/>
        </p:nvGrpSpPr>
        <p:grpSpPr bwMode="auto">
          <a:xfrm>
            <a:off x="5105400" y="5029200"/>
            <a:ext cx="1298575" cy="747713"/>
            <a:chOff x="2630" y="3177"/>
            <a:chExt cx="818" cy="471"/>
          </a:xfrm>
        </p:grpSpPr>
        <p:sp>
          <p:nvSpPr>
            <p:cNvPr id="45075" name="Text Box 18"/>
            <p:cNvSpPr txBox="1">
              <a:spLocks noChangeArrowheads="1"/>
            </p:cNvSpPr>
            <p:nvPr/>
          </p:nvSpPr>
          <p:spPr bwMode="auto">
            <a:xfrm>
              <a:off x="2630" y="3177"/>
              <a:ext cx="818" cy="442"/>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front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          back</a:t>
              </a:r>
            </a:p>
          </p:txBody>
        </p:sp>
        <p:sp>
          <p:nvSpPr>
            <p:cNvPr id="45076" name="Line 19"/>
            <p:cNvSpPr>
              <a:spLocks noChangeShapeType="1"/>
            </p:cNvSpPr>
            <p:nvPr/>
          </p:nvSpPr>
          <p:spPr bwMode="auto">
            <a:xfrm>
              <a:off x="2640" y="3312"/>
              <a:ext cx="0" cy="336"/>
            </a:xfrm>
            <a:prstGeom prst="line">
              <a:avLst/>
            </a:prstGeom>
            <a:noFill/>
            <a:ln w="9525">
              <a:solidFill>
                <a:schemeClr val="tx1"/>
              </a:solidFill>
              <a:round/>
              <a:headEnd/>
              <a:tailEnd type="triangle" w="med" len="me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5077" name="Line 20"/>
            <p:cNvSpPr>
              <a:spLocks noChangeShapeType="1"/>
            </p:cNvSpPr>
            <p:nvPr/>
          </p:nvSpPr>
          <p:spPr bwMode="auto">
            <a:xfrm>
              <a:off x="3024" y="3504"/>
              <a:ext cx="0" cy="144"/>
            </a:xfrm>
            <a:prstGeom prst="line">
              <a:avLst/>
            </a:prstGeom>
            <a:noFill/>
            <a:ln w="9525">
              <a:solidFill>
                <a:schemeClr val="tx1"/>
              </a:solidFill>
              <a:round/>
              <a:headEnd/>
              <a:tailEnd type="triangle" w="med" len="me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sp>
        <p:nvSpPr>
          <p:cNvPr id="22" name="Rectangle 2"/>
          <p:cNvSpPr>
            <a:spLocks noGrp="1" noChangeArrowheads="1"/>
          </p:cNvSpPr>
          <p:nvPr>
            <p:ph type="title"/>
          </p:nvPr>
        </p:nvSpPr>
        <p:spPr>
          <a:xfrm>
            <a:off x="533400" y="381000"/>
            <a:ext cx="7239000" cy="736602"/>
          </a:xfrm>
        </p:spPr>
        <p:txBody>
          <a:bodyPr/>
          <a:lstStyle/>
          <a:p>
            <a:pPr algn="l" eaLnBrk="1" hangingPunct="1"/>
            <a:r>
              <a:rPr lang="en-US" sz="4000" b="1" dirty="0">
                <a:solidFill>
                  <a:srgbClr val="007FA3"/>
                </a:solidFill>
                <a:latin typeface="Times New Roman"/>
                <a:ea typeface="Times New Roman"/>
                <a:cs typeface="Times New Roman"/>
              </a:rPr>
              <a:t>Breadth-First Searching</a:t>
            </a:r>
          </a:p>
        </p:txBody>
      </p:sp>
    </p:spTree>
    <p:extLst>
      <p:ext uri="{BB962C8B-B14F-4D97-AF65-F5344CB8AC3E}">
        <p14:creationId xmlns:p14="http://schemas.microsoft.com/office/powerpoint/2010/main" val="2127340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10061"/>
                                        </p:tgtEl>
                                        <p:attrNameLst>
                                          <p:attrName>style.visibility</p:attrName>
                                        </p:attrNameLst>
                                      </p:cBhvr>
                                      <p:to>
                                        <p:strVal val="visible"/>
                                      </p:to>
                                    </p:set>
                                  </p:childTnLst>
                                  <p:subTnLst>
                                    <p:set>
                                      <p:cBhvr override="childStyle">
                                        <p:cTn dur="1" fill="hold" display="0" masterRel="nextClick" afterEffect="1"/>
                                        <p:tgtEl>
                                          <p:spTgt spid="1410061"/>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10062"/>
                                        </p:tgtEl>
                                        <p:attrNameLst>
                                          <p:attrName>style.visibility</p:attrName>
                                        </p:attrNameLst>
                                      </p:cBhvr>
                                      <p:to>
                                        <p:strVal val="visible"/>
                                      </p:to>
                                    </p:set>
                                  </p:childTnLst>
                                  <p:subTnLst>
                                    <p:set>
                                      <p:cBhvr override="childStyle">
                                        <p:cTn dur="1" fill="hold" display="0" masterRel="nextClick" afterEffect="1"/>
                                        <p:tgtEl>
                                          <p:spTgt spid="1410062"/>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100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10064"/>
                                        </p:tgtEl>
                                        <p:attrNameLst>
                                          <p:attrName>style.visibility</p:attrName>
                                        </p:attrNameLst>
                                      </p:cBhvr>
                                      <p:to>
                                        <p:strVal val="visible"/>
                                      </p:to>
                                    </p:set>
                                  </p:childTnLst>
                                  <p:subTnLst>
                                    <p:set>
                                      <p:cBhvr override="childStyle">
                                        <p:cTn dur="1" fill="hold" display="0" masterRel="nextClick" afterEffect="1"/>
                                        <p:tgtEl>
                                          <p:spTgt spid="141006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0061" grpId="0" animBg="1"/>
      <p:bldP spid="1410062" grpId="0" animBg="1"/>
      <p:bldP spid="1410063" grpId="0" autoUpdateAnimBg="0"/>
      <p:bldP spid="141006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3"/>
          <p:cNvSpPr txBox="1">
            <a:spLocks noChangeArrowheads="1"/>
          </p:cNvSpPr>
          <p:nvPr/>
        </p:nvSpPr>
        <p:spPr bwMode="auto">
          <a:xfrm>
            <a:off x="533400" y="1447800"/>
            <a:ext cx="5421677" cy="4370427"/>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BreadthFirstSearch</a:t>
            </a:r>
            <a:endPar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Set found to false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queue.enqueue</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startVertex</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do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queue.dequeue</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if vertex =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endVertex</a:t>
            </a:r>
            <a:endPar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final 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set found to true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else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this 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enqueue</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all adjacent vertices on queue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while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queue.IsEmpty</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and !found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if !found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“Path does not exist”</a:t>
            </a:r>
          </a:p>
        </p:txBody>
      </p:sp>
      <p:pic>
        <p:nvPicPr>
          <p:cNvPr id="46083" name="Picture 4" descr="9_633b"/>
          <p:cNvPicPr>
            <a:picLocks noChangeAspect="1" noChangeArrowheads="1"/>
          </p:cNvPicPr>
          <p:nvPr/>
        </p:nvPicPr>
        <p:blipFill>
          <a:blip r:embed="rId2" cstate="print"/>
          <a:srcRect/>
          <a:stretch>
            <a:fillRect/>
          </a:stretch>
        </p:blipFill>
        <p:spPr bwMode="auto">
          <a:xfrm>
            <a:off x="3810000" y="1219200"/>
            <a:ext cx="4648200" cy="2855913"/>
          </a:xfrm>
          <a:prstGeom prst="rect">
            <a:avLst/>
          </a:prstGeom>
          <a:noFill/>
          <a:ln w="28575">
            <a:solidFill>
              <a:schemeClr val="tx1"/>
            </a:solidFill>
            <a:miter lim="800000"/>
            <a:headEnd/>
            <a:tailEnd/>
          </a:ln>
        </p:spPr>
      </p:pic>
      <p:sp>
        <p:nvSpPr>
          <p:cNvPr id="46084" name="Rectangle 5"/>
          <p:cNvSpPr>
            <a:spLocks noChangeArrowheads="1"/>
          </p:cNvSpPr>
          <p:nvPr/>
        </p:nvSpPr>
        <p:spPr bwMode="auto">
          <a:xfrm>
            <a:off x="4114800" y="5867400"/>
            <a:ext cx="4343400" cy="762000"/>
          </a:xfrm>
          <a:prstGeom prst="rect">
            <a:avLst/>
          </a:prstGeom>
          <a:no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6085" name="Line 6"/>
          <p:cNvSpPr>
            <a:spLocks noChangeShapeType="1"/>
          </p:cNvSpPr>
          <p:nvPr/>
        </p:nvSpPr>
        <p:spPr bwMode="auto">
          <a:xfrm>
            <a:off x="5105400" y="5867400"/>
            <a:ext cx="0" cy="76200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6086" name="Line 7"/>
          <p:cNvSpPr>
            <a:spLocks noChangeShapeType="1"/>
          </p:cNvSpPr>
          <p:nvPr/>
        </p:nvSpPr>
        <p:spPr bwMode="auto">
          <a:xfrm>
            <a:off x="5943600" y="5867400"/>
            <a:ext cx="0" cy="76200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6087" name="Line 8"/>
          <p:cNvSpPr>
            <a:spLocks noChangeShapeType="1"/>
          </p:cNvSpPr>
          <p:nvPr/>
        </p:nvSpPr>
        <p:spPr bwMode="auto">
          <a:xfrm>
            <a:off x="6858000" y="5867400"/>
            <a:ext cx="0" cy="76200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6088" name="Line 9"/>
          <p:cNvSpPr>
            <a:spLocks noChangeShapeType="1"/>
          </p:cNvSpPr>
          <p:nvPr/>
        </p:nvSpPr>
        <p:spPr bwMode="auto">
          <a:xfrm>
            <a:off x="7620000" y="5867400"/>
            <a:ext cx="0" cy="76200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6089" name="Text Box 10"/>
          <p:cNvSpPr txBox="1">
            <a:spLocks noChangeArrowheads="1"/>
          </p:cNvSpPr>
          <p:nvPr/>
        </p:nvSpPr>
        <p:spPr bwMode="auto">
          <a:xfrm>
            <a:off x="3276600" y="6019800"/>
            <a:ext cx="79057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queue</a:t>
            </a:r>
          </a:p>
        </p:txBody>
      </p:sp>
      <p:grpSp>
        <p:nvGrpSpPr>
          <p:cNvPr id="2" name="Group 11"/>
          <p:cNvGrpSpPr>
            <a:grpSpLocks/>
          </p:cNvGrpSpPr>
          <p:nvPr/>
        </p:nvGrpSpPr>
        <p:grpSpPr bwMode="auto">
          <a:xfrm>
            <a:off x="5181600" y="5105400"/>
            <a:ext cx="1870075" cy="747713"/>
            <a:chOff x="2630" y="3177"/>
            <a:chExt cx="1178" cy="471"/>
          </a:xfrm>
        </p:grpSpPr>
        <p:sp>
          <p:nvSpPr>
            <p:cNvPr id="46098" name="Text Box 12"/>
            <p:cNvSpPr txBox="1">
              <a:spLocks noChangeArrowheads="1"/>
            </p:cNvSpPr>
            <p:nvPr/>
          </p:nvSpPr>
          <p:spPr bwMode="auto">
            <a:xfrm>
              <a:off x="2630" y="3177"/>
              <a:ext cx="1178" cy="442"/>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front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                   back</a:t>
              </a:r>
            </a:p>
          </p:txBody>
        </p:sp>
        <p:sp>
          <p:nvSpPr>
            <p:cNvPr id="46099" name="Line 13"/>
            <p:cNvSpPr>
              <a:spLocks noChangeShapeType="1"/>
            </p:cNvSpPr>
            <p:nvPr/>
          </p:nvSpPr>
          <p:spPr bwMode="auto">
            <a:xfrm>
              <a:off x="2640" y="3312"/>
              <a:ext cx="0" cy="336"/>
            </a:xfrm>
            <a:prstGeom prst="line">
              <a:avLst/>
            </a:prstGeom>
            <a:noFill/>
            <a:ln w="9525">
              <a:solidFill>
                <a:schemeClr val="tx1"/>
              </a:solidFill>
              <a:round/>
              <a:headEnd/>
              <a:tailEnd type="triangle" w="med" len="me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6100" name="Line 14"/>
            <p:cNvSpPr>
              <a:spLocks noChangeShapeType="1"/>
            </p:cNvSpPr>
            <p:nvPr/>
          </p:nvSpPr>
          <p:spPr bwMode="auto">
            <a:xfrm>
              <a:off x="3312" y="3504"/>
              <a:ext cx="0" cy="144"/>
            </a:xfrm>
            <a:prstGeom prst="line">
              <a:avLst/>
            </a:prstGeom>
            <a:noFill/>
            <a:ln w="9525">
              <a:solidFill>
                <a:schemeClr val="tx1"/>
              </a:solidFill>
              <a:round/>
              <a:headEnd/>
              <a:tailEnd type="triangle" w="med" len="me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sp>
        <p:nvSpPr>
          <p:cNvPr id="46091" name="Text Box 15"/>
          <p:cNvSpPr txBox="1">
            <a:spLocks noChangeArrowheads="1"/>
          </p:cNvSpPr>
          <p:nvPr/>
        </p:nvSpPr>
        <p:spPr bwMode="auto">
          <a:xfrm>
            <a:off x="6553200" y="4267200"/>
            <a:ext cx="86042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Austin</a:t>
            </a:r>
          </a:p>
        </p:txBody>
      </p:sp>
      <p:sp>
        <p:nvSpPr>
          <p:cNvPr id="46092" name="Text Box 16"/>
          <p:cNvSpPr txBox="1">
            <a:spLocks noChangeArrowheads="1"/>
          </p:cNvSpPr>
          <p:nvPr/>
        </p:nvSpPr>
        <p:spPr bwMode="auto">
          <a:xfrm>
            <a:off x="5105400" y="6019800"/>
            <a:ext cx="831850"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Dallas</a:t>
            </a:r>
          </a:p>
        </p:txBody>
      </p:sp>
      <p:sp>
        <p:nvSpPr>
          <p:cNvPr id="46093" name="Text Box 17"/>
          <p:cNvSpPr txBox="1">
            <a:spLocks noChangeArrowheads="1"/>
          </p:cNvSpPr>
          <p:nvPr/>
        </p:nvSpPr>
        <p:spPr bwMode="auto">
          <a:xfrm>
            <a:off x="6553200" y="4648200"/>
            <a:ext cx="104457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Houston</a:t>
            </a:r>
          </a:p>
        </p:txBody>
      </p:sp>
      <p:sp>
        <p:nvSpPr>
          <p:cNvPr id="46094" name="AutoShape 18"/>
          <p:cNvSpPr>
            <a:spLocks noChangeArrowheads="1"/>
          </p:cNvSpPr>
          <p:nvPr/>
        </p:nvSpPr>
        <p:spPr bwMode="auto">
          <a:xfrm>
            <a:off x="228600" y="45720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411091" name="Text Box 19"/>
          <p:cNvSpPr txBox="1">
            <a:spLocks noChangeArrowheads="1"/>
          </p:cNvSpPr>
          <p:nvPr/>
        </p:nvSpPr>
        <p:spPr bwMode="auto">
          <a:xfrm>
            <a:off x="5943600" y="6019800"/>
            <a:ext cx="93027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Atlanta</a:t>
            </a:r>
          </a:p>
        </p:txBody>
      </p:sp>
      <p:sp>
        <p:nvSpPr>
          <p:cNvPr id="21" name="Rectangle 2"/>
          <p:cNvSpPr>
            <a:spLocks noGrp="1" noChangeArrowheads="1"/>
          </p:cNvSpPr>
          <p:nvPr>
            <p:ph type="title"/>
          </p:nvPr>
        </p:nvSpPr>
        <p:spPr>
          <a:xfrm>
            <a:off x="533400" y="360900"/>
            <a:ext cx="7239000" cy="736602"/>
          </a:xfrm>
        </p:spPr>
        <p:txBody>
          <a:bodyPr/>
          <a:lstStyle/>
          <a:p>
            <a:pPr algn="l" eaLnBrk="1" hangingPunct="1"/>
            <a:r>
              <a:rPr lang="en-US" sz="4000" b="1" dirty="0">
                <a:solidFill>
                  <a:srgbClr val="007FA3"/>
                </a:solidFill>
                <a:latin typeface="Times New Roman"/>
                <a:ea typeface="Times New Roman"/>
                <a:cs typeface="Times New Roman"/>
              </a:rPr>
              <a:t>Breadth-First Searching</a:t>
            </a:r>
          </a:p>
        </p:txBody>
      </p:sp>
    </p:spTree>
    <p:extLst>
      <p:ext uri="{BB962C8B-B14F-4D97-AF65-F5344CB8AC3E}">
        <p14:creationId xmlns:p14="http://schemas.microsoft.com/office/powerpoint/2010/main" val="6307698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11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1091"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3"/>
          <p:cNvSpPr txBox="1">
            <a:spLocks noChangeArrowheads="1"/>
          </p:cNvSpPr>
          <p:nvPr/>
        </p:nvSpPr>
        <p:spPr bwMode="auto">
          <a:xfrm>
            <a:off x="533400" y="1447800"/>
            <a:ext cx="5421677" cy="4370427"/>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BreadthFirstSearch</a:t>
            </a:r>
            <a:endPar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Set found to false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queue.enqueue</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startVertex</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do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queue.dequeue</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if vertex =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endVertex</a:t>
            </a:r>
            <a:endPar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final 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set found to true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else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this 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enqueue</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all adjacent vertices on queue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while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queue.IsEmpty</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and !found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if !found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“Path does not exist”</a:t>
            </a:r>
          </a:p>
        </p:txBody>
      </p:sp>
      <p:pic>
        <p:nvPicPr>
          <p:cNvPr id="47107" name="Picture 4" descr="9_633b"/>
          <p:cNvPicPr>
            <a:picLocks noChangeAspect="1" noChangeArrowheads="1"/>
          </p:cNvPicPr>
          <p:nvPr/>
        </p:nvPicPr>
        <p:blipFill>
          <a:blip r:embed="rId2" cstate="print"/>
          <a:srcRect/>
          <a:stretch>
            <a:fillRect/>
          </a:stretch>
        </p:blipFill>
        <p:spPr bwMode="auto">
          <a:xfrm>
            <a:off x="3810000" y="1219200"/>
            <a:ext cx="4648200" cy="2855913"/>
          </a:xfrm>
          <a:prstGeom prst="rect">
            <a:avLst/>
          </a:prstGeom>
          <a:noFill/>
          <a:ln w="28575">
            <a:solidFill>
              <a:schemeClr val="tx1"/>
            </a:solidFill>
            <a:miter lim="800000"/>
            <a:headEnd/>
            <a:tailEnd/>
          </a:ln>
        </p:spPr>
      </p:pic>
      <p:sp>
        <p:nvSpPr>
          <p:cNvPr id="47108" name="Rectangle 5"/>
          <p:cNvSpPr>
            <a:spLocks noChangeArrowheads="1"/>
          </p:cNvSpPr>
          <p:nvPr/>
        </p:nvSpPr>
        <p:spPr bwMode="auto">
          <a:xfrm>
            <a:off x="4114800" y="5867400"/>
            <a:ext cx="4343400" cy="762000"/>
          </a:xfrm>
          <a:prstGeom prst="rect">
            <a:avLst/>
          </a:prstGeom>
          <a:no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7109" name="Line 6"/>
          <p:cNvSpPr>
            <a:spLocks noChangeShapeType="1"/>
          </p:cNvSpPr>
          <p:nvPr/>
        </p:nvSpPr>
        <p:spPr bwMode="auto">
          <a:xfrm>
            <a:off x="5105400" y="5867400"/>
            <a:ext cx="0" cy="76200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7110" name="Line 7"/>
          <p:cNvSpPr>
            <a:spLocks noChangeShapeType="1"/>
          </p:cNvSpPr>
          <p:nvPr/>
        </p:nvSpPr>
        <p:spPr bwMode="auto">
          <a:xfrm>
            <a:off x="5943600" y="5867400"/>
            <a:ext cx="0" cy="76200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7111" name="Line 8"/>
          <p:cNvSpPr>
            <a:spLocks noChangeShapeType="1"/>
          </p:cNvSpPr>
          <p:nvPr/>
        </p:nvSpPr>
        <p:spPr bwMode="auto">
          <a:xfrm>
            <a:off x="6858000" y="5867400"/>
            <a:ext cx="0" cy="76200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7112" name="Line 9"/>
          <p:cNvSpPr>
            <a:spLocks noChangeShapeType="1"/>
          </p:cNvSpPr>
          <p:nvPr/>
        </p:nvSpPr>
        <p:spPr bwMode="auto">
          <a:xfrm>
            <a:off x="7620000" y="5867400"/>
            <a:ext cx="0" cy="76200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7113" name="Text Box 10"/>
          <p:cNvSpPr txBox="1">
            <a:spLocks noChangeArrowheads="1"/>
          </p:cNvSpPr>
          <p:nvPr/>
        </p:nvSpPr>
        <p:spPr bwMode="auto">
          <a:xfrm>
            <a:off x="3276600" y="6019800"/>
            <a:ext cx="79057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queue</a:t>
            </a:r>
          </a:p>
        </p:txBody>
      </p:sp>
      <p:grpSp>
        <p:nvGrpSpPr>
          <p:cNvPr id="2" name="Group 11"/>
          <p:cNvGrpSpPr>
            <a:grpSpLocks/>
          </p:cNvGrpSpPr>
          <p:nvPr/>
        </p:nvGrpSpPr>
        <p:grpSpPr bwMode="auto">
          <a:xfrm>
            <a:off x="5181600" y="5105400"/>
            <a:ext cx="1870075" cy="747713"/>
            <a:chOff x="2630" y="3177"/>
            <a:chExt cx="1178" cy="471"/>
          </a:xfrm>
        </p:grpSpPr>
        <p:sp>
          <p:nvSpPr>
            <p:cNvPr id="47122" name="Text Box 12"/>
            <p:cNvSpPr txBox="1">
              <a:spLocks noChangeArrowheads="1"/>
            </p:cNvSpPr>
            <p:nvPr/>
          </p:nvSpPr>
          <p:spPr bwMode="auto">
            <a:xfrm>
              <a:off x="2630" y="3177"/>
              <a:ext cx="1178" cy="442"/>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front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                   back</a:t>
              </a:r>
            </a:p>
          </p:txBody>
        </p:sp>
        <p:sp>
          <p:nvSpPr>
            <p:cNvPr id="47123" name="Line 13"/>
            <p:cNvSpPr>
              <a:spLocks noChangeShapeType="1"/>
            </p:cNvSpPr>
            <p:nvPr/>
          </p:nvSpPr>
          <p:spPr bwMode="auto">
            <a:xfrm>
              <a:off x="2640" y="3312"/>
              <a:ext cx="0" cy="336"/>
            </a:xfrm>
            <a:prstGeom prst="line">
              <a:avLst/>
            </a:prstGeom>
            <a:noFill/>
            <a:ln w="9525">
              <a:solidFill>
                <a:schemeClr val="tx1"/>
              </a:solidFill>
              <a:round/>
              <a:headEnd/>
              <a:tailEnd type="triangle" w="med" len="me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7124" name="Line 14"/>
            <p:cNvSpPr>
              <a:spLocks noChangeShapeType="1"/>
            </p:cNvSpPr>
            <p:nvPr/>
          </p:nvSpPr>
          <p:spPr bwMode="auto">
            <a:xfrm>
              <a:off x="3312" y="3504"/>
              <a:ext cx="0" cy="144"/>
            </a:xfrm>
            <a:prstGeom prst="line">
              <a:avLst/>
            </a:prstGeom>
            <a:noFill/>
            <a:ln w="9525">
              <a:solidFill>
                <a:schemeClr val="tx1"/>
              </a:solidFill>
              <a:round/>
              <a:headEnd/>
              <a:tailEnd type="triangle" w="med" len="me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sp>
        <p:nvSpPr>
          <p:cNvPr id="47115" name="Text Box 15"/>
          <p:cNvSpPr txBox="1">
            <a:spLocks noChangeArrowheads="1"/>
          </p:cNvSpPr>
          <p:nvPr/>
        </p:nvSpPr>
        <p:spPr bwMode="auto">
          <a:xfrm>
            <a:off x="6553200" y="4267200"/>
            <a:ext cx="86042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Austin</a:t>
            </a:r>
          </a:p>
        </p:txBody>
      </p:sp>
      <p:sp>
        <p:nvSpPr>
          <p:cNvPr id="47116" name="Text Box 16"/>
          <p:cNvSpPr txBox="1">
            <a:spLocks noChangeArrowheads="1"/>
          </p:cNvSpPr>
          <p:nvPr/>
        </p:nvSpPr>
        <p:spPr bwMode="auto">
          <a:xfrm>
            <a:off x="5105400" y="6019800"/>
            <a:ext cx="831850"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Dallas</a:t>
            </a:r>
          </a:p>
        </p:txBody>
      </p:sp>
      <p:sp>
        <p:nvSpPr>
          <p:cNvPr id="47117" name="Text Box 17"/>
          <p:cNvSpPr txBox="1">
            <a:spLocks noChangeArrowheads="1"/>
          </p:cNvSpPr>
          <p:nvPr/>
        </p:nvSpPr>
        <p:spPr bwMode="auto">
          <a:xfrm>
            <a:off x="6553200" y="4648200"/>
            <a:ext cx="104457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Houston</a:t>
            </a:r>
          </a:p>
        </p:txBody>
      </p:sp>
      <p:sp>
        <p:nvSpPr>
          <p:cNvPr id="47118" name="AutoShape 18"/>
          <p:cNvSpPr>
            <a:spLocks noChangeArrowheads="1"/>
          </p:cNvSpPr>
          <p:nvPr/>
        </p:nvSpPr>
        <p:spPr bwMode="auto">
          <a:xfrm>
            <a:off x="228600" y="48768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412115" name="Text Box 19"/>
          <p:cNvSpPr txBox="1">
            <a:spLocks noChangeArrowheads="1"/>
          </p:cNvSpPr>
          <p:nvPr/>
        </p:nvSpPr>
        <p:spPr bwMode="auto">
          <a:xfrm>
            <a:off x="5943600" y="6019800"/>
            <a:ext cx="93027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Atlanta</a:t>
            </a:r>
          </a:p>
        </p:txBody>
      </p:sp>
      <p:sp>
        <p:nvSpPr>
          <p:cNvPr id="21" name="Rectangle 2"/>
          <p:cNvSpPr>
            <a:spLocks noGrp="1" noChangeArrowheads="1"/>
          </p:cNvSpPr>
          <p:nvPr>
            <p:ph type="title"/>
          </p:nvPr>
        </p:nvSpPr>
        <p:spPr>
          <a:xfrm>
            <a:off x="533400" y="392111"/>
            <a:ext cx="7239000" cy="812802"/>
          </a:xfrm>
        </p:spPr>
        <p:txBody>
          <a:bodyPr/>
          <a:lstStyle/>
          <a:p>
            <a:pPr algn="l" eaLnBrk="1" hangingPunct="1"/>
            <a:r>
              <a:rPr lang="en-US" sz="4000" b="1" dirty="0">
                <a:solidFill>
                  <a:srgbClr val="007FA3"/>
                </a:solidFill>
                <a:latin typeface="Times New Roman"/>
                <a:ea typeface="Times New Roman"/>
                <a:cs typeface="Times New Roman"/>
              </a:rPr>
              <a:t>Breadth-First Searching</a:t>
            </a:r>
          </a:p>
        </p:txBody>
      </p:sp>
    </p:spTree>
    <p:extLst>
      <p:ext uri="{BB962C8B-B14F-4D97-AF65-F5344CB8AC3E}">
        <p14:creationId xmlns:p14="http://schemas.microsoft.com/office/powerpoint/2010/main" val="15482000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12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115"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49" y="96970"/>
            <a:ext cx="8371418" cy="816042"/>
          </a:xfrm>
        </p:spPr>
        <p:txBody>
          <a:bodyPr>
            <a:normAutofit fontScale="90000"/>
          </a:bodyPr>
          <a:lstStyle/>
          <a:p>
            <a:r>
              <a:rPr lang="en-US" dirty="0">
                <a:solidFill>
                  <a:srgbClr val="FF0000"/>
                </a:solidFill>
              </a:rPr>
              <a:t>* |</a:t>
            </a:r>
            <a:r>
              <a:rPr lang="en-US" dirty="0"/>
              <a:t> Depth-First vs. Breath-First</a:t>
            </a:r>
          </a:p>
        </p:txBody>
      </p:sp>
      <p:sp>
        <p:nvSpPr>
          <p:cNvPr id="3" name="Text Placeholder 2"/>
          <p:cNvSpPr>
            <a:spLocks noGrp="1"/>
          </p:cNvSpPr>
          <p:nvPr>
            <p:ph type="body" idx="1"/>
          </p:nvPr>
        </p:nvSpPr>
        <p:spPr>
          <a:xfrm>
            <a:off x="400049" y="1043188"/>
            <a:ext cx="8229601" cy="4901799"/>
          </a:xfrm>
        </p:spPr>
        <p:txBody>
          <a:bodyPr>
            <a:normAutofit/>
          </a:bodyPr>
          <a:lstStyle/>
          <a:p>
            <a:r>
              <a:rPr lang="en-US" dirty="0"/>
              <a:t>Applications of BFT</a:t>
            </a:r>
          </a:p>
          <a:p>
            <a:pPr lvl="1"/>
            <a:r>
              <a:rPr lang="en-US" sz="2000" dirty="0"/>
              <a:t>Shortest Path &amp; Minimum Spanning Tree</a:t>
            </a:r>
          </a:p>
          <a:p>
            <a:pPr lvl="1"/>
            <a:r>
              <a:rPr lang="en-US" sz="2000" dirty="0"/>
              <a:t>Peer to Peer Networks</a:t>
            </a:r>
          </a:p>
          <a:p>
            <a:pPr lvl="1"/>
            <a:r>
              <a:rPr lang="en-US" sz="2000" dirty="0"/>
              <a:t>Crawlers in Search Engines</a:t>
            </a:r>
          </a:p>
          <a:p>
            <a:pPr lvl="1"/>
            <a:r>
              <a:rPr lang="en-US" sz="2000" dirty="0"/>
              <a:t>Social Networking Websites</a:t>
            </a:r>
          </a:p>
          <a:p>
            <a:pPr lvl="1"/>
            <a:r>
              <a:rPr lang="en-US" sz="2000" dirty="0">
                <a:solidFill>
                  <a:srgbClr val="7030A0"/>
                </a:solidFill>
              </a:rPr>
              <a:t>GPS Navigation Systems</a:t>
            </a:r>
          </a:p>
          <a:p>
            <a:pPr lvl="1"/>
            <a:r>
              <a:rPr lang="en-US" sz="2000" dirty="0">
                <a:hlinkClick r:id="rId2"/>
              </a:rPr>
              <a:t>https://www.geeksforgeeks.org/applications-of-breadth-first-traversal/</a:t>
            </a:r>
            <a:endParaRPr lang="en-US" sz="2000" dirty="0"/>
          </a:p>
          <a:p>
            <a:pPr lvl="1"/>
            <a:endParaRPr lang="en-US" sz="2000" dirty="0"/>
          </a:p>
          <a:p>
            <a:pPr lvl="1"/>
            <a:endParaRPr lang="en-US" sz="2000" dirty="0"/>
          </a:p>
          <a:p>
            <a:endParaRPr lang="en-US" dirty="0"/>
          </a:p>
        </p:txBody>
      </p:sp>
    </p:spTree>
    <p:extLst>
      <p:ext uri="{BB962C8B-B14F-4D97-AF65-F5344CB8AC3E}">
        <p14:creationId xmlns:p14="http://schemas.microsoft.com/office/powerpoint/2010/main" val="362533727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5"/>
          <p:cNvSpPr>
            <a:spLocks noGrp="1"/>
          </p:cNvSpPr>
          <p:nvPr>
            <p:ph type="sldNum" sz="quarter" idx="4294967295"/>
          </p:nvPr>
        </p:nvSpPr>
        <p:spPr bwMode="auto">
          <a:xfrm>
            <a:off x="6553200" y="6248400"/>
            <a:ext cx="1905000" cy="457200"/>
          </a:xfrm>
          <a:prstGeom prst="rect">
            <a:avLst/>
          </a:prstGeom>
          <a:noFill/>
          <a:ln>
            <a:miter lim="800000"/>
            <a:headEnd/>
            <a:tailEnd/>
          </a:ln>
        </p:spPr>
        <p:txBody>
          <a:bodyPr/>
          <a:lstStyle/>
          <a:p>
            <a:fld id="{CA2E4AD7-DAC4-4EF0-9A33-E9FC7DA7C48C}" type="slidenum">
              <a:rPr lang="en-US">
                <a:solidFill>
                  <a:srgbClr val="000000"/>
                </a:solidFill>
              </a:rPr>
              <a:pPr/>
              <a:t>19</a:t>
            </a:fld>
            <a:endParaRPr lang="en-US">
              <a:solidFill>
                <a:srgbClr val="000000"/>
              </a:solidFill>
            </a:endParaRPr>
          </a:p>
        </p:txBody>
      </p:sp>
      <p:sp>
        <p:nvSpPr>
          <p:cNvPr id="89091" name="Rectangle 2"/>
          <p:cNvSpPr>
            <a:spLocks noGrp="1" noChangeArrowheads="1"/>
          </p:cNvSpPr>
          <p:nvPr>
            <p:ph type="title"/>
          </p:nvPr>
        </p:nvSpPr>
        <p:spPr>
          <a:xfrm>
            <a:off x="258232" y="83153"/>
            <a:ext cx="8773225" cy="816042"/>
          </a:xfrm>
        </p:spPr>
        <p:txBody>
          <a:bodyPr>
            <a:normAutofit fontScale="90000"/>
          </a:bodyPr>
          <a:lstStyle/>
          <a:p>
            <a:pPr eaLnBrk="1" hangingPunct="1"/>
            <a:r>
              <a:rPr lang="en-US" dirty="0"/>
              <a:t>Topological Order | </a:t>
            </a:r>
            <a:r>
              <a:rPr lang="en-US" sz="3600" dirty="0"/>
              <a:t>Breadth First Traversal </a:t>
            </a:r>
            <a:endParaRPr lang="en-US" dirty="0"/>
          </a:p>
        </p:txBody>
      </p:sp>
      <p:pic>
        <p:nvPicPr>
          <p:cNvPr id="89092" name="Picture 3"/>
          <p:cNvPicPr>
            <a:picLocks noChangeAspect="1" noChangeArrowheads="1"/>
          </p:cNvPicPr>
          <p:nvPr/>
        </p:nvPicPr>
        <p:blipFill>
          <a:blip r:embed="rId2" cstate="print"/>
          <a:srcRect/>
          <a:stretch>
            <a:fillRect/>
          </a:stretch>
        </p:blipFill>
        <p:spPr bwMode="auto">
          <a:xfrm>
            <a:off x="990600" y="1190166"/>
            <a:ext cx="7331075" cy="4767263"/>
          </a:xfrm>
          <a:prstGeom prst="rect">
            <a:avLst/>
          </a:prstGeom>
          <a:noFill/>
          <a:ln w="9525">
            <a:noFill/>
            <a:miter lim="800000"/>
            <a:headEnd/>
            <a:tailEnd/>
          </a:ln>
        </p:spPr>
      </p:pic>
    </p:spTree>
    <p:extLst>
      <p:ext uri="{BB962C8B-B14F-4D97-AF65-F5344CB8AC3E}">
        <p14:creationId xmlns:p14="http://schemas.microsoft.com/office/powerpoint/2010/main" val="227601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1"/>
          <p:cNvSpPr txBox="1">
            <a:spLocks noGrp="1"/>
          </p:cNvSpPr>
          <p:nvPr>
            <p:ph type="title"/>
          </p:nvPr>
        </p:nvSpPr>
        <p:spPr>
          <a:xfrm>
            <a:off x="249435" y="115909"/>
            <a:ext cx="8513565" cy="807816"/>
          </a:xfrm>
          <a:prstGeom prst="rect">
            <a:avLst/>
          </a:prstGeom>
        </p:spPr>
        <p:txBody>
          <a:bodyPr>
            <a:normAutofit fontScale="90000"/>
          </a:bodyPr>
          <a:lstStyle/>
          <a:p>
            <a:pPr lvl="1"/>
            <a:r>
              <a:rPr dirty="0"/>
              <a:t>Graph Traversal</a:t>
            </a:r>
            <a:r>
              <a:rPr lang="en-US" dirty="0"/>
              <a:t>s | </a:t>
            </a:r>
            <a:r>
              <a:rPr lang="en-US" sz="3600" dirty="0"/>
              <a:t>Review</a:t>
            </a:r>
            <a:endParaRPr sz="2000" dirty="0"/>
          </a:p>
        </p:txBody>
      </p:sp>
      <p:pic>
        <p:nvPicPr>
          <p:cNvPr id="87" name="A figure illustrates the visitation order of 2 traversals.&#10;&#10;Picture 2" descr="A figure illustrates the visitation order of 2 traversals.Picture 2"/>
          <p:cNvPicPr>
            <a:picLocks noChangeAspect="1"/>
          </p:cNvPicPr>
          <p:nvPr/>
        </p:nvPicPr>
        <p:blipFill>
          <a:blip r:embed="rId3">
            <a:extLst/>
          </a:blip>
          <a:stretch>
            <a:fillRect/>
          </a:stretch>
        </p:blipFill>
        <p:spPr>
          <a:xfrm>
            <a:off x="387731" y="1276454"/>
            <a:ext cx="3925705" cy="3183004"/>
          </a:xfrm>
          <a:prstGeom prst="rect">
            <a:avLst/>
          </a:prstGeom>
          <a:ln w="12700">
            <a:miter lim="400000"/>
          </a:ln>
        </p:spPr>
      </p:pic>
      <p:pic>
        <p:nvPicPr>
          <p:cNvPr id="88" name="A figure illustrates the visitation order of 2 traversals.&#10;&#10;Picture 2" descr="A figure illustrates the visitation order of 2 traversals.Picture 2"/>
          <p:cNvPicPr>
            <a:picLocks noChangeAspect="1"/>
          </p:cNvPicPr>
          <p:nvPr/>
        </p:nvPicPr>
        <p:blipFill>
          <a:blip r:embed="rId4">
            <a:extLst/>
          </a:blip>
          <a:stretch>
            <a:fillRect/>
          </a:stretch>
        </p:blipFill>
        <p:spPr>
          <a:xfrm>
            <a:off x="5033014" y="1363082"/>
            <a:ext cx="3729986" cy="3096376"/>
          </a:xfrm>
          <a:prstGeom prst="rect">
            <a:avLst/>
          </a:prstGeom>
          <a:ln w="12700">
            <a:miter lim="400000"/>
          </a:ln>
        </p:spPr>
      </p:pic>
      <p:sp>
        <p:nvSpPr>
          <p:cNvPr id="2" name="Rectangle 1"/>
          <p:cNvSpPr/>
          <p:nvPr/>
        </p:nvSpPr>
        <p:spPr>
          <a:xfrm>
            <a:off x="492369" y="5140975"/>
            <a:ext cx="7835705" cy="707886"/>
          </a:xfrm>
          <a:prstGeom prst="rect">
            <a:avLst/>
          </a:prstGeom>
        </p:spPr>
        <p:txBody>
          <a:bodyPr wrap="square">
            <a:spAutoFit/>
          </a:bodyPr>
          <a:lstStyle/>
          <a:p>
            <a:pPr marL="171450" indent="-171450">
              <a:buFont typeface="Arial" panose="020B0604020202020204" pitchFamily="34" charset="0"/>
              <a:buChar char="•"/>
            </a:pPr>
            <a:r>
              <a:rPr lang="en-US" sz="2000" dirty="0">
                <a:solidFill>
                  <a:srgbClr val="7030A0"/>
                </a:solidFill>
              </a:rPr>
              <a:t>You can determine how to travel between Austin and Washington using a graph traversal</a:t>
            </a:r>
          </a:p>
        </p:txBody>
      </p:sp>
    </p:spTree>
    <p:extLst>
      <p:ext uri="{BB962C8B-B14F-4D97-AF65-F5344CB8AC3E}">
        <p14:creationId xmlns:p14="http://schemas.microsoft.com/office/powerpoint/2010/main" val="301547384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hape 195"/>
          <p:cNvSpPr txBox="1">
            <a:spLocks noGrp="1"/>
          </p:cNvSpPr>
          <p:nvPr>
            <p:ph type="title"/>
          </p:nvPr>
        </p:nvSpPr>
        <p:spPr>
          <a:xfrm>
            <a:off x="258233" y="154547"/>
            <a:ext cx="8513234" cy="816042"/>
          </a:xfrm>
          <a:prstGeom prst="rect">
            <a:avLst/>
          </a:prstGeom>
        </p:spPr>
        <p:txBody>
          <a:bodyPr lIns="0" tIns="0" rIns="0" bIns="0">
            <a:normAutofit/>
          </a:bodyPr>
          <a:lstStyle/>
          <a:p>
            <a:pPr defTabSz="713231">
              <a:defRPr sz="3432"/>
            </a:pPr>
            <a:r>
              <a:rPr lang="en-US" sz="4000" dirty="0"/>
              <a:t>Graph Implementations</a:t>
            </a:r>
            <a:endParaRPr sz="4000" baseline="30018" dirty="0"/>
          </a:p>
        </p:txBody>
      </p:sp>
      <p:sp>
        <p:nvSpPr>
          <p:cNvPr id="46" name="Shape 199"/>
          <p:cNvSpPr txBox="1"/>
          <p:nvPr/>
        </p:nvSpPr>
        <p:spPr>
          <a:xfrm>
            <a:off x="4804416" y="1516158"/>
            <a:ext cx="3967051" cy="168731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defTabSz="896111">
              <a:defRPr sz="4312" b="1">
                <a:solidFill>
                  <a:srgbClr val="007FA3"/>
                </a:solidFill>
                <a:latin typeface="Times New Roman"/>
                <a:ea typeface="Times New Roman"/>
                <a:cs typeface="Times New Roman"/>
                <a:sym typeface="Times New Roman"/>
              </a:defRPr>
            </a:lvl1pPr>
          </a:lstStyle>
          <a:p>
            <a:r>
              <a:rPr lang="en-US" sz="2800" dirty="0"/>
              <a:t>Ch. 30 – </a:t>
            </a:r>
            <a:r>
              <a:rPr sz="2800" dirty="0"/>
              <a:t>Graph Implementations</a:t>
            </a:r>
          </a:p>
        </p:txBody>
      </p:sp>
      <p:pic>
        <p:nvPicPr>
          <p:cNvPr id="47" name="Picture 6" descr="Picture 6"/>
          <p:cNvPicPr>
            <a:picLocks noChangeAspect="1"/>
          </p:cNvPicPr>
          <p:nvPr/>
        </p:nvPicPr>
        <p:blipFill>
          <a:blip r:embed="rId2">
            <a:extLst/>
          </a:blip>
          <a:stretch>
            <a:fillRect/>
          </a:stretch>
        </p:blipFill>
        <p:spPr>
          <a:xfrm>
            <a:off x="379413" y="1421040"/>
            <a:ext cx="4124641" cy="4776560"/>
          </a:xfrm>
          <a:prstGeom prst="rect">
            <a:avLst/>
          </a:prstGeom>
          <a:ln w="12700">
            <a:miter lim="400000"/>
          </a:ln>
          <a:effectLst>
            <a:outerShdw blurRad="50800" dist="38100" dir="2700000" rotWithShape="0">
              <a:srgbClr val="000000">
                <a:alpha val="40000"/>
              </a:srgbClr>
            </a:outerShdw>
          </a:effectLst>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49" y="96970"/>
            <a:ext cx="8371418" cy="816042"/>
          </a:xfrm>
        </p:spPr>
        <p:txBody>
          <a:bodyPr>
            <a:normAutofit fontScale="90000"/>
          </a:bodyPr>
          <a:lstStyle/>
          <a:p>
            <a:r>
              <a:rPr lang="en-US" dirty="0"/>
              <a:t>Additional Resource</a:t>
            </a:r>
          </a:p>
        </p:txBody>
      </p:sp>
      <p:sp>
        <p:nvSpPr>
          <p:cNvPr id="3" name="Text Placeholder 2"/>
          <p:cNvSpPr>
            <a:spLocks noGrp="1"/>
          </p:cNvSpPr>
          <p:nvPr>
            <p:ph type="body" idx="1"/>
          </p:nvPr>
        </p:nvSpPr>
        <p:spPr>
          <a:xfrm>
            <a:off x="400049" y="1043188"/>
            <a:ext cx="8229601" cy="4901799"/>
          </a:xfrm>
        </p:spPr>
        <p:txBody>
          <a:bodyPr>
            <a:normAutofit/>
          </a:bodyPr>
          <a:lstStyle/>
          <a:p>
            <a:r>
              <a:rPr lang="en-US" dirty="0"/>
              <a:t>Graph Theory</a:t>
            </a:r>
          </a:p>
          <a:p>
            <a:pPr lvl="1"/>
            <a:r>
              <a:rPr lang="en-US" sz="2000" dirty="0">
                <a:hlinkClick r:id="rId2"/>
              </a:rPr>
              <a:t>https://medium.com/tebs-lab/graph-theory-table-of-contents-97ccc62b09a6</a:t>
            </a:r>
            <a:endParaRPr lang="en-US" sz="2000" dirty="0"/>
          </a:p>
          <a:p>
            <a:r>
              <a:rPr lang="en-US" dirty="0"/>
              <a:t>Spanning Trees</a:t>
            </a:r>
          </a:p>
          <a:p>
            <a:pPr lvl="1"/>
            <a:r>
              <a:rPr lang="en-US" sz="2000" dirty="0">
                <a:hlinkClick r:id="rId3"/>
              </a:rPr>
              <a:t>https://www.tutorialspoint.com/data_structures_algorithms/spanning_tree.htm</a:t>
            </a:r>
            <a:endParaRPr lang="en-US" sz="2000" dirty="0"/>
          </a:p>
          <a:p>
            <a:pPr lvl="1"/>
            <a:endParaRPr lang="en-US" sz="2000" dirty="0"/>
          </a:p>
          <a:p>
            <a:pPr lvl="1"/>
            <a:endParaRPr lang="en-US" sz="2000" dirty="0"/>
          </a:p>
          <a:p>
            <a:endParaRPr lang="en-US" dirty="0"/>
          </a:p>
        </p:txBody>
      </p:sp>
    </p:spTree>
    <p:extLst>
      <p:ext uri="{BB962C8B-B14F-4D97-AF65-F5344CB8AC3E}">
        <p14:creationId xmlns:p14="http://schemas.microsoft.com/office/powerpoint/2010/main" val="41586200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6"/>
          <p:cNvSpPr>
            <a:spLocks noGrp="1" noChangeArrowheads="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5FE0F0-8C66-4B09-8955-D7D48981C5C7}" type="slidenum">
              <a:rPr kumimoji="0" lang="en-US" sz="1400" b="0" i="0" u="none" strike="noStrike" kern="1200" cap="none" spc="0" normalizeH="0" baseline="0" noProof="0" smtClean="0">
                <a:ln>
                  <a:noFill/>
                </a:ln>
                <a:solidFill>
                  <a:srgbClr val="000000"/>
                </a:solidFill>
                <a:effectLst/>
                <a:uLnTx/>
                <a:uFillTx/>
                <a:latin typeface="Arial" pitchFamily="34" charset="0"/>
                <a:ea typeface="+mj-ea"/>
                <a:cs typeface="+mj-cs"/>
                <a:sym typeface="Arial"/>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4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29699" name="Rectangle 2"/>
          <p:cNvSpPr>
            <a:spLocks noGrp="1" noChangeArrowheads="1"/>
          </p:cNvSpPr>
          <p:nvPr>
            <p:ph type="title"/>
          </p:nvPr>
        </p:nvSpPr>
        <p:spPr>
          <a:xfrm>
            <a:off x="458386" y="477078"/>
            <a:ext cx="8229600" cy="752934"/>
          </a:xfrm>
        </p:spPr>
        <p:txBody>
          <a:bodyPr/>
          <a:lstStyle/>
          <a:p>
            <a:pPr algn="l">
              <a:spcBef>
                <a:spcPts val="0"/>
              </a:spcBef>
              <a:spcAft>
                <a:spcPts val="0"/>
              </a:spcAft>
            </a:pPr>
            <a:r>
              <a:rPr lang="en-US" sz="4000" b="1" dirty="0">
                <a:solidFill>
                  <a:srgbClr val="007FA3"/>
                </a:solidFill>
                <a:latin typeface="Times New Roman"/>
                <a:ea typeface="Times New Roman"/>
                <a:cs typeface="Times New Roman"/>
                <a:sym typeface="Times New Roman"/>
              </a:rPr>
              <a:t>Connectivity (Spanning Tree)</a:t>
            </a:r>
          </a:p>
        </p:txBody>
      </p:sp>
      <p:grpSp>
        <p:nvGrpSpPr>
          <p:cNvPr id="2" name="Group 88"/>
          <p:cNvGrpSpPr>
            <a:grpSpLocks/>
          </p:cNvGrpSpPr>
          <p:nvPr/>
        </p:nvGrpSpPr>
        <p:grpSpPr bwMode="auto">
          <a:xfrm>
            <a:off x="1321204" y="2017953"/>
            <a:ext cx="5925458" cy="3669101"/>
            <a:chOff x="1726" y="1847"/>
            <a:chExt cx="1326" cy="922"/>
          </a:xfrm>
        </p:grpSpPr>
        <p:sp>
          <p:nvSpPr>
            <p:cNvPr id="29731" name="Oval 89"/>
            <p:cNvSpPr>
              <a:spLocks noChangeArrowheads="1"/>
            </p:cNvSpPr>
            <p:nvPr/>
          </p:nvSpPr>
          <p:spPr bwMode="auto">
            <a:xfrm>
              <a:off x="2377" y="1847"/>
              <a:ext cx="190" cy="190"/>
            </a:xfrm>
            <a:prstGeom prst="ellipse">
              <a:avLst/>
            </a:prstGeom>
            <a:solidFill>
              <a:srgbClr val="FFFFFF"/>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2400" b="0" i="0" u="none" strike="noStrike" kern="1200" cap="none" spc="0" normalizeH="0" baseline="0" noProof="0" dirty="0">
                  <a:ln>
                    <a:noFill/>
                  </a:ln>
                  <a:solidFill>
                    <a:srgbClr val="C00000"/>
                  </a:solidFill>
                  <a:effectLst/>
                  <a:uLnTx/>
                  <a:uFillTx/>
                  <a:latin typeface="Arial" pitchFamily="34" charset="0"/>
                  <a:ea typeface="+mj-ea"/>
                  <a:cs typeface="+mj-cs"/>
                  <a:sym typeface="Arial"/>
                </a:rPr>
                <a:t>A</a:t>
              </a:r>
            </a:p>
          </p:txBody>
        </p:sp>
        <p:sp>
          <p:nvSpPr>
            <p:cNvPr id="29732" name="Oval 90"/>
            <p:cNvSpPr>
              <a:spLocks noChangeArrowheads="1"/>
            </p:cNvSpPr>
            <p:nvPr/>
          </p:nvSpPr>
          <p:spPr bwMode="auto">
            <a:xfrm>
              <a:off x="2371" y="2151"/>
              <a:ext cx="206" cy="191"/>
            </a:xfrm>
            <a:prstGeom prst="ellipse">
              <a:avLst/>
            </a:prstGeom>
            <a:solidFill>
              <a:srgbClr val="FFFFFF"/>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2400" b="0" i="0" u="none" strike="noStrike" kern="1200" cap="none" spc="0" normalizeH="0" baseline="0" noProof="0" dirty="0">
                  <a:ln>
                    <a:noFill/>
                  </a:ln>
                  <a:solidFill>
                    <a:srgbClr val="C00000"/>
                  </a:solidFill>
                  <a:effectLst/>
                  <a:uLnTx/>
                  <a:uFillTx/>
                  <a:latin typeface="Arial" pitchFamily="34" charset="0"/>
                  <a:ea typeface="+mj-ea"/>
                  <a:cs typeface="+mj-cs"/>
                  <a:sym typeface="Arial"/>
                </a:rPr>
                <a:t>C</a:t>
              </a:r>
            </a:p>
          </p:txBody>
        </p:sp>
        <p:sp>
          <p:nvSpPr>
            <p:cNvPr id="29733" name="Oval 91"/>
            <p:cNvSpPr>
              <a:spLocks noChangeArrowheads="1"/>
            </p:cNvSpPr>
            <p:nvPr/>
          </p:nvSpPr>
          <p:spPr bwMode="auto">
            <a:xfrm>
              <a:off x="1893" y="2267"/>
              <a:ext cx="191" cy="192"/>
            </a:xfrm>
            <a:prstGeom prst="ellipse">
              <a:avLst/>
            </a:prstGeom>
            <a:solidFill>
              <a:srgbClr val="FFFFFF"/>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lang="en-US" sz="2400" kern="1200" dirty="0">
                  <a:solidFill>
                    <a:srgbClr val="C00000"/>
                  </a:solidFill>
                  <a:latin typeface="Arial" pitchFamily="34" charset="0"/>
                </a:rPr>
                <a:t>E</a:t>
              </a:r>
            </a:p>
          </p:txBody>
        </p:sp>
        <p:sp>
          <p:nvSpPr>
            <p:cNvPr id="29734" name="Oval 92"/>
            <p:cNvSpPr>
              <a:spLocks noChangeArrowheads="1"/>
            </p:cNvSpPr>
            <p:nvPr/>
          </p:nvSpPr>
          <p:spPr bwMode="auto">
            <a:xfrm>
              <a:off x="2861" y="2116"/>
              <a:ext cx="191" cy="191"/>
            </a:xfrm>
            <a:prstGeom prst="ellipse">
              <a:avLst/>
            </a:prstGeom>
            <a:solidFill>
              <a:srgbClr val="FFFFFF"/>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2400" b="0" i="0" u="none" strike="noStrike" kern="1200" cap="none" spc="0" normalizeH="0" baseline="0" noProof="0" dirty="0">
                  <a:ln>
                    <a:noFill/>
                  </a:ln>
                  <a:solidFill>
                    <a:srgbClr val="C00000"/>
                  </a:solidFill>
                  <a:effectLst/>
                  <a:uLnTx/>
                  <a:uFillTx/>
                  <a:latin typeface="Arial" pitchFamily="34" charset="0"/>
                  <a:ea typeface="+mj-ea"/>
                  <a:cs typeface="+mj-cs"/>
                  <a:sym typeface="Arial"/>
                </a:rPr>
                <a:t>F</a:t>
              </a:r>
            </a:p>
          </p:txBody>
        </p:sp>
        <p:sp>
          <p:nvSpPr>
            <p:cNvPr id="29735" name="Oval 93"/>
            <p:cNvSpPr>
              <a:spLocks noChangeArrowheads="1"/>
            </p:cNvSpPr>
            <p:nvPr/>
          </p:nvSpPr>
          <p:spPr bwMode="auto">
            <a:xfrm>
              <a:off x="1726" y="1942"/>
              <a:ext cx="190" cy="190"/>
            </a:xfrm>
            <a:prstGeom prst="ellipse">
              <a:avLst/>
            </a:prstGeom>
            <a:no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2400" b="0" i="0" u="none" strike="noStrike" kern="1200" cap="none" spc="0" normalizeH="0" baseline="0" noProof="0" dirty="0">
                  <a:ln>
                    <a:noFill/>
                  </a:ln>
                  <a:solidFill>
                    <a:srgbClr val="C00000"/>
                  </a:solidFill>
                  <a:effectLst/>
                  <a:uLnTx/>
                  <a:uFillTx/>
                  <a:latin typeface="Arial" pitchFamily="34" charset="0"/>
                  <a:ea typeface="+mj-ea"/>
                  <a:cs typeface="+mj-cs"/>
                  <a:sym typeface="Arial"/>
                </a:rPr>
                <a:t>B</a:t>
              </a:r>
            </a:p>
          </p:txBody>
        </p:sp>
        <p:sp>
          <p:nvSpPr>
            <p:cNvPr id="29736" name="Oval 94"/>
            <p:cNvSpPr>
              <a:spLocks noChangeArrowheads="1"/>
            </p:cNvSpPr>
            <p:nvPr/>
          </p:nvSpPr>
          <p:spPr bwMode="auto">
            <a:xfrm>
              <a:off x="2131" y="2482"/>
              <a:ext cx="191" cy="190"/>
            </a:xfrm>
            <a:prstGeom prst="ellipse">
              <a:avLst/>
            </a:prstGeom>
            <a:no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2400" b="0" i="0" u="none" strike="noStrike" kern="1200" cap="none" spc="0" normalizeH="0" baseline="0" noProof="0" dirty="0">
                  <a:ln>
                    <a:noFill/>
                  </a:ln>
                  <a:solidFill>
                    <a:srgbClr val="C00000"/>
                  </a:solidFill>
                  <a:effectLst/>
                  <a:uLnTx/>
                  <a:uFillTx/>
                  <a:latin typeface="Arial" pitchFamily="34" charset="0"/>
                  <a:ea typeface="+mj-ea"/>
                  <a:cs typeface="+mj-cs"/>
                  <a:sym typeface="Arial"/>
                </a:rPr>
                <a:t>G</a:t>
              </a:r>
            </a:p>
          </p:txBody>
        </p:sp>
        <p:sp>
          <p:nvSpPr>
            <p:cNvPr id="29737" name="Oval 95"/>
            <p:cNvSpPr>
              <a:spLocks noChangeArrowheads="1"/>
            </p:cNvSpPr>
            <p:nvPr/>
          </p:nvSpPr>
          <p:spPr bwMode="auto">
            <a:xfrm>
              <a:off x="2568" y="2450"/>
              <a:ext cx="191" cy="190"/>
            </a:xfrm>
            <a:prstGeom prst="ellipse">
              <a:avLst/>
            </a:prstGeom>
            <a:no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2400" b="0" i="0" u="none" strike="noStrike" kern="1200" cap="none" spc="0" normalizeH="0" baseline="0" noProof="0" dirty="0">
                  <a:ln>
                    <a:noFill/>
                  </a:ln>
                  <a:solidFill>
                    <a:srgbClr val="C00000"/>
                  </a:solidFill>
                  <a:effectLst/>
                  <a:uLnTx/>
                  <a:uFillTx/>
                  <a:latin typeface="Arial" pitchFamily="34" charset="0"/>
                  <a:ea typeface="+mj-ea"/>
                  <a:cs typeface="+mj-cs"/>
                  <a:sym typeface="Arial"/>
                </a:rPr>
                <a:t>H</a:t>
              </a:r>
            </a:p>
          </p:txBody>
        </p:sp>
        <p:sp>
          <p:nvSpPr>
            <p:cNvPr id="29738" name="Line 96"/>
            <p:cNvSpPr>
              <a:spLocks noChangeShapeType="1"/>
            </p:cNvSpPr>
            <p:nvPr/>
          </p:nvSpPr>
          <p:spPr bwMode="auto">
            <a:xfrm>
              <a:off x="2472" y="2037"/>
              <a:ext cx="0" cy="95"/>
            </a:xfrm>
            <a:prstGeom prst="line">
              <a:avLst/>
            </a:prstGeom>
            <a:noFill/>
            <a:ln w="12700">
              <a:solidFill>
                <a:schemeClr val="bg1">
                  <a:lumMod val="85000"/>
                </a:schemeClr>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29739" name="Line 97"/>
            <p:cNvSpPr>
              <a:spLocks noChangeShapeType="1"/>
            </p:cNvSpPr>
            <p:nvPr/>
          </p:nvSpPr>
          <p:spPr bwMode="auto">
            <a:xfrm>
              <a:off x="1861" y="2141"/>
              <a:ext cx="96" cy="118"/>
            </a:xfrm>
            <a:prstGeom prst="line">
              <a:avLst/>
            </a:prstGeom>
            <a:noFill/>
            <a:ln w="31750">
              <a:solidFill>
                <a:srgbClr val="CC33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29740" name="Line 98"/>
            <p:cNvSpPr>
              <a:spLocks noChangeShapeType="1"/>
            </p:cNvSpPr>
            <p:nvPr/>
          </p:nvSpPr>
          <p:spPr bwMode="auto">
            <a:xfrm flipH="1">
              <a:off x="2091" y="2267"/>
              <a:ext cx="262" cy="80"/>
            </a:xfrm>
            <a:prstGeom prst="line">
              <a:avLst/>
            </a:prstGeom>
            <a:noFill/>
            <a:ln w="12700">
              <a:solidFill>
                <a:schemeClr val="bg1">
                  <a:lumMod val="85000"/>
                </a:schemeClr>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29741" name="Line 99"/>
            <p:cNvSpPr>
              <a:spLocks noChangeShapeType="1"/>
            </p:cNvSpPr>
            <p:nvPr/>
          </p:nvSpPr>
          <p:spPr bwMode="auto">
            <a:xfrm>
              <a:off x="2068" y="2419"/>
              <a:ext cx="95" cy="95"/>
            </a:xfrm>
            <a:prstGeom prst="line">
              <a:avLst/>
            </a:prstGeom>
            <a:noFill/>
            <a:ln w="31750">
              <a:solidFill>
                <a:srgbClr val="CC33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29742" name="Line 100"/>
            <p:cNvSpPr>
              <a:spLocks noChangeShapeType="1"/>
            </p:cNvSpPr>
            <p:nvPr/>
          </p:nvSpPr>
          <p:spPr bwMode="auto">
            <a:xfrm flipH="1">
              <a:off x="2576" y="2220"/>
              <a:ext cx="270" cy="8"/>
            </a:xfrm>
            <a:prstGeom prst="line">
              <a:avLst/>
            </a:prstGeom>
            <a:noFill/>
            <a:ln w="31750">
              <a:solidFill>
                <a:srgbClr val="CC33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29743" name="Line 101"/>
            <p:cNvSpPr>
              <a:spLocks noChangeShapeType="1"/>
            </p:cNvSpPr>
            <p:nvPr/>
          </p:nvSpPr>
          <p:spPr bwMode="auto">
            <a:xfrm flipV="1">
              <a:off x="2320" y="2554"/>
              <a:ext cx="230" cy="32"/>
            </a:xfrm>
            <a:prstGeom prst="line">
              <a:avLst/>
            </a:prstGeom>
            <a:noFill/>
            <a:ln w="31750">
              <a:solidFill>
                <a:srgbClr val="CC33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29744" name="Line 102"/>
            <p:cNvSpPr>
              <a:spLocks noChangeShapeType="1"/>
            </p:cNvSpPr>
            <p:nvPr/>
          </p:nvSpPr>
          <p:spPr bwMode="auto">
            <a:xfrm flipH="1" flipV="1">
              <a:off x="2534" y="2307"/>
              <a:ext cx="80" cy="152"/>
            </a:xfrm>
            <a:prstGeom prst="line">
              <a:avLst/>
            </a:prstGeom>
            <a:noFill/>
            <a:ln w="31750">
              <a:solidFill>
                <a:srgbClr val="CC33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29745" name="Line 103"/>
            <p:cNvSpPr>
              <a:spLocks noChangeShapeType="1"/>
            </p:cNvSpPr>
            <p:nvPr/>
          </p:nvSpPr>
          <p:spPr bwMode="auto">
            <a:xfrm flipV="1">
              <a:off x="2749" y="2261"/>
              <a:ext cx="150" cy="214"/>
            </a:xfrm>
            <a:prstGeom prst="line">
              <a:avLst/>
            </a:prstGeom>
            <a:noFill/>
            <a:ln w="12700">
              <a:solidFill>
                <a:schemeClr val="bg1">
                  <a:lumMod val="85000"/>
                </a:schemeClr>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29746" name="Line 104"/>
            <p:cNvSpPr>
              <a:spLocks noChangeShapeType="1"/>
            </p:cNvSpPr>
            <p:nvPr/>
          </p:nvSpPr>
          <p:spPr bwMode="auto">
            <a:xfrm flipH="1">
              <a:off x="2034" y="1990"/>
              <a:ext cx="357" cy="286"/>
            </a:xfrm>
            <a:prstGeom prst="line">
              <a:avLst/>
            </a:prstGeom>
            <a:noFill/>
            <a:ln w="12700">
              <a:solidFill>
                <a:schemeClr val="bg1">
                  <a:lumMod val="85000"/>
                </a:schemeClr>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29747" name="Line 105"/>
            <p:cNvSpPr>
              <a:spLocks noChangeShapeType="1"/>
            </p:cNvSpPr>
            <p:nvPr/>
          </p:nvSpPr>
          <p:spPr bwMode="auto">
            <a:xfrm>
              <a:off x="2566" y="1982"/>
              <a:ext cx="318" cy="143"/>
            </a:xfrm>
            <a:prstGeom prst="line">
              <a:avLst/>
            </a:prstGeom>
            <a:noFill/>
            <a:ln w="31750">
              <a:solidFill>
                <a:srgbClr val="CC33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29748" name="Text Box 106"/>
            <p:cNvSpPr txBox="1">
              <a:spLocks noChangeArrowheads="1"/>
            </p:cNvSpPr>
            <p:nvPr/>
          </p:nvSpPr>
          <p:spPr bwMode="auto">
            <a:xfrm>
              <a:off x="2074" y="2024"/>
              <a:ext cx="230" cy="191"/>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bg1">
                      <a:lumMod val="85000"/>
                    </a:schemeClr>
                  </a:solidFill>
                  <a:effectLst/>
                  <a:uLnTx/>
                  <a:uFillTx/>
                  <a:latin typeface="Arial" pitchFamily="34" charset="0"/>
                  <a:ea typeface="+mj-ea"/>
                  <a:cs typeface="+mj-cs"/>
                  <a:sym typeface="Arial"/>
                </a:rPr>
                <a:t>16</a:t>
              </a:r>
            </a:p>
          </p:txBody>
        </p:sp>
        <p:sp>
          <p:nvSpPr>
            <p:cNvPr id="29749" name="Text Box 107"/>
            <p:cNvSpPr txBox="1">
              <a:spLocks noChangeArrowheads="1"/>
            </p:cNvSpPr>
            <p:nvPr/>
          </p:nvSpPr>
          <p:spPr bwMode="auto">
            <a:xfrm>
              <a:off x="2643" y="2080"/>
              <a:ext cx="230" cy="236"/>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itchFamily="34" charset="0"/>
                  <a:ea typeface="+mj-ea"/>
                  <a:cs typeface="+mj-cs"/>
                  <a:sym typeface="Arial"/>
                </a:rPr>
                <a:t>4</a:t>
              </a:r>
            </a:p>
          </p:txBody>
        </p:sp>
        <p:sp>
          <p:nvSpPr>
            <p:cNvPr id="29750" name="Text Box 108"/>
            <p:cNvSpPr txBox="1">
              <a:spLocks noChangeArrowheads="1"/>
            </p:cNvSpPr>
            <p:nvPr/>
          </p:nvSpPr>
          <p:spPr bwMode="auto">
            <a:xfrm>
              <a:off x="1765" y="2133"/>
              <a:ext cx="230" cy="190"/>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itchFamily="34" charset="0"/>
                  <a:ea typeface="+mj-ea"/>
                  <a:cs typeface="+mj-cs"/>
                  <a:sym typeface="Arial"/>
                </a:rPr>
                <a:t>5</a:t>
              </a:r>
            </a:p>
          </p:txBody>
        </p:sp>
        <p:sp>
          <p:nvSpPr>
            <p:cNvPr id="29751" name="Text Box 109"/>
            <p:cNvSpPr txBox="1">
              <a:spLocks noChangeArrowheads="1"/>
            </p:cNvSpPr>
            <p:nvPr/>
          </p:nvSpPr>
          <p:spPr bwMode="auto">
            <a:xfrm>
              <a:off x="2193" y="2187"/>
              <a:ext cx="230" cy="190"/>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bg1">
                      <a:lumMod val="85000"/>
                    </a:schemeClr>
                  </a:solidFill>
                  <a:effectLst/>
                  <a:uLnTx/>
                  <a:uFillTx/>
                  <a:latin typeface="Arial" pitchFamily="34" charset="0"/>
                  <a:ea typeface="+mj-ea"/>
                  <a:cs typeface="+mj-cs"/>
                  <a:sym typeface="Arial"/>
                </a:rPr>
                <a:t>8</a:t>
              </a:r>
            </a:p>
          </p:txBody>
        </p:sp>
        <p:sp>
          <p:nvSpPr>
            <p:cNvPr id="29752" name="Text Box 110"/>
            <p:cNvSpPr txBox="1">
              <a:spLocks noChangeArrowheads="1"/>
            </p:cNvSpPr>
            <p:nvPr/>
          </p:nvSpPr>
          <p:spPr bwMode="auto">
            <a:xfrm>
              <a:off x="2689" y="1910"/>
              <a:ext cx="229" cy="190"/>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itchFamily="34" charset="0"/>
                  <a:ea typeface="+mj-ea"/>
                  <a:cs typeface="+mj-cs"/>
                  <a:sym typeface="Arial"/>
                </a:rPr>
                <a:t>3</a:t>
              </a:r>
            </a:p>
          </p:txBody>
        </p:sp>
        <p:sp>
          <p:nvSpPr>
            <p:cNvPr id="29753" name="Text Box 111"/>
            <p:cNvSpPr txBox="1">
              <a:spLocks noChangeArrowheads="1"/>
            </p:cNvSpPr>
            <p:nvPr/>
          </p:nvSpPr>
          <p:spPr bwMode="auto">
            <a:xfrm>
              <a:off x="2801" y="2385"/>
              <a:ext cx="230" cy="254"/>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bg1">
                      <a:lumMod val="85000"/>
                    </a:schemeClr>
                  </a:solidFill>
                  <a:effectLst/>
                  <a:uLnTx/>
                  <a:uFillTx/>
                  <a:latin typeface="Arial" pitchFamily="34" charset="0"/>
                  <a:ea typeface="+mj-ea"/>
                  <a:cs typeface="+mj-cs"/>
                  <a:sym typeface="Arial"/>
                </a:rPr>
                <a:t>1</a:t>
              </a:r>
            </a:p>
          </p:txBody>
        </p:sp>
        <p:sp>
          <p:nvSpPr>
            <p:cNvPr id="29754" name="Text Box 112"/>
            <p:cNvSpPr txBox="1">
              <a:spLocks noChangeArrowheads="1"/>
            </p:cNvSpPr>
            <p:nvPr/>
          </p:nvSpPr>
          <p:spPr bwMode="auto">
            <a:xfrm>
              <a:off x="2050" y="2460"/>
              <a:ext cx="145" cy="159"/>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itchFamily="34" charset="0"/>
                  <a:ea typeface="+mj-ea"/>
                  <a:cs typeface="+mj-cs"/>
                  <a:sym typeface="Arial"/>
                </a:rPr>
                <a:t>2</a:t>
              </a:r>
            </a:p>
          </p:txBody>
        </p:sp>
        <p:sp>
          <p:nvSpPr>
            <p:cNvPr id="29755" name="Text Box 113"/>
            <p:cNvSpPr txBox="1">
              <a:spLocks noChangeArrowheads="1"/>
            </p:cNvSpPr>
            <p:nvPr/>
          </p:nvSpPr>
          <p:spPr bwMode="auto">
            <a:xfrm>
              <a:off x="2381" y="2579"/>
              <a:ext cx="230" cy="190"/>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itchFamily="34" charset="0"/>
                  <a:ea typeface="+mj-ea"/>
                  <a:cs typeface="+mj-cs"/>
                  <a:sym typeface="Arial"/>
                </a:rPr>
                <a:t>7</a:t>
              </a:r>
            </a:p>
          </p:txBody>
        </p:sp>
        <p:sp>
          <p:nvSpPr>
            <p:cNvPr id="29756" name="Text Box 114"/>
            <p:cNvSpPr txBox="1">
              <a:spLocks noChangeArrowheads="1"/>
            </p:cNvSpPr>
            <p:nvPr/>
          </p:nvSpPr>
          <p:spPr bwMode="auto">
            <a:xfrm>
              <a:off x="2583" y="2289"/>
              <a:ext cx="194" cy="161"/>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itchFamily="34" charset="0"/>
                  <a:ea typeface="+mj-ea"/>
                  <a:cs typeface="+mj-cs"/>
                  <a:sym typeface="Arial"/>
                </a:rPr>
                <a:t>6</a:t>
              </a:r>
            </a:p>
          </p:txBody>
        </p:sp>
        <p:sp>
          <p:nvSpPr>
            <p:cNvPr id="29757" name="Text Box 115"/>
            <p:cNvSpPr txBox="1">
              <a:spLocks noChangeArrowheads="1"/>
            </p:cNvSpPr>
            <p:nvPr/>
          </p:nvSpPr>
          <p:spPr bwMode="auto">
            <a:xfrm>
              <a:off x="2514" y="2028"/>
              <a:ext cx="126" cy="217"/>
            </a:xfrm>
            <a:prstGeom prst="rect">
              <a:avLst/>
            </a:prstGeom>
            <a:solidFill>
              <a:srgbClr val="FFFFFF">
                <a:alpha val="0"/>
              </a:srgbClr>
            </a:solidFill>
            <a:ln w="9525">
              <a:solidFill>
                <a:schemeClr val="bg1">
                  <a:lumMod val="85000"/>
                </a:schemeClr>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bg1">
                      <a:lumMod val="85000"/>
                    </a:schemeClr>
                  </a:solidFill>
                  <a:effectLst/>
                  <a:uLnTx/>
                  <a:uFillTx/>
                  <a:latin typeface="Arial" pitchFamily="34" charset="0"/>
                  <a:ea typeface="+mj-ea"/>
                  <a:cs typeface="+mj-cs"/>
                  <a:sym typeface="Arial"/>
                </a:rPr>
                <a:t>9</a:t>
              </a:r>
            </a:p>
          </p:txBody>
        </p:sp>
      </p:grpSp>
      <p:sp>
        <p:nvSpPr>
          <p:cNvPr id="32" name="Rectangle 3"/>
          <p:cNvSpPr txBox="1">
            <a:spLocks noChangeArrowheads="1"/>
          </p:cNvSpPr>
          <p:nvPr/>
        </p:nvSpPr>
        <p:spPr bwMode="auto">
          <a:xfrm>
            <a:off x="682252" y="5930843"/>
            <a:ext cx="7971418" cy="51629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nSpc>
                <a:spcPct val="90000"/>
              </a:lnSpc>
            </a:pPr>
            <a:r>
              <a:rPr lang="en-US" sz="2000" b="1" dirty="0">
                <a:solidFill>
                  <a:srgbClr val="7030A0"/>
                </a:solidFill>
              </a:rPr>
              <a:t>Connectivity</a:t>
            </a:r>
            <a:r>
              <a:rPr lang="en-US" sz="2000" dirty="0"/>
              <a:t> vs. </a:t>
            </a:r>
            <a:r>
              <a:rPr lang="en-US" sz="2000" dirty="0">
                <a:solidFill>
                  <a:srgbClr val="7030A0"/>
                </a:solidFill>
              </a:rPr>
              <a:t>shortest path | </a:t>
            </a:r>
            <a:r>
              <a:rPr lang="en-US" sz="2000" dirty="0">
                <a:solidFill>
                  <a:srgbClr val="0070C0"/>
                </a:solidFill>
              </a:rPr>
              <a:t>Going from </a:t>
            </a:r>
            <a:r>
              <a:rPr lang="en-US" sz="2000" b="1" dirty="0">
                <a:solidFill>
                  <a:srgbClr val="0070C0"/>
                </a:solidFill>
              </a:rPr>
              <a:t>A</a:t>
            </a:r>
            <a:r>
              <a:rPr lang="en-US" sz="2000" dirty="0">
                <a:solidFill>
                  <a:srgbClr val="0070C0"/>
                </a:solidFill>
              </a:rPr>
              <a:t> to </a:t>
            </a:r>
            <a:r>
              <a:rPr lang="en-US" sz="2000" b="1" dirty="0">
                <a:solidFill>
                  <a:srgbClr val="0070C0"/>
                </a:solidFill>
              </a:rPr>
              <a:t>E </a:t>
            </a:r>
          </a:p>
        </p:txBody>
      </p:sp>
    </p:spTree>
    <p:extLst>
      <p:ext uri="{BB962C8B-B14F-4D97-AF65-F5344CB8AC3E}">
        <p14:creationId xmlns:p14="http://schemas.microsoft.com/office/powerpoint/2010/main" val="662189312"/>
      </p:ext>
    </p:extLst>
  </p:cSld>
  <p:clrMapOvr>
    <a:masterClrMapping/>
  </p:clrMapOvr>
  <p:transition advClick="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p:cNvSpPr>
            <a:spLocks noGrp="1" noChangeArrowheads="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0B6E64A-76BE-4440-9757-B1DA855121F8}" type="slidenum">
              <a:rPr kumimoji="0" lang="en-US"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1747" name="Rectangle 2"/>
          <p:cNvSpPr>
            <a:spLocks noGrp="1" noChangeArrowheads="1"/>
          </p:cNvSpPr>
          <p:nvPr>
            <p:ph type="title"/>
          </p:nvPr>
        </p:nvSpPr>
        <p:spPr>
          <a:xfrm>
            <a:off x="457200" y="386366"/>
            <a:ext cx="8229600" cy="888642"/>
          </a:xfrm>
        </p:spPr>
        <p:txBody>
          <a:bodyPr/>
          <a:lstStyle/>
          <a:p>
            <a:pPr algn="l">
              <a:spcBef>
                <a:spcPts val="0"/>
              </a:spcBef>
              <a:spcAft>
                <a:spcPts val="0"/>
              </a:spcAft>
            </a:pPr>
            <a:r>
              <a:rPr lang="en-US" sz="4000" b="1" dirty="0">
                <a:solidFill>
                  <a:srgbClr val="007FA3"/>
                </a:solidFill>
                <a:latin typeface="Times New Roman"/>
                <a:ea typeface="Times New Roman"/>
                <a:cs typeface="Times New Roman"/>
              </a:rPr>
              <a:t>Determining Connectivity </a:t>
            </a:r>
          </a:p>
        </p:txBody>
      </p:sp>
      <p:sp>
        <p:nvSpPr>
          <p:cNvPr id="31748" name="Rectangle 3"/>
          <p:cNvSpPr>
            <a:spLocks noGrp="1" noChangeArrowheads="1"/>
          </p:cNvSpPr>
          <p:nvPr>
            <p:ph type="body" idx="1"/>
          </p:nvPr>
        </p:nvSpPr>
        <p:spPr>
          <a:xfrm>
            <a:off x="476127" y="1289394"/>
            <a:ext cx="8229600" cy="4525963"/>
          </a:xfrm>
        </p:spPr>
        <p:txBody>
          <a:bodyPr/>
          <a:lstStyle/>
          <a:p>
            <a:pPr>
              <a:lnSpc>
                <a:spcPct val="90000"/>
              </a:lnSpc>
            </a:pPr>
            <a:r>
              <a:rPr lang="en-US" sz="2400" dirty="0"/>
              <a:t>Undirected graphs</a:t>
            </a:r>
          </a:p>
          <a:p>
            <a:pPr lvl="1">
              <a:lnSpc>
                <a:spcPct val="90000"/>
              </a:lnSpc>
            </a:pPr>
            <a:r>
              <a:rPr lang="en-US" sz="2000" dirty="0"/>
              <a:t>Perform a DFT or BFT beginning at </a:t>
            </a:r>
            <a:r>
              <a:rPr lang="en-US" sz="2000" i="1" dirty="0">
                <a:solidFill>
                  <a:srgbClr val="0033CC"/>
                </a:solidFill>
              </a:rPr>
              <a:t>any</a:t>
            </a:r>
            <a:r>
              <a:rPr lang="en-US" sz="2000" dirty="0"/>
              <a:t> vertex and verify that all vertices are visited</a:t>
            </a:r>
          </a:p>
          <a:p>
            <a:pPr lvl="1">
              <a:lnSpc>
                <a:spcPct val="90000"/>
              </a:lnSpc>
            </a:pPr>
            <a:r>
              <a:rPr lang="en-US" sz="2000" dirty="0">
                <a:solidFill>
                  <a:srgbClr val="7030A0"/>
                </a:solidFill>
              </a:rPr>
              <a:t>Just like the Review example</a:t>
            </a:r>
          </a:p>
          <a:p>
            <a:pPr lvl="1">
              <a:lnSpc>
                <a:spcPct val="90000"/>
              </a:lnSpc>
            </a:pPr>
            <a:endParaRPr lang="en-US" sz="2000" dirty="0"/>
          </a:p>
          <a:p>
            <a:pPr>
              <a:lnSpc>
                <a:spcPct val="90000"/>
              </a:lnSpc>
            </a:pPr>
            <a:r>
              <a:rPr lang="en-US" sz="2400" dirty="0"/>
              <a:t>Digraphs</a:t>
            </a:r>
          </a:p>
          <a:p>
            <a:pPr lvl="1">
              <a:lnSpc>
                <a:spcPct val="90000"/>
              </a:lnSpc>
            </a:pPr>
            <a:r>
              <a:rPr lang="en-US" sz="2000" dirty="0">
                <a:solidFill>
                  <a:schemeClr val="bg2">
                    <a:lumMod val="60000"/>
                    <a:lumOff val="40000"/>
                  </a:schemeClr>
                </a:solidFill>
              </a:rPr>
              <a:t>We will need to – perform a DFT or BFT beginning at </a:t>
            </a:r>
            <a:r>
              <a:rPr lang="en-US" sz="2000" i="1" dirty="0">
                <a:solidFill>
                  <a:schemeClr val="bg2">
                    <a:lumMod val="60000"/>
                    <a:lumOff val="40000"/>
                  </a:schemeClr>
                </a:solidFill>
              </a:rPr>
              <a:t>all</a:t>
            </a:r>
            <a:r>
              <a:rPr lang="en-US" sz="2000" dirty="0">
                <a:solidFill>
                  <a:schemeClr val="bg2">
                    <a:lumMod val="60000"/>
                    <a:lumOff val="40000"/>
                  </a:schemeClr>
                </a:solidFill>
              </a:rPr>
              <a:t> vertices and verify that </a:t>
            </a:r>
            <a:r>
              <a:rPr lang="en-US" sz="2000" b="1" dirty="0">
                <a:solidFill>
                  <a:schemeClr val="bg2">
                    <a:lumMod val="60000"/>
                    <a:lumOff val="40000"/>
                  </a:schemeClr>
                </a:solidFill>
              </a:rPr>
              <a:t>all vertices are visited during </a:t>
            </a:r>
            <a:r>
              <a:rPr lang="en-US" sz="2000" b="1" i="1" dirty="0">
                <a:solidFill>
                  <a:schemeClr val="bg2">
                    <a:lumMod val="60000"/>
                    <a:lumOff val="40000"/>
                  </a:schemeClr>
                </a:solidFill>
              </a:rPr>
              <a:t>every</a:t>
            </a:r>
            <a:r>
              <a:rPr lang="en-US" sz="2000" b="1" dirty="0">
                <a:solidFill>
                  <a:schemeClr val="bg2">
                    <a:lumMod val="60000"/>
                    <a:lumOff val="40000"/>
                  </a:schemeClr>
                </a:solidFill>
              </a:rPr>
              <a:t> traversal</a:t>
            </a:r>
          </a:p>
          <a:p>
            <a:pPr lvl="1">
              <a:lnSpc>
                <a:spcPct val="90000"/>
              </a:lnSpc>
            </a:pPr>
            <a:r>
              <a:rPr lang="en-US" sz="2000" dirty="0"/>
              <a:t>Use </a:t>
            </a:r>
            <a:r>
              <a:rPr lang="en-US" sz="2000" dirty="0" err="1">
                <a:hlinkClick r:id="rId2" action="ppaction://hlinksldjump"/>
              </a:rPr>
              <a:t>Warshall’s</a:t>
            </a:r>
            <a:r>
              <a:rPr lang="en-US" sz="2000" dirty="0">
                <a:hlinkClick r:id="rId2" action="ppaction://hlinksldjump"/>
              </a:rPr>
              <a:t> algorithm </a:t>
            </a:r>
            <a:r>
              <a:rPr lang="en-US" sz="2000" dirty="0"/>
              <a:t>because it also determines which vertices are connected in an unconnected digraph</a:t>
            </a:r>
          </a:p>
        </p:txBody>
      </p:sp>
      <p:sp>
        <p:nvSpPr>
          <p:cNvPr id="6" name="Smiley Face 5"/>
          <p:cNvSpPr/>
          <p:nvPr/>
        </p:nvSpPr>
        <p:spPr>
          <a:xfrm>
            <a:off x="161009" y="3349175"/>
            <a:ext cx="262182" cy="295725"/>
          </a:xfrm>
          <a:prstGeom prst="smileyFace">
            <a:avLst>
              <a:gd name="adj" fmla="val -4653"/>
            </a:avLst>
          </a:prstGeom>
          <a:solidFill>
            <a:srgbClr val="DE908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Smiley Face 6"/>
          <p:cNvSpPr>
            <a:spLocks noChangeArrowheads="1"/>
          </p:cNvSpPr>
          <p:nvPr/>
        </p:nvSpPr>
        <p:spPr bwMode="auto">
          <a:xfrm>
            <a:off x="156918" y="3978668"/>
            <a:ext cx="262182" cy="295725"/>
          </a:xfrm>
          <a:prstGeom prst="smileyFace">
            <a:avLst>
              <a:gd name="adj" fmla="val 4653"/>
            </a:avLst>
          </a:prstGeom>
          <a:solidFill>
            <a:srgbClr val="FFFF00"/>
          </a:solidFill>
          <a:ln w="19050"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700482902"/>
      </p:ext>
    </p:extLst>
  </p:cSld>
  <p:clrMapOvr>
    <a:masterClrMapping/>
  </p:clrMapOvr>
  <p:transition advClick="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1AD36D5-7A0D-4ABD-978C-BFB18676FEA8}" type="slidenum">
              <a:rPr kumimoji="0" lang="en-US"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2771" name="Rectangle 2"/>
          <p:cNvSpPr>
            <a:spLocks noGrp="1" noChangeArrowheads="1"/>
          </p:cNvSpPr>
          <p:nvPr>
            <p:ph type="title"/>
          </p:nvPr>
        </p:nvSpPr>
        <p:spPr/>
        <p:txBody>
          <a:bodyPr/>
          <a:lstStyle/>
          <a:p>
            <a:pPr algn="l">
              <a:spcBef>
                <a:spcPts val="0"/>
              </a:spcBef>
              <a:spcAft>
                <a:spcPts val="0"/>
              </a:spcAft>
            </a:pPr>
            <a:r>
              <a:rPr lang="en-US" sz="4000" b="1" dirty="0" err="1">
                <a:solidFill>
                  <a:srgbClr val="007FA3"/>
                </a:solidFill>
                <a:latin typeface="Times New Roman"/>
                <a:ea typeface="Times New Roman"/>
                <a:cs typeface="Times New Roman"/>
              </a:rPr>
              <a:t>Warshall’s</a:t>
            </a:r>
            <a:r>
              <a:rPr lang="en-US" sz="4000" b="1" dirty="0">
                <a:solidFill>
                  <a:srgbClr val="007FA3"/>
                </a:solidFill>
                <a:latin typeface="Times New Roman"/>
                <a:ea typeface="Times New Roman"/>
                <a:cs typeface="Times New Roman"/>
              </a:rPr>
              <a:t> Algorithm</a:t>
            </a:r>
          </a:p>
        </p:txBody>
      </p:sp>
      <p:sp>
        <p:nvSpPr>
          <p:cNvPr id="32772" name="Rectangle 3"/>
          <p:cNvSpPr>
            <a:spLocks noGrp="1" noChangeArrowheads="1"/>
          </p:cNvSpPr>
          <p:nvPr>
            <p:ph type="body" idx="1"/>
          </p:nvPr>
        </p:nvSpPr>
        <p:spPr>
          <a:xfrm>
            <a:off x="296863" y="1352550"/>
            <a:ext cx="8609012" cy="2588896"/>
          </a:xfrm>
        </p:spPr>
        <p:txBody>
          <a:bodyPr/>
          <a:lstStyle/>
          <a:p>
            <a:r>
              <a:rPr lang="en-US" sz="2400" dirty="0"/>
              <a:t>Based on the (mathematics) transitive property:	   </a:t>
            </a:r>
            <a:r>
              <a:rPr lang="en-US" sz="2800" dirty="0"/>
              <a:t>	</a:t>
            </a:r>
          </a:p>
          <a:p>
            <a:pPr lvl="1"/>
            <a:r>
              <a:rPr lang="en-US" sz="2000" b="1" dirty="0">
                <a:solidFill>
                  <a:srgbClr val="0033CC"/>
                </a:solidFill>
              </a:rPr>
              <a:t>if a == b and b == c, then a == c</a:t>
            </a:r>
          </a:p>
          <a:p>
            <a:r>
              <a:rPr lang="en-US" sz="2400" dirty="0">
                <a:solidFill>
                  <a:srgbClr val="7030A0"/>
                </a:solidFill>
              </a:rPr>
              <a:t>Generate a </a:t>
            </a:r>
            <a:r>
              <a:rPr lang="en-US" sz="2400" b="1" dirty="0">
                <a:solidFill>
                  <a:srgbClr val="7030A0"/>
                </a:solidFill>
              </a:rPr>
              <a:t>transitive closure </a:t>
            </a:r>
            <a:r>
              <a:rPr lang="en-US" sz="2400" dirty="0">
                <a:solidFill>
                  <a:srgbClr val="7030A0"/>
                </a:solidFill>
              </a:rPr>
              <a:t>matrix, </a:t>
            </a:r>
            <a:r>
              <a:rPr lang="en-US" sz="2400" b="1" dirty="0">
                <a:solidFill>
                  <a:srgbClr val="7030A0"/>
                </a:solidFill>
              </a:rPr>
              <a:t>T</a:t>
            </a:r>
            <a:r>
              <a:rPr lang="en-US" sz="2400" dirty="0">
                <a:solidFill>
                  <a:srgbClr val="7030A0"/>
                </a:solidFill>
              </a:rPr>
              <a:t>, which contains a 1 in T[i][j] if there is a path from V</a:t>
            </a:r>
            <a:r>
              <a:rPr lang="en-US" sz="2000" dirty="0">
                <a:solidFill>
                  <a:srgbClr val="7030A0"/>
                </a:solidFill>
              </a:rPr>
              <a:t>i</a:t>
            </a:r>
            <a:r>
              <a:rPr lang="en-US" sz="2400" dirty="0">
                <a:solidFill>
                  <a:srgbClr val="7030A0"/>
                </a:solidFill>
              </a:rPr>
              <a:t> to </a:t>
            </a:r>
            <a:r>
              <a:rPr lang="en-US" sz="2400" dirty="0" err="1">
                <a:solidFill>
                  <a:srgbClr val="7030A0"/>
                </a:solidFill>
              </a:rPr>
              <a:t>V</a:t>
            </a:r>
            <a:r>
              <a:rPr lang="en-US" sz="1800" dirty="0" err="1">
                <a:solidFill>
                  <a:srgbClr val="7030A0"/>
                </a:solidFill>
              </a:rPr>
              <a:t>j</a:t>
            </a:r>
            <a:r>
              <a:rPr lang="en-US" sz="2400" dirty="0">
                <a:solidFill>
                  <a:srgbClr val="7030A0"/>
                </a:solidFill>
              </a:rPr>
              <a:t> </a:t>
            </a:r>
          </a:p>
          <a:p>
            <a:r>
              <a:rPr lang="en-US" sz="2400" dirty="0">
                <a:solidFill>
                  <a:srgbClr val="7030A0"/>
                </a:solidFill>
              </a:rPr>
              <a:t>Graph is connected if all elements of T are 1 except for its diagonal</a:t>
            </a:r>
          </a:p>
        </p:txBody>
      </p:sp>
      <p:grpSp>
        <p:nvGrpSpPr>
          <p:cNvPr id="32773" name="Group 41"/>
          <p:cNvGrpSpPr>
            <a:grpSpLocks/>
          </p:cNvGrpSpPr>
          <p:nvPr/>
        </p:nvGrpSpPr>
        <p:grpSpPr bwMode="auto">
          <a:xfrm>
            <a:off x="785714" y="4263503"/>
            <a:ext cx="8358287" cy="2145860"/>
            <a:chOff x="422" y="2825"/>
            <a:chExt cx="5052" cy="1206"/>
          </a:xfrm>
        </p:grpSpPr>
        <p:grpSp>
          <p:nvGrpSpPr>
            <p:cNvPr id="32775" name="Group 40"/>
            <p:cNvGrpSpPr>
              <a:grpSpLocks/>
            </p:cNvGrpSpPr>
            <p:nvPr/>
          </p:nvGrpSpPr>
          <p:grpSpPr bwMode="auto">
            <a:xfrm>
              <a:off x="422" y="2825"/>
              <a:ext cx="5052" cy="1206"/>
              <a:chOff x="422" y="2825"/>
              <a:chExt cx="5052" cy="1206"/>
            </a:xfrm>
          </p:grpSpPr>
          <p:sp>
            <p:nvSpPr>
              <p:cNvPr id="32777" name="AutoShape 5"/>
              <p:cNvSpPr>
                <a:spLocks noChangeAspect="1" noChangeArrowheads="1"/>
              </p:cNvSpPr>
              <p:nvPr/>
            </p:nvSpPr>
            <p:spPr bwMode="auto">
              <a:xfrm>
                <a:off x="422" y="2825"/>
                <a:ext cx="4828" cy="1206"/>
              </a:xfrm>
              <a:prstGeom prst="rect">
                <a:avLst/>
              </a:prstGeom>
              <a:noFill/>
              <a:ln w="9525">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2778" name="Oval 6"/>
              <p:cNvSpPr>
                <a:spLocks noChangeArrowheads="1"/>
              </p:cNvSpPr>
              <p:nvPr/>
            </p:nvSpPr>
            <p:spPr bwMode="auto">
              <a:xfrm>
                <a:off x="1647" y="3013"/>
                <a:ext cx="201" cy="175"/>
              </a:xfrm>
              <a:prstGeom prst="ellipse">
                <a:avLst/>
              </a:prstGeom>
              <a:solidFill>
                <a:srgbClr val="FFCC99"/>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1</a:t>
                </a:r>
              </a:p>
            </p:txBody>
          </p:sp>
          <p:sp>
            <p:nvSpPr>
              <p:cNvPr id="32779" name="Oval 7"/>
              <p:cNvSpPr>
                <a:spLocks noChangeArrowheads="1"/>
              </p:cNvSpPr>
              <p:nvPr/>
            </p:nvSpPr>
            <p:spPr bwMode="auto">
              <a:xfrm>
                <a:off x="666" y="3608"/>
                <a:ext cx="201" cy="174"/>
              </a:xfrm>
              <a:prstGeom prst="ellipse">
                <a:avLst/>
              </a:prstGeom>
              <a:solidFill>
                <a:srgbClr val="FFCC99"/>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4</a:t>
                </a:r>
              </a:p>
            </p:txBody>
          </p:sp>
          <p:sp>
            <p:nvSpPr>
              <p:cNvPr id="32780" name="Oval 8"/>
              <p:cNvSpPr>
                <a:spLocks noChangeArrowheads="1"/>
              </p:cNvSpPr>
              <p:nvPr/>
            </p:nvSpPr>
            <p:spPr bwMode="auto">
              <a:xfrm>
                <a:off x="1212" y="3274"/>
                <a:ext cx="201" cy="175"/>
              </a:xfrm>
              <a:prstGeom prst="ellipse">
                <a:avLst/>
              </a:prstGeom>
              <a:solidFill>
                <a:srgbClr val="FFCC99"/>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0</a:t>
                </a:r>
              </a:p>
            </p:txBody>
          </p:sp>
          <p:sp>
            <p:nvSpPr>
              <p:cNvPr id="32781" name="Oval 9"/>
              <p:cNvSpPr>
                <a:spLocks noChangeArrowheads="1"/>
              </p:cNvSpPr>
              <p:nvPr/>
            </p:nvSpPr>
            <p:spPr bwMode="auto">
              <a:xfrm>
                <a:off x="2209" y="2905"/>
                <a:ext cx="201" cy="173"/>
              </a:xfrm>
              <a:prstGeom prst="ellipse">
                <a:avLst/>
              </a:prstGeom>
              <a:solidFill>
                <a:srgbClr val="FFCC99"/>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2</a:t>
                </a:r>
              </a:p>
            </p:txBody>
          </p:sp>
          <p:sp>
            <p:nvSpPr>
              <p:cNvPr id="32782" name="Oval 10"/>
              <p:cNvSpPr>
                <a:spLocks noChangeArrowheads="1"/>
              </p:cNvSpPr>
              <p:nvPr/>
            </p:nvSpPr>
            <p:spPr bwMode="auto">
              <a:xfrm>
                <a:off x="440" y="3376"/>
                <a:ext cx="201" cy="174"/>
              </a:xfrm>
              <a:prstGeom prst="ellipse">
                <a:avLst/>
              </a:prstGeom>
              <a:solidFill>
                <a:srgbClr val="FFCC99"/>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3</a:t>
                </a:r>
              </a:p>
            </p:txBody>
          </p:sp>
          <p:sp>
            <p:nvSpPr>
              <p:cNvPr id="32783" name="Line 11"/>
              <p:cNvSpPr>
                <a:spLocks noChangeShapeType="1"/>
              </p:cNvSpPr>
              <p:nvPr/>
            </p:nvSpPr>
            <p:spPr bwMode="auto">
              <a:xfrm flipH="1">
                <a:off x="582" y="3078"/>
                <a:ext cx="1056" cy="312"/>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2784" name="Line 12"/>
              <p:cNvSpPr>
                <a:spLocks noChangeShapeType="1"/>
              </p:cNvSpPr>
              <p:nvPr/>
            </p:nvSpPr>
            <p:spPr bwMode="auto">
              <a:xfrm flipV="1">
                <a:off x="633" y="3368"/>
                <a:ext cx="579" cy="66"/>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2785" name="Line 13"/>
              <p:cNvSpPr>
                <a:spLocks noChangeShapeType="1"/>
              </p:cNvSpPr>
              <p:nvPr/>
            </p:nvSpPr>
            <p:spPr bwMode="auto">
              <a:xfrm flipH="1">
                <a:off x="851" y="3440"/>
                <a:ext cx="361" cy="219"/>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2786" name="Line 14"/>
              <p:cNvSpPr>
                <a:spLocks noChangeShapeType="1"/>
              </p:cNvSpPr>
              <p:nvPr/>
            </p:nvSpPr>
            <p:spPr bwMode="auto">
              <a:xfrm flipH="1">
                <a:off x="1377" y="3108"/>
                <a:ext cx="269" cy="196"/>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2787" name="Line 19"/>
              <p:cNvSpPr>
                <a:spLocks noChangeShapeType="1"/>
              </p:cNvSpPr>
              <p:nvPr/>
            </p:nvSpPr>
            <p:spPr bwMode="auto">
              <a:xfrm flipH="1" flipV="1">
                <a:off x="570" y="3554"/>
                <a:ext cx="77" cy="87"/>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2788" name="AutoShape 21"/>
              <p:cNvSpPr>
                <a:spLocks/>
              </p:cNvSpPr>
              <p:nvPr/>
            </p:nvSpPr>
            <p:spPr bwMode="auto">
              <a:xfrm>
                <a:off x="2576" y="3046"/>
                <a:ext cx="80" cy="675"/>
              </a:xfrm>
              <a:prstGeom prst="leftBracket">
                <a:avLst>
                  <a:gd name="adj" fmla="val 70312"/>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2789" name="AutoShape 22"/>
              <p:cNvSpPr>
                <a:spLocks/>
              </p:cNvSpPr>
              <p:nvPr/>
            </p:nvSpPr>
            <p:spPr bwMode="auto">
              <a:xfrm>
                <a:off x="3461" y="3047"/>
                <a:ext cx="80" cy="674"/>
              </a:xfrm>
              <a:prstGeom prst="rightBracket">
                <a:avLst>
                  <a:gd name="adj" fmla="val 70208"/>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2790" name="Line 23"/>
              <p:cNvSpPr>
                <a:spLocks noChangeShapeType="1"/>
              </p:cNvSpPr>
              <p:nvPr/>
            </p:nvSpPr>
            <p:spPr bwMode="auto">
              <a:xfrm flipH="1">
                <a:off x="572" y="3352"/>
                <a:ext cx="93" cy="21"/>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2791" name="Line 24"/>
              <p:cNvSpPr>
                <a:spLocks noChangeShapeType="1"/>
              </p:cNvSpPr>
              <p:nvPr/>
            </p:nvSpPr>
            <p:spPr bwMode="auto">
              <a:xfrm flipV="1">
                <a:off x="1578" y="3112"/>
                <a:ext cx="51" cy="44"/>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2792" name="Line 25"/>
              <p:cNvSpPr>
                <a:spLocks noChangeShapeType="1"/>
              </p:cNvSpPr>
              <p:nvPr/>
            </p:nvSpPr>
            <p:spPr bwMode="auto">
              <a:xfrm flipH="1">
                <a:off x="639" y="3424"/>
                <a:ext cx="109" cy="7"/>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2793" name="Line 26"/>
              <p:cNvSpPr>
                <a:spLocks noChangeShapeType="1"/>
              </p:cNvSpPr>
              <p:nvPr/>
            </p:nvSpPr>
            <p:spPr bwMode="auto">
              <a:xfrm flipV="1">
                <a:off x="1168" y="3431"/>
                <a:ext cx="58" cy="30"/>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2794" name="Line 27"/>
              <p:cNvSpPr>
                <a:spLocks noChangeShapeType="1"/>
              </p:cNvSpPr>
              <p:nvPr/>
            </p:nvSpPr>
            <p:spPr bwMode="auto">
              <a:xfrm flipV="1">
                <a:off x="1830" y="2967"/>
                <a:ext cx="369" cy="58"/>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2795" name="Line 28"/>
              <p:cNvSpPr>
                <a:spLocks noChangeShapeType="1"/>
              </p:cNvSpPr>
              <p:nvPr/>
            </p:nvSpPr>
            <p:spPr bwMode="auto">
              <a:xfrm>
                <a:off x="637" y="3610"/>
                <a:ext cx="34" cy="51"/>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2796" name="Line 29"/>
              <p:cNvSpPr>
                <a:spLocks noChangeShapeType="1"/>
              </p:cNvSpPr>
              <p:nvPr/>
            </p:nvSpPr>
            <p:spPr bwMode="auto">
              <a:xfrm flipH="1" flipV="1">
                <a:off x="637" y="3501"/>
                <a:ext cx="93" cy="102"/>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2797" name="AutoShape 32"/>
              <p:cNvSpPr>
                <a:spLocks/>
              </p:cNvSpPr>
              <p:nvPr/>
            </p:nvSpPr>
            <p:spPr bwMode="auto">
              <a:xfrm>
                <a:off x="4266" y="3036"/>
                <a:ext cx="80" cy="690"/>
              </a:xfrm>
              <a:prstGeom prst="leftBracket">
                <a:avLst>
                  <a:gd name="adj" fmla="val 70312"/>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2798" name="AutoShape 33"/>
              <p:cNvSpPr>
                <a:spLocks/>
              </p:cNvSpPr>
              <p:nvPr/>
            </p:nvSpPr>
            <p:spPr bwMode="auto">
              <a:xfrm>
                <a:off x="5094" y="3047"/>
                <a:ext cx="79" cy="668"/>
              </a:xfrm>
              <a:prstGeom prst="rightBracket">
                <a:avLst>
                  <a:gd name="adj" fmla="val 71203"/>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2799" name="Text Box 34"/>
              <p:cNvSpPr txBox="1">
                <a:spLocks noChangeArrowheads="1"/>
              </p:cNvSpPr>
              <p:nvPr/>
            </p:nvSpPr>
            <p:spPr bwMode="auto">
              <a:xfrm>
                <a:off x="4124" y="2934"/>
                <a:ext cx="1100" cy="402"/>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400" b="1" i="0" u="none" strike="noStrike" kern="1200" cap="none" spc="0" normalizeH="0" baseline="0" noProof="0" dirty="0">
                    <a:ln>
                      <a:noFill/>
                    </a:ln>
                    <a:solidFill>
                      <a:srgbClr val="0033CC"/>
                    </a:solidFill>
                    <a:effectLst/>
                    <a:uLnTx/>
                    <a:uFillTx/>
                    <a:latin typeface="Arial" pitchFamily="34" charset="0"/>
                    <a:ea typeface="+mn-ea"/>
                    <a:cs typeface="+mn-cs"/>
                  </a:rPr>
                  <a:t>0    1    2    3    4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33CC"/>
                    </a:solidFill>
                    <a:effectLst/>
                    <a:uLnTx/>
                    <a:uFillTx/>
                    <a:latin typeface="Arial" pitchFamily="34" charset="0"/>
                    <a:ea typeface="+mn-ea"/>
                    <a:cs typeface="+mn-cs"/>
                  </a:rPr>
                  <a:t>0   0    1    1    1    1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33CC"/>
                    </a:solidFill>
                    <a:effectLst/>
                    <a:uLnTx/>
                    <a:uFillTx/>
                    <a:latin typeface="Arial" pitchFamily="34" charset="0"/>
                    <a:ea typeface="+mn-ea"/>
                    <a:cs typeface="+mn-cs"/>
                  </a:rPr>
                  <a:t>1   1    0    1    1    1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33CC"/>
                    </a:solidFill>
                    <a:effectLst/>
                    <a:uLnTx/>
                    <a:uFillTx/>
                    <a:latin typeface="Arial" pitchFamily="34" charset="0"/>
                    <a:ea typeface="+mn-ea"/>
                    <a:cs typeface="+mn-cs"/>
                  </a:rPr>
                  <a:t>2   </a:t>
                </a:r>
                <a:r>
                  <a:rPr kumimoji="0" lang="en-US" sz="1400" b="1" i="0" u="none" strike="noStrike" kern="1200" cap="none" spc="0" normalizeH="0" baseline="0" noProof="0" dirty="0">
                    <a:ln>
                      <a:noFill/>
                    </a:ln>
                    <a:solidFill>
                      <a:srgbClr val="CC3300"/>
                    </a:solidFill>
                    <a:effectLst/>
                    <a:uLnTx/>
                    <a:uFillTx/>
                    <a:latin typeface="Arial" pitchFamily="34" charset="0"/>
                    <a:ea typeface="+mn-ea"/>
                    <a:cs typeface="+mn-cs"/>
                  </a:rPr>
                  <a:t>0</a:t>
                </a:r>
                <a:r>
                  <a:rPr kumimoji="0" lang="en-US" sz="1400" b="1" i="0" u="none" strike="noStrike" kern="1200" cap="none" spc="0" normalizeH="0" baseline="0" noProof="0" dirty="0">
                    <a:ln>
                      <a:noFill/>
                    </a:ln>
                    <a:solidFill>
                      <a:srgbClr val="0033CC"/>
                    </a:solidFill>
                    <a:effectLst/>
                    <a:uLnTx/>
                    <a:uFillTx/>
                    <a:latin typeface="Arial" pitchFamily="34" charset="0"/>
                    <a:ea typeface="+mn-ea"/>
                    <a:cs typeface="+mn-cs"/>
                  </a:rPr>
                  <a:t>    </a:t>
                </a:r>
                <a:r>
                  <a:rPr kumimoji="0" lang="en-US" sz="1400" b="1" i="0" u="none" strike="noStrike" kern="1200" cap="none" spc="0" normalizeH="0" baseline="0" noProof="0" dirty="0">
                    <a:ln>
                      <a:noFill/>
                    </a:ln>
                    <a:solidFill>
                      <a:srgbClr val="CC3300"/>
                    </a:solidFill>
                    <a:effectLst/>
                    <a:uLnTx/>
                    <a:uFillTx/>
                    <a:latin typeface="Arial" pitchFamily="34" charset="0"/>
                    <a:ea typeface="+mn-ea"/>
                    <a:cs typeface="+mn-cs"/>
                  </a:rPr>
                  <a:t>0    </a:t>
                </a:r>
                <a:r>
                  <a:rPr kumimoji="0" lang="en-US" sz="1400" b="1" i="0" u="none" strike="noStrike" kern="1200" cap="none" spc="0" normalizeH="0" baseline="0" noProof="0" dirty="0">
                    <a:ln>
                      <a:noFill/>
                    </a:ln>
                    <a:solidFill>
                      <a:srgbClr val="0033CC"/>
                    </a:solidFill>
                    <a:effectLst/>
                    <a:uLnTx/>
                    <a:uFillTx/>
                    <a:latin typeface="Arial" pitchFamily="34" charset="0"/>
                    <a:ea typeface="+mn-ea"/>
                    <a:cs typeface="+mn-cs"/>
                  </a:rPr>
                  <a:t>0    </a:t>
                </a:r>
                <a:r>
                  <a:rPr kumimoji="0" lang="en-US" sz="1400" b="1" i="0" u="none" strike="noStrike" kern="1200" cap="none" spc="0" normalizeH="0" baseline="0" noProof="0" dirty="0">
                    <a:ln>
                      <a:noFill/>
                    </a:ln>
                    <a:solidFill>
                      <a:srgbClr val="CC3300"/>
                    </a:solidFill>
                    <a:effectLst/>
                    <a:uLnTx/>
                    <a:uFillTx/>
                    <a:latin typeface="Arial" pitchFamily="34" charset="0"/>
                    <a:ea typeface="+mn-ea"/>
                    <a:cs typeface="+mn-cs"/>
                  </a:rPr>
                  <a:t>0 </a:t>
                </a:r>
                <a:r>
                  <a:rPr kumimoji="0" lang="en-US" sz="1400" b="1" i="0" u="none" strike="noStrike" kern="1200" cap="none" spc="0" normalizeH="0" baseline="0" noProof="0" dirty="0">
                    <a:ln>
                      <a:noFill/>
                    </a:ln>
                    <a:solidFill>
                      <a:srgbClr val="0033CC"/>
                    </a:solidFill>
                    <a:effectLst/>
                    <a:uLnTx/>
                    <a:uFillTx/>
                    <a:latin typeface="Arial" pitchFamily="34" charset="0"/>
                    <a:ea typeface="+mn-ea"/>
                    <a:cs typeface="+mn-cs"/>
                  </a:rPr>
                  <a:t>   </a:t>
                </a:r>
                <a:r>
                  <a:rPr kumimoji="0" lang="en-US" sz="1400" b="1" i="0" u="none" strike="noStrike" kern="1200" cap="none" spc="0" normalizeH="0" baseline="0" noProof="0" dirty="0">
                    <a:ln>
                      <a:noFill/>
                    </a:ln>
                    <a:solidFill>
                      <a:srgbClr val="CC3300"/>
                    </a:solidFill>
                    <a:effectLst/>
                    <a:uLnTx/>
                    <a:uFillTx/>
                    <a:latin typeface="Arial" pitchFamily="34" charset="0"/>
                    <a:ea typeface="+mn-ea"/>
                    <a:cs typeface="+mn-cs"/>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33CC"/>
                    </a:solidFill>
                    <a:effectLst/>
                    <a:uLnTx/>
                    <a:uFillTx/>
                    <a:latin typeface="Arial" pitchFamily="34" charset="0"/>
                    <a:ea typeface="+mn-ea"/>
                    <a:cs typeface="+mn-cs"/>
                  </a:rPr>
                  <a:t>3   1    1    1    0    1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33CC"/>
                    </a:solidFill>
                    <a:effectLst/>
                    <a:uLnTx/>
                    <a:uFillTx/>
                    <a:latin typeface="Arial" pitchFamily="34" charset="0"/>
                    <a:ea typeface="+mn-ea"/>
                    <a:cs typeface="+mn-cs"/>
                  </a:rPr>
                  <a:t>4   1    1    1    1   </a:t>
                </a:r>
                <a:r>
                  <a:rPr kumimoji="0" lang="en-US" sz="1400" b="1" i="0" u="none" strike="noStrike" kern="1200" cap="none" spc="0" normalizeH="0" baseline="0" noProof="0" dirty="0">
                    <a:ln>
                      <a:noFill/>
                    </a:ln>
                    <a:solidFill>
                      <a:srgbClr val="CC3300"/>
                    </a:solidFill>
                    <a:effectLst/>
                    <a:uLnTx/>
                    <a:uFillTx/>
                    <a:latin typeface="Arial" pitchFamily="34" charset="0"/>
                    <a:ea typeface="+mn-ea"/>
                    <a:cs typeface="+mn-cs"/>
                  </a:rPr>
                  <a:t> 0</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33CC"/>
                  </a:solidFill>
                  <a:effectLst/>
                  <a:uLnTx/>
                  <a:uFillTx/>
                  <a:latin typeface="Arial" pitchFamily="34" charset="0"/>
                  <a:ea typeface="+mn-ea"/>
                  <a:cs typeface="+mn-cs"/>
                </a:endParaRPr>
              </a:p>
            </p:txBody>
          </p:sp>
          <p:sp>
            <p:nvSpPr>
              <p:cNvPr id="32800" name="Text Box 35"/>
              <p:cNvSpPr txBox="1">
                <a:spLocks noChangeArrowheads="1"/>
              </p:cNvSpPr>
              <p:nvPr/>
            </p:nvSpPr>
            <p:spPr bwMode="auto">
              <a:xfrm>
                <a:off x="2457" y="2876"/>
                <a:ext cx="1374" cy="905"/>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     0    1    2    3    4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0   0    1    0    1    0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1   0    0    1    1    0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2   0    0    0    0    0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3   0    0    0    0    1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4   1    0    0    1    0</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32801" name="Text Box 36"/>
              <p:cNvSpPr txBox="1">
                <a:spLocks noChangeArrowheads="1"/>
              </p:cNvSpPr>
              <p:nvPr/>
            </p:nvSpPr>
            <p:spPr bwMode="auto">
              <a:xfrm>
                <a:off x="2399" y="3781"/>
                <a:ext cx="1200" cy="243"/>
              </a:xfrm>
              <a:prstGeom prst="rect">
                <a:avLst/>
              </a:prstGeom>
              <a:solidFill>
                <a:srgbClr val="FFFFFF">
                  <a:alpha val="0"/>
                </a:srgbClr>
              </a:solidFill>
              <a:ln w="9525" algn="ctr">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itchFamily="34" charset="0"/>
                    <a:ea typeface="+mn-ea"/>
                    <a:cs typeface="+mn-cs"/>
                  </a:rPr>
                  <a:t>Its Adjacency Matrix</a:t>
                </a:r>
                <a:r>
                  <a:rPr kumimoji="0" lang="en-US" sz="1100" b="1" i="0" u="none" strike="noStrike" kern="1200" cap="none" spc="0" normalizeH="0" baseline="0" noProof="0">
                    <a:ln>
                      <a:noFill/>
                    </a:ln>
                    <a:solidFill>
                      <a:srgbClr val="000000"/>
                    </a:solidFill>
                    <a:effectLst/>
                    <a:uLnTx/>
                    <a:uFillTx/>
                    <a:latin typeface="Arial" pitchFamily="34" charset="0"/>
                    <a:ea typeface="+mn-ea"/>
                    <a:cs typeface="+mn-cs"/>
                  </a:rPr>
                  <a:t> </a:t>
                </a: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2802" name="Text Box 37"/>
              <p:cNvSpPr txBox="1">
                <a:spLocks noChangeArrowheads="1"/>
              </p:cNvSpPr>
              <p:nvPr/>
            </p:nvSpPr>
            <p:spPr bwMode="auto">
              <a:xfrm>
                <a:off x="3686" y="3778"/>
                <a:ext cx="1788" cy="243"/>
              </a:xfrm>
              <a:prstGeom prst="rect">
                <a:avLst/>
              </a:prstGeom>
              <a:solidFill>
                <a:srgbClr val="FFFFFF">
                  <a:alpha val="0"/>
                </a:srgbClr>
              </a:solidFill>
              <a:ln w="9525" algn="ctr">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7030A0"/>
                    </a:solidFill>
                    <a:effectLst/>
                    <a:uLnTx/>
                    <a:uFillTx/>
                    <a:latin typeface="Arial" pitchFamily="34" charset="0"/>
                    <a:ea typeface="+mn-ea"/>
                    <a:cs typeface="+mn-cs"/>
                  </a:rPr>
                  <a:t>Transitive Closure Matrix, T </a:t>
                </a:r>
                <a:endParaRPr kumimoji="0" lang="en-US" sz="1400" b="0" i="0" u="none" strike="noStrike" kern="1200" cap="none" spc="0" normalizeH="0" baseline="0" noProof="0" dirty="0">
                  <a:ln>
                    <a:noFill/>
                  </a:ln>
                  <a:solidFill>
                    <a:srgbClr val="7030A0"/>
                  </a:solidFill>
                  <a:effectLst/>
                  <a:uLnTx/>
                  <a:uFillTx/>
                  <a:latin typeface="Arial" pitchFamily="34" charset="0"/>
                  <a:ea typeface="+mn-ea"/>
                  <a:cs typeface="+mn-cs"/>
                </a:endParaRPr>
              </a:p>
            </p:txBody>
          </p:sp>
        </p:grpSp>
        <p:sp>
          <p:nvSpPr>
            <p:cNvPr id="32776" name="Text Box 39"/>
            <p:cNvSpPr txBox="1">
              <a:spLocks noChangeArrowheads="1"/>
            </p:cNvSpPr>
            <p:nvPr/>
          </p:nvSpPr>
          <p:spPr bwMode="auto">
            <a:xfrm>
              <a:off x="585" y="3777"/>
              <a:ext cx="1602" cy="243"/>
            </a:xfrm>
            <a:prstGeom prst="rect">
              <a:avLst/>
            </a:prstGeom>
            <a:solidFill>
              <a:srgbClr val="FFFFFF">
                <a:alpha val="0"/>
              </a:srgbClr>
            </a:solidFill>
            <a:ln w="9525" algn="ctr">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itchFamily="34" charset="0"/>
                  <a:ea typeface="+mn-ea"/>
                  <a:cs typeface="+mn-cs"/>
                </a:rPr>
                <a:t>An </a:t>
              </a:r>
              <a:r>
                <a:rPr kumimoji="0" lang="en-US" sz="1600" b="1" i="1" u="none" strike="noStrike" kern="1200" cap="none" spc="0" normalizeH="0" baseline="0" noProof="0">
                  <a:ln>
                    <a:noFill/>
                  </a:ln>
                  <a:solidFill>
                    <a:srgbClr val="000000"/>
                  </a:solidFill>
                  <a:effectLst/>
                  <a:uLnTx/>
                  <a:uFillTx/>
                  <a:latin typeface="Arial" pitchFamily="34" charset="0"/>
                  <a:ea typeface="+mn-ea"/>
                  <a:cs typeface="+mn-cs"/>
                </a:rPr>
                <a:t>Un</a:t>
              </a:r>
              <a:r>
                <a:rPr kumimoji="0" lang="en-US" sz="1400" b="1" i="0" u="none" strike="noStrike" kern="1200" cap="none" spc="0" normalizeH="0" baseline="0" noProof="0">
                  <a:ln>
                    <a:noFill/>
                  </a:ln>
                  <a:solidFill>
                    <a:srgbClr val="000000"/>
                  </a:solidFill>
                  <a:effectLst/>
                  <a:uLnTx/>
                  <a:uFillTx/>
                  <a:latin typeface="Arial" pitchFamily="34" charset="0"/>
                  <a:ea typeface="+mn-ea"/>
                  <a:cs typeface="+mn-cs"/>
                </a:rPr>
                <a:t>connected Digraph</a:t>
              </a: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sp>
        <p:nvSpPr>
          <p:cNvPr id="2" name="Striped Right Arrow 1"/>
          <p:cNvSpPr/>
          <p:nvPr/>
        </p:nvSpPr>
        <p:spPr>
          <a:xfrm>
            <a:off x="6185842" y="4957910"/>
            <a:ext cx="487618" cy="35645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7449447"/>
      </p:ext>
    </p:extLst>
  </p:cSld>
  <p:clrMapOvr>
    <a:masterClrMapping/>
  </p:clrMapOvr>
  <p:transition advClick="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6"/>
          <p:cNvSpPr>
            <a:spLocks noGrp="1" noChangeArrowheads="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154BDDA-B87D-49A4-8141-ED3AB5FDD9F6}" type="slidenum">
              <a:rPr kumimoji="0" lang="en-US"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4819" name="Rectangle 2"/>
          <p:cNvSpPr>
            <a:spLocks noGrp="1" noChangeArrowheads="1"/>
          </p:cNvSpPr>
          <p:nvPr>
            <p:ph type="title"/>
          </p:nvPr>
        </p:nvSpPr>
        <p:spPr>
          <a:xfrm>
            <a:off x="489156" y="274638"/>
            <a:ext cx="8386557" cy="1143000"/>
          </a:xfrm>
        </p:spPr>
        <p:txBody>
          <a:bodyPr/>
          <a:lstStyle/>
          <a:p>
            <a:pPr algn="l">
              <a:spcBef>
                <a:spcPts val="0"/>
              </a:spcBef>
              <a:spcAft>
                <a:spcPts val="0"/>
              </a:spcAft>
            </a:pPr>
            <a:r>
              <a:rPr lang="en-US" b="1" dirty="0">
                <a:solidFill>
                  <a:srgbClr val="007FA3"/>
                </a:solidFill>
                <a:latin typeface="Times New Roman"/>
                <a:ea typeface="Times New Roman"/>
                <a:cs typeface="Times New Roman"/>
              </a:rPr>
              <a:t>Transitive Closure Matrix </a:t>
            </a:r>
            <a:r>
              <a:rPr lang="en-US" sz="2800" dirty="0">
                <a:solidFill>
                  <a:srgbClr val="007FA3"/>
                </a:solidFill>
                <a:latin typeface="Times New Roman"/>
                <a:ea typeface="Times New Roman"/>
                <a:cs typeface="Times New Roman"/>
              </a:rPr>
              <a:t>| </a:t>
            </a:r>
            <a:r>
              <a:rPr lang="en-US" sz="2400" dirty="0" err="1">
                <a:solidFill>
                  <a:srgbClr val="007FA3"/>
                </a:solidFill>
                <a:latin typeface="Times New Roman"/>
                <a:ea typeface="Times New Roman"/>
                <a:cs typeface="Times New Roman"/>
              </a:rPr>
              <a:t>Warshal's</a:t>
            </a:r>
            <a:r>
              <a:rPr lang="en-US" sz="2400" dirty="0">
                <a:solidFill>
                  <a:srgbClr val="007FA3"/>
                </a:solidFill>
                <a:latin typeface="Times New Roman"/>
                <a:ea typeface="Times New Roman"/>
                <a:cs typeface="Times New Roman"/>
              </a:rPr>
              <a:t> Algorithm</a:t>
            </a:r>
            <a:endParaRPr lang="en-US" dirty="0">
              <a:solidFill>
                <a:srgbClr val="007FA3"/>
              </a:solidFill>
              <a:latin typeface="Times New Roman"/>
              <a:ea typeface="Times New Roman"/>
              <a:cs typeface="Times New Roman"/>
            </a:endParaRPr>
          </a:p>
        </p:txBody>
      </p:sp>
      <p:sp>
        <p:nvSpPr>
          <p:cNvPr id="34820" name="Rectangle 3"/>
          <p:cNvSpPr>
            <a:spLocks noGrp="1" noChangeArrowheads="1"/>
          </p:cNvSpPr>
          <p:nvPr>
            <p:ph type="body" idx="1"/>
          </p:nvPr>
        </p:nvSpPr>
        <p:spPr>
          <a:xfrm>
            <a:off x="489157" y="1410183"/>
            <a:ext cx="8208548" cy="4119563"/>
          </a:xfrm>
          <a:solidFill>
            <a:srgbClr val="FFCC99"/>
          </a:solidFill>
          <a:ln>
            <a:solidFill>
              <a:schemeClr val="tx1"/>
            </a:solidFill>
          </a:ln>
        </p:spPr>
        <p:txBody>
          <a:bodyPr/>
          <a:lstStyle/>
          <a:p>
            <a:pPr marL="609600" indent="-609600">
              <a:lnSpc>
                <a:spcPct val="80000"/>
              </a:lnSpc>
              <a:buFontTx/>
              <a:buNone/>
            </a:pPr>
            <a:r>
              <a:rPr lang="en-US" sz="2400" dirty="0">
                <a:solidFill>
                  <a:srgbClr val="0033CC"/>
                </a:solidFill>
              </a:rPr>
              <a:t>// finds a path from vertex a to vertex c through vertex b</a:t>
            </a:r>
            <a:r>
              <a:rPr lang="en-US" sz="2000" dirty="0"/>
              <a:t> </a:t>
            </a:r>
          </a:p>
          <a:p>
            <a:pPr marL="609600" indent="-609600">
              <a:lnSpc>
                <a:spcPct val="80000"/>
              </a:lnSpc>
              <a:buFontTx/>
              <a:buNone/>
            </a:pPr>
            <a:endParaRPr lang="en-US" sz="2000" dirty="0"/>
          </a:p>
          <a:p>
            <a:pPr marL="609600" indent="-609600">
              <a:lnSpc>
                <a:spcPct val="80000"/>
              </a:lnSpc>
              <a:buFontTx/>
              <a:buNone/>
            </a:pPr>
            <a:r>
              <a:rPr lang="en-US" sz="1800" dirty="0"/>
              <a:t>1.  </a:t>
            </a:r>
            <a:r>
              <a:rPr lang="en-US" sz="1800" b="1" dirty="0"/>
              <a:t>fo</a:t>
            </a:r>
            <a:r>
              <a:rPr lang="en-US" sz="1800" dirty="0"/>
              <a:t>r (</a:t>
            </a:r>
            <a:r>
              <a:rPr lang="en-US" sz="1800" b="1" dirty="0" err="1"/>
              <a:t>int</a:t>
            </a:r>
            <a:r>
              <a:rPr lang="en-US" sz="1800" dirty="0"/>
              <a:t> b=0; b &lt; n; b ++) </a:t>
            </a:r>
            <a:r>
              <a:rPr lang="en-US" sz="1800" dirty="0">
                <a:solidFill>
                  <a:srgbClr val="0033CC"/>
                </a:solidFill>
              </a:rPr>
              <a:t>// for each intermediate vertex, b</a:t>
            </a:r>
          </a:p>
          <a:p>
            <a:pPr marL="609600" indent="-609600">
              <a:lnSpc>
                <a:spcPct val="80000"/>
              </a:lnSpc>
              <a:buFontTx/>
              <a:buNone/>
            </a:pPr>
            <a:r>
              <a:rPr lang="en-US" sz="1800" dirty="0"/>
              <a:t>2.  {  </a:t>
            </a:r>
            <a:r>
              <a:rPr lang="en-US" sz="1800" b="1" dirty="0"/>
              <a:t>for</a:t>
            </a:r>
            <a:r>
              <a:rPr lang="en-US" sz="1800" dirty="0"/>
              <a:t>(</a:t>
            </a:r>
            <a:r>
              <a:rPr lang="en-US" sz="1800" b="1" dirty="0" err="1"/>
              <a:t>int</a:t>
            </a:r>
            <a:r>
              <a:rPr lang="en-US" sz="1800" dirty="0"/>
              <a:t> c=0; c&lt; n; </a:t>
            </a:r>
            <a:r>
              <a:rPr lang="en-US" sz="1800" dirty="0" err="1"/>
              <a:t>c++</a:t>
            </a:r>
            <a:r>
              <a:rPr lang="en-US" sz="1800" dirty="0"/>
              <a:t>) </a:t>
            </a:r>
            <a:r>
              <a:rPr lang="en-US" sz="1800" dirty="0">
                <a:solidFill>
                  <a:srgbClr val="0033CC"/>
                </a:solidFill>
              </a:rPr>
              <a:t>// locate the paths from vertex b to vertex c</a:t>
            </a:r>
          </a:p>
          <a:p>
            <a:pPr marL="609600" indent="-609600">
              <a:lnSpc>
                <a:spcPct val="80000"/>
              </a:lnSpc>
              <a:buFontTx/>
              <a:buNone/>
            </a:pPr>
            <a:r>
              <a:rPr lang="en-US" sz="1800" dirty="0"/>
              <a:t>3.     {  </a:t>
            </a:r>
            <a:r>
              <a:rPr lang="en-US" sz="1800" b="1" dirty="0"/>
              <a:t>if</a:t>
            </a:r>
            <a:r>
              <a:rPr lang="en-US" sz="1800" dirty="0"/>
              <a:t>(t[b][c] == 1) </a:t>
            </a:r>
            <a:r>
              <a:rPr lang="en-US" sz="1800" dirty="0">
                <a:solidFill>
                  <a:srgbClr val="0033CC"/>
                </a:solidFill>
              </a:rPr>
              <a:t>// a path from vertex b to some vertex c has been found</a:t>
            </a:r>
          </a:p>
          <a:p>
            <a:pPr marL="609600" indent="-609600">
              <a:lnSpc>
                <a:spcPct val="80000"/>
              </a:lnSpc>
              <a:buFontTx/>
              <a:buNone/>
            </a:pPr>
            <a:r>
              <a:rPr lang="en-US" sz="1800" dirty="0"/>
              <a:t>4.        {  </a:t>
            </a:r>
            <a:r>
              <a:rPr lang="en-US" sz="1800" b="1" dirty="0"/>
              <a:t>for</a:t>
            </a:r>
            <a:r>
              <a:rPr lang="en-US" sz="1800" dirty="0"/>
              <a:t>(</a:t>
            </a:r>
            <a:r>
              <a:rPr lang="en-US" sz="1800" b="1" dirty="0" err="1"/>
              <a:t>int</a:t>
            </a:r>
            <a:r>
              <a:rPr lang="en-US" sz="1800" dirty="0"/>
              <a:t> a=0; a&lt;n; a++)  </a:t>
            </a:r>
            <a:r>
              <a:rPr lang="en-US" sz="1800" dirty="0">
                <a:solidFill>
                  <a:srgbClr val="0033CC"/>
                </a:solidFill>
              </a:rPr>
              <a:t>// find the paths to b from a, for all vertices a</a:t>
            </a:r>
          </a:p>
          <a:p>
            <a:pPr marL="609600" indent="-609600">
              <a:lnSpc>
                <a:spcPct val="80000"/>
              </a:lnSpc>
              <a:buFontTx/>
              <a:buNone/>
            </a:pPr>
            <a:r>
              <a:rPr lang="en-US" sz="1800" dirty="0"/>
              <a:t>5.           {   </a:t>
            </a:r>
            <a:r>
              <a:rPr lang="en-US" sz="1800" b="1" dirty="0"/>
              <a:t>if</a:t>
            </a:r>
            <a:r>
              <a:rPr lang="en-US" sz="1800" dirty="0"/>
              <a:t>(t[a][b] == 1  </a:t>
            </a:r>
            <a:r>
              <a:rPr lang="en-US" sz="1800" b="1" dirty="0"/>
              <a:t>&amp;&amp;</a:t>
            </a:r>
            <a:r>
              <a:rPr lang="en-US" sz="1800" dirty="0"/>
              <a:t>  a != c) </a:t>
            </a:r>
            <a:r>
              <a:rPr lang="en-US" sz="1800" dirty="0">
                <a:solidFill>
                  <a:srgbClr val="0033CC"/>
                </a:solidFill>
              </a:rPr>
              <a:t>// path to b from a has been found</a:t>
            </a:r>
          </a:p>
          <a:p>
            <a:pPr marL="609600" indent="-609600">
              <a:lnSpc>
                <a:spcPct val="80000"/>
              </a:lnSpc>
              <a:buFontTx/>
              <a:buNone/>
            </a:pPr>
            <a:r>
              <a:rPr lang="en-US" sz="1800" dirty="0"/>
              <a:t>6.                  t[a][c] = 1;  </a:t>
            </a:r>
            <a:r>
              <a:rPr lang="en-US" sz="1800" dirty="0">
                <a:solidFill>
                  <a:srgbClr val="0033CC"/>
                </a:solidFill>
              </a:rPr>
              <a:t>// mark that the path from vertex a to vertex c exists</a:t>
            </a:r>
            <a:r>
              <a:rPr lang="en-US" sz="1800" dirty="0"/>
              <a:t> </a:t>
            </a:r>
          </a:p>
          <a:p>
            <a:pPr marL="609600" indent="-609600">
              <a:lnSpc>
                <a:spcPct val="80000"/>
              </a:lnSpc>
              <a:buFontTx/>
              <a:buAutoNum type="arabicPeriod" startAt="7"/>
            </a:pPr>
            <a:r>
              <a:rPr lang="en-US" sz="1800" dirty="0"/>
              <a:t>     } </a:t>
            </a:r>
            <a:r>
              <a:rPr lang="en-US" sz="1800" dirty="0">
                <a:solidFill>
                  <a:srgbClr val="0033CC"/>
                </a:solidFill>
              </a:rPr>
              <a:t>// end for all a</a:t>
            </a:r>
          </a:p>
          <a:p>
            <a:pPr marL="609600" indent="-609600">
              <a:lnSpc>
                <a:spcPct val="80000"/>
              </a:lnSpc>
              <a:buFontTx/>
              <a:buAutoNum type="arabicPeriod" startAt="7"/>
            </a:pPr>
            <a:r>
              <a:rPr lang="en-US" sz="1800" dirty="0"/>
              <a:t>  } </a:t>
            </a:r>
            <a:r>
              <a:rPr lang="en-US" sz="1800" dirty="0">
                <a:solidFill>
                  <a:srgbClr val="0033CC"/>
                </a:solidFill>
              </a:rPr>
              <a:t>// end if</a:t>
            </a:r>
            <a:r>
              <a:rPr lang="en-US" sz="1800" dirty="0"/>
              <a:t> </a:t>
            </a:r>
          </a:p>
          <a:p>
            <a:pPr marL="609600" indent="-609600">
              <a:lnSpc>
                <a:spcPct val="80000"/>
              </a:lnSpc>
              <a:buFontTx/>
              <a:buAutoNum type="arabicPeriod" startAt="9"/>
            </a:pPr>
            <a:r>
              <a:rPr lang="en-US" sz="1800" dirty="0"/>
              <a:t>} </a:t>
            </a:r>
            <a:r>
              <a:rPr lang="en-US" sz="1800" dirty="0">
                <a:solidFill>
                  <a:srgbClr val="0033CC"/>
                </a:solidFill>
              </a:rPr>
              <a:t>// end for all c</a:t>
            </a:r>
          </a:p>
          <a:p>
            <a:pPr marL="609600" indent="-609600">
              <a:lnSpc>
                <a:spcPct val="80000"/>
              </a:lnSpc>
              <a:buFontTx/>
              <a:buNone/>
            </a:pPr>
            <a:r>
              <a:rPr lang="en-US" sz="1800" dirty="0"/>
              <a:t>10. } </a:t>
            </a:r>
            <a:r>
              <a:rPr lang="en-US" sz="1800" dirty="0">
                <a:solidFill>
                  <a:srgbClr val="0033CC"/>
                </a:solidFill>
              </a:rPr>
              <a:t>// end for all b</a:t>
            </a:r>
            <a:r>
              <a:rPr lang="en-US" sz="1800" dirty="0"/>
              <a:t>  </a:t>
            </a:r>
          </a:p>
          <a:p>
            <a:pPr marL="609600" indent="-609600">
              <a:lnSpc>
                <a:spcPct val="80000"/>
              </a:lnSpc>
              <a:buFontTx/>
              <a:buNone/>
            </a:pPr>
            <a:r>
              <a:rPr lang="en-US" sz="1800" dirty="0"/>
              <a:t>11. </a:t>
            </a:r>
            <a:r>
              <a:rPr lang="en-US" sz="1800" b="1" dirty="0"/>
              <a:t>return</a:t>
            </a:r>
            <a:r>
              <a:rPr lang="en-US" sz="1800" dirty="0"/>
              <a:t> t;</a:t>
            </a:r>
          </a:p>
        </p:txBody>
      </p:sp>
    </p:spTree>
    <p:extLst>
      <p:ext uri="{BB962C8B-B14F-4D97-AF65-F5344CB8AC3E}">
        <p14:creationId xmlns:p14="http://schemas.microsoft.com/office/powerpoint/2010/main" val="3809756257"/>
      </p:ext>
    </p:extLst>
  </p:cSld>
  <p:clrMapOvr>
    <a:masterClrMapping/>
  </p:clrMapOvr>
  <p:transition advClick="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6"/>
          <p:cNvSpPr>
            <a:spLocks noGrp="1" noChangeArrowheads="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59F6AF-9250-45DC-9F5A-749BC500EF96}" type="slidenum">
              <a:rPr kumimoji="0" lang="en-US" sz="1400" b="0" i="0" u="none" strike="noStrike" kern="1200" cap="none" spc="0" normalizeH="0" baseline="0" noProof="0" smtClean="0">
                <a:ln>
                  <a:noFill/>
                </a:ln>
                <a:solidFill>
                  <a:srgbClr val="000000"/>
                </a:solidFill>
                <a:effectLst/>
                <a:uLnTx/>
                <a:uFillTx/>
                <a:latin typeface="Arial" pitchFamily="34" charset="0"/>
                <a:ea typeface="+mj-ea"/>
                <a:cs typeface="+mj-cs"/>
                <a:sym typeface="Arial"/>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4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5843" name="Rectangle 2"/>
          <p:cNvSpPr>
            <a:spLocks noGrp="1" noChangeArrowheads="1"/>
          </p:cNvSpPr>
          <p:nvPr>
            <p:ph type="title"/>
          </p:nvPr>
        </p:nvSpPr>
        <p:spPr>
          <a:xfrm>
            <a:off x="457200" y="274638"/>
            <a:ext cx="8229600" cy="963612"/>
          </a:xfrm>
        </p:spPr>
        <p:txBody>
          <a:bodyPr/>
          <a:lstStyle/>
          <a:p>
            <a:pPr algn="l">
              <a:spcBef>
                <a:spcPts val="0"/>
              </a:spcBef>
              <a:spcAft>
                <a:spcPts val="0"/>
              </a:spcAft>
            </a:pPr>
            <a:r>
              <a:rPr lang="en-US" sz="4000" b="1" dirty="0">
                <a:solidFill>
                  <a:srgbClr val="007FA3"/>
                </a:solidFill>
                <a:latin typeface="Times New Roman"/>
                <a:ea typeface="Times New Roman"/>
                <a:cs typeface="Times New Roman"/>
              </a:rPr>
              <a:t>Spanning Trees</a:t>
            </a:r>
          </a:p>
        </p:txBody>
      </p:sp>
      <p:sp>
        <p:nvSpPr>
          <p:cNvPr id="35844" name="Rectangle 3"/>
          <p:cNvSpPr>
            <a:spLocks noGrp="1" noChangeArrowheads="1"/>
          </p:cNvSpPr>
          <p:nvPr>
            <p:ph type="body" idx="1"/>
          </p:nvPr>
        </p:nvSpPr>
        <p:spPr>
          <a:xfrm>
            <a:off x="487363" y="1238250"/>
            <a:ext cx="8229600" cy="2887175"/>
          </a:xfrm>
        </p:spPr>
        <p:txBody>
          <a:bodyPr/>
          <a:lstStyle/>
          <a:p>
            <a:pPr>
              <a:lnSpc>
                <a:spcPct val="90000"/>
              </a:lnSpc>
            </a:pPr>
            <a:r>
              <a:rPr lang="en-US" sz="2400" dirty="0"/>
              <a:t>Contain </a:t>
            </a:r>
            <a:r>
              <a:rPr lang="en-US" sz="2400" u="sng" dirty="0"/>
              <a:t>all</a:t>
            </a:r>
            <a:r>
              <a:rPr lang="en-US" sz="2400" dirty="0"/>
              <a:t> of the (graphs) vertices and a subset of its edges such that</a:t>
            </a:r>
          </a:p>
          <a:p>
            <a:pPr lvl="1">
              <a:lnSpc>
                <a:spcPct val="90000"/>
              </a:lnSpc>
            </a:pPr>
            <a:r>
              <a:rPr lang="en-US" sz="2000" dirty="0"/>
              <a:t>Graph is </a:t>
            </a:r>
            <a:r>
              <a:rPr lang="en-US" sz="2000" dirty="0">
                <a:solidFill>
                  <a:srgbClr val="7030A0"/>
                </a:solidFill>
              </a:rPr>
              <a:t>connected</a:t>
            </a:r>
            <a:r>
              <a:rPr lang="en-US" sz="2000" dirty="0"/>
              <a:t>; every vertex can be reached from every other vertex</a:t>
            </a:r>
          </a:p>
          <a:p>
            <a:pPr>
              <a:lnSpc>
                <a:spcPct val="90000"/>
              </a:lnSpc>
            </a:pPr>
            <a:r>
              <a:rPr lang="en-US" sz="2400" dirty="0"/>
              <a:t>Every </a:t>
            </a:r>
            <a:r>
              <a:rPr lang="en-US" sz="2400" dirty="0">
                <a:solidFill>
                  <a:srgbClr val="7030A0"/>
                </a:solidFill>
              </a:rPr>
              <a:t>undirected connected </a:t>
            </a:r>
            <a:r>
              <a:rPr lang="en-US" sz="2400" dirty="0"/>
              <a:t>graph</a:t>
            </a:r>
          </a:p>
          <a:p>
            <a:pPr lvl="1">
              <a:lnSpc>
                <a:spcPct val="90000"/>
              </a:lnSpc>
            </a:pPr>
            <a:r>
              <a:rPr lang="en-US" sz="2000" dirty="0"/>
              <a:t>Has at least one </a:t>
            </a:r>
            <a:r>
              <a:rPr lang="en-US" sz="2000" dirty="0">
                <a:solidFill>
                  <a:srgbClr val="7030A0"/>
                </a:solidFill>
              </a:rPr>
              <a:t>spanning tree</a:t>
            </a:r>
          </a:p>
          <a:p>
            <a:pPr lvl="1">
              <a:lnSpc>
                <a:spcPct val="90000"/>
              </a:lnSpc>
            </a:pPr>
            <a:r>
              <a:rPr lang="en-US" sz="2000" dirty="0"/>
              <a:t>Contains a minimum number of edges (n-1)</a:t>
            </a:r>
          </a:p>
          <a:p>
            <a:pPr lvl="1">
              <a:lnSpc>
                <a:spcPct val="90000"/>
              </a:lnSpc>
            </a:pPr>
            <a:r>
              <a:rPr lang="en-US" sz="2000" dirty="0"/>
              <a:t>If weighted, has one </a:t>
            </a:r>
            <a:r>
              <a:rPr lang="en-US" sz="2000" dirty="0">
                <a:solidFill>
                  <a:srgbClr val="7030A0"/>
                </a:solidFill>
              </a:rPr>
              <a:t>minimum</a:t>
            </a:r>
            <a:r>
              <a:rPr lang="en-US" sz="2000" dirty="0"/>
              <a:t> spanning tree</a:t>
            </a:r>
          </a:p>
          <a:p>
            <a:pPr lvl="1">
              <a:lnSpc>
                <a:spcPct val="90000"/>
              </a:lnSpc>
            </a:pPr>
            <a:endParaRPr lang="en-US" sz="2000" dirty="0"/>
          </a:p>
        </p:txBody>
      </p:sp>
      <p:sp>
        <p:nvSpPr>
          <p:cNvPr id="35845" name="AutoShape 5"/>
          <p:cNvSpPr>
            <a:spLocks noChangeAspect="1" noChangeArrowheads="1"/>
          </p:cNvSpPr>
          <p:nvPr/>
        </p:nvSpPr>
        <p:spPr bwMode="auto">
          <a:xfrm>
            <a:off x="944635" y="4612919"/>
            <a:ext cx="6762750" cy="1636712"/>
          </a:xfrm>
          <a:prstGeom prst="rect">
            <a:avLst/>
          </a:prstGeom>
          <a:noFill/>
          <a:ln w="9525">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nvGrpSpPr>
          <p:cNvPr id="35846" name="Group 6"/>
          <p:cNvGrpSpPr>
            <a:grpSpLocks/>
          </p:cNvGrpSpPr>
          <p:nvPr/>
        </p:nvGrpSpPr>
        <p:grpSpPr bwMode="auto">
          <a:xfrm>
            <a:off x="688329" y="4328723"/>
            <a:ext cx="2689225" cy="1468996"/>
            <a:chOff x="6151" y="740"/>
            <a:chExt cx="2937" cy="1561"/>
          </a:xfrm>
        </p:grpSpPr>
        <p:grpSp>
          <p:nvGrpSpPr>
            <p:cNvPr id="35877" name="Group 7"/>
            <p:cNvGrpSpPr>
              <a:grpSpLocks/>
            </p:cNvGrpSpPr>
            <p:nvPr/>
          </p:nvGrpSpPr>
          <p:grpSpPr bwMode="auto">
            <a:xfrm>
              <a:off x="6151" y="740"/>
              <a:ext cx="2937" cy="1561"/>
              <a:chOff x="2608" y="643"/>
              <a:chExt cx="2938" cy="1561"/>
            </a:xfrm>
          </p:grpSpPr>
          <p:sp>
            <p:nvSpPr>
              <p:cNvPr id="35879" name="Text Box 8"/>
              <p:cNvSpPr txBox="1">
                <a:spLocks noChangeArrowheads="1"/>
              </p:cNvSpPr>
              <p:nvPr/>
            </p:nvSpPr>
            <p:spPr bwMode="auto">
              <a:xfrm>
                <a:off x="3156" y="1273"/>
                <a:ext cx="362" cy="311"/>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j-ea"/>
                    <a:cs typeface="+mj-cs"/>
                    <a:sym typeface="Arial"/>
                  </a:rPr>
                  <a:t>c</a:t>
                </a:r>
              </a:p>
            </p:txBody>
          </p:sp>
          <p:grpSp>
            <p:nvGrpSpPr>
              <p:cNvPr id="35880" name="Group 9"/>
              <p:cNvGrpSpPr>
                <a:grpSpLocks/>
              </p:cNvGrpSpPr>
              <p:nvPr/>
            </p:nvGrpSpPr>
            <p:grpSpPr bwMode="auto">
              <a:xfrm>
                <a:off x="2608" y="643"/>
                <a:ext cx="2938" cy="1561"/>
                <a:chOff x="2608" y="643"/>
                <a:chExt cx="2938" cy="1561"/>
              </a:xfrm>
            </p:grpSpPr>
            <p:sp>
              <p:nvSpPr>
                <p:cNvPr id="35881" name="Text Box 10"/>
                <p:cNvSpPr txBox="1">
                  <a:spLocks noChangeArrowheads="1"/>
                </p:cNvSpPr>
                <p:nvPr/>
              </p:nvSpPr>
              <p:spPr bwMode="auto">
                <a:xfrm>
                  <a:off x="4188" y="1157"/>
                  <a:ext cx="363" cy="344"/>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j-ea"/>
                      <a:cs typeface="+mj-cs"/>
                      <a:sym typeface="Arial"/>
                    </a:rPr>
                    <a:t>a</a:t>
                  </a:r>
                </a:p>
              </p:txBody>
            </p:sp>
            <p:grpSp>
              <p:nvGrpSpPr>
                <p:cNvPr id="35882" name="Group 11"/>
                <p:cNvGrpSpPr>
                  <a:grpSpLocks/>
                </p:cNvGrpSpPr>
                <p:nvPr/>
              </p:nvGrpSpPr>
              <p:grpSpPr bwMode="auto">
                <a:xfrm>
                  <a:off x="2608" y="643"/>
                  <a:ext cx="2938" cy="1561"/>
                  <a:chOff x="2608" y="643"/>
                  <a:chExt cx="2938" cy="1561"/>
                </a:xfrm>
              </p:grpSpPr>
              <p:sp>
                <p:nvSpPr>
                  <p:cNvPr id="35883" name="Oval 12"/>
                  <p:cNvSpPr>
                    <a:spLocks noChangeArrowheads="1"/>
                  </p:cNvSpPr>
                  <p:nvPr/>
                </p:nvSpPr>
                <p:spPr bwMode="auto">
                  <a:xfrm>
                    <a:off x="4408" y="836"/>
                    <a:ext cx="300" cy="309"/>
                  </a:xfrm>
                  <a:prstGeom prst="ellipse">
                    <a:avLst/>
                  </a:prstGeom>
                  <a:solidFill>
                    <a:srgbClr val="FFFFFF"/>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j-ea"/>
                        <a:cs typeface="+mj-cs"/>
                        <a:sym typeface="Arial"/>
                      </a:rPr>
                      <a:t> 1</a:t>
                    </a:r>
                  </a:p>
                </p:txBody>
              </p:sp>
              <p:sp>
                <p:nvSpPr>
                  <p:cNvPr id="35884" name="Oval 13"/>
                  <p:cNvSpPr>
                    <a:spLocks noChangeArrowheads="1"/>
                  </p:cNvSpPr>
                  <p:nvPr/>
                </p:nvSpPr>
                <p:spPr bwMode="auto">
                  <a:xfrm>
                    <a:off x="2945" y="1890"/>
                    <a:ext cx="300" cy="308"/>
                  </a:xfrm>
                  <a:prstGeom prst="ellipse">
                    <a:avLst/>
                  </a:prstGeom>
                  <a:solidFill>
                    <a:srgbClr val="FFFFFF"/>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j-ea"/>
                        <a:cs typeface="+mj-cs"/>
                        <a:sym typeface="Arial"/>
                      </a:rPr>
                      <a:t> 4</a:t>
                    </a:r>
                  </a:p>
                </p:txBody>
              </p:sp>
              <p:sp>
                <p:nvSpPr>
                  <p:cNvPr id="35885" name="Oval 14"/>
                  <p:cNvSpPr>
                    <a:spLocks noChangeArrowheads="1"/>
                  </p:cNvSpPr>
                  <p:nvPr/>
                </p:nvSpPr>
                <p:spPr bwMode="auto">
                  <a:xfrm>
                    <a:off x="3758" y="1298"/>
                    <a:ext cx="300" cy="310"/>
                  </a:xfrm>
                  <a:prstGeom prst="ellipse">
                    <a:avLst/>
                  </a:prstGeom>
                  <a:solidFill>
                    <a:srgbClr val="FFFFFF"/>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j-ea"/>
                        <a:cs typeface="+mj-cs"/>
                        <a:sym typeface="Arial"/>
                      </a:rPr>
                      <a:t> 0</a:t>
                    </a:r>
                  </a:p>
                </p:txBody>
              </p:sp>
              <p:sp>
                <p:nvSpPr>
                  <p:cNvPr id="35886" name="Oval 15"/>
                  <p:cNvSpPr>
                    <a:spLocks noChangeArrowheads="1"/>
                  </p:cNvSpPr>
                  <p:nvPr/>
                </p:nvSpPr>
                <p:spPr bwMode="auto">
                  <a:xfrm>
                    <a:off x="5246" y="643"/>
                    <a:ext cx="300" cy="307"/>
                  </a:xfrm>
                  <a:prstGeom prst="ellipse">
                    <a:avLst/>
                  </a:prstGeom>
                  <a:solidFill>
                    <a:srgbClr val="FFFFFF"/>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j-ea"/>
                        <a:cs typeface="+mj-cs"/>
                        <a:sym typeface="Arial"/>
                      </a:rPr>
                      <a:t> 2</a:t>
                    </a:r>
                  </a:p>
                </p:txBody>
              </p:sp>
              <p:sp>
                <p:nvSpPr>
                  <p:cNvPr id="35887" name="Oval 16"/>
                  <p:cNvSpPr>
                    <a:spLocks noChangeArrowheads="1"/>
                  </p:cNvSpPr>
                  <p:nvPr/>
                </p:nvSpPr>
                <p:spPr bwMode="auto">
                  <a:xfrm>
                    <a:off x="2608" y="1479"/>
                    <a:ext cx="300" cy="308"/>
                  </a:xfrm>
                  <a:prstGeom prst="ellipse">
                    <a:avLst/>
                  </a:prstGeom>
                  <a:solidFill>
                    <a:srgbClr val="FFFFFF"/>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j-ea"/>
                        <a:cs typeface="+mj-cs"/>
                        <a:sym typeface="Arial"/>
                      </a:rPr>
                      <a:t> 3</a:t>
                    </a:r>
                  </a:p>
                </p:txBody>
              </p:sp>
              <p:sp>
                <p:nvSpPr>
                  <p:cNvPr id="35888" name="Line 17"/>
                  <p:cNvSpPr>
                    <a:spLocks noChangeShapeType="1"/>
                  </p:cNvSpPr>
                  <p:nvPr/>
                </p:nvSpPr>
                <p:spPr bwMode="auto">
                  <a:xfrm flipH="1">
                    <a:off x="2820" y="926"/>
                    <a:ext cx="1575" cy="553"/>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5889" name="Line 18"/>
                  <p:cNvSpPr>
                    <a:spLocks noChangeShapeType="1"/>
                  </p:cNvSpPr>
                  <p:nvPr/>
                </p:nvSpPr>
                <p:spPr bwMode="auto">
                  <a:xfrm flipV="1">
                    <a:off x="4733" y="836"/>
                    <a:ext cx="500" cy="103"/>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5890" name="Line 19"/>
                  <p:cNvSpPr>
                    <a:spLocks noChangeShapeType="1"/>
                  </p:cNvSpPr>
                  <p:nvPr/>
                </p:nvSpPr>
                <p:spPr bwMode="auto">
                  <a:xfrm flipV="1">
                    <a:off x="2896" y="1465"/>
                    <a:ext cx="862" cy="117"/>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5891" name="Line 20"/>
                  <p:cNvSpPr>
                    <a:spLocks noChangeShapeType="1"/>
                  </p:cNvSpPr>
                  <p:nvPr/>
                </p:nvSpPr>
                <p:spPr bwMode="auto">
                  <a:xfrm flipH="1">
                    <a:off x="3221" y="1592"/>
                    <a:ext cx="537" cy="388"/>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5892" name="Line 21"/>
                  <p:cNvSpPr>
                    <a:spLocks noChangeShapeType="1"/>
                  </p:cNvSpPr>
                  <p:nvPr/>
                </p:nvSpPr>
                <p:spPr bwMode="auto">
                  <a:xfrm flipH="1">
                    <a:off x="4006" y="1003"/>
                    <a:ext cx="400" cy="349"/>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5893" name="Text Box 22"/>
                  <p:cNvSpPr txBox="1">
                    <a:spLocks noChangeArrowheads="1"/>
                  </p:cNvSpPr>
                  <p:nvPr/>
                </p:nvSpPr>
                <p:spPr bwMode="auto">
                  <a:xfrm>
                    <a:off x="4856" y="836"/>
                    <a:ext cx="362" cy="307"/>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j-ea"/>
                        <a:cs typeface="+mj-cs"/>
                        <a:sym typeface="Arial"/>
                      </a:rPr>
                      <a:t>b</a:t>
                    </a:r>
                  </a:p>
                </p:txBody>
              </p:sp>
              <p:sp>
                <p:nvSpPr>
                  <p:cNvPr id="35894" name="Text Box 23"/>
                  <p:cNvSpPr txBox="1">
                    <a:spLocks noChangeArrowheads="1"/>
                  </p:cNvSpPr>
                  <p:nvPr/>
                </p:nvSpPr>
                <p:spPr bwMode="auto">
                  <a:xfrm>
                    <a:off x="3432" y="908"/>
                    <a:ext cx="363" cy="307"/>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j-ea"/>
                        <a:cs typeface="+mj-cs"/>
                        <a:sym typeface="Arial"/>
                      </a:rPr>
                      <a:t>e</a:t>
                    </a:r>
                  </a:p>
                </p:txBody>
              </p:sp>
              <p:sp>
                <p:nvSpPr>
                  <p:cNvPr id="35895" name="Text Box 24"/>
                  <p:cNvSpPr txBox="1">
                    <a:spLocks noChangeArrowheads="1"/>
                  </p:cNvSpPr>
                  <p:nvPr/>
                </p:nvSpPr>
                <p:spPr bwMode="auto">
                  <a:xfrm>
                    <a:off x="3481" y="1672"/>
                    <a:ext cx="362" cy="409"/>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j-ea"/>
                        <a:cs typeface="+mj-cs"/>
                        <a:sym typeface="Arial"/>
                      </a:rPr>
                      <a:t>d</a:t>
                    </a:r>
                  </a:p>
                </p:txBody>
              </p:sp>
              <p:sp>
                <p:nvSpPr>
                  <p:cNvPr id="35896" name="Text Box 25"/>
                  <p:cNvSpPr txBox="1">
                    <a:spLocks noChangeArrowheads="1"/>
                  </p:cNvSpPr>
                  <p:nvPr/>
                </p:nvSpPr>
                <p:spPr bwMode="auto">
                  <a:xfrm>
                    <a:off x="2692" y="1795"/>
                    <a:ext cx="362" cy="409"/>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j-ea"/>
                        <a:cs typeface="+mj-cs"/>
                        <a:sym typeface="Arial"/>
                      </a:rPr>
                      <a:t>f</a:t>
                    </a:r>
                  </a:p>
                </p:txBody>
              </p:sp>
            </p:grpSp>
          </p:grpSp>
        </p:grpSp>
        <p:sp>
          <p:nvSpPr>
            <p:cNvPr id="35878" name="Line 26"/>
            <p:cNvSpPr>
              <a:spLocks noChangeShapeType="1"/>
            </p:cNvSpPr>
            <p:nvPr/>
          </p:nvSpPr>
          <p:spPr bwMode="auto">
            <a:xfrm>
              <a:off x="6418" y="1842"/>
              <a:ext cx="150" cy="155"/>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sp>
        <p:nvSpPr>
          <p:cNvPr id="35847" name="Text Box 27"/>
          <p:cNvSpPr txBox="1">
            <a:spLocks noChangeArrowheads="1"/>
          </p:cNvSpPr>
          <p:nvPr/>
        </p:nvSpPr>
        <p:spPr bwMode="auto">
          <a:xfrm>
            <a:off x="3701359" y="5792073"/>
            <a:ext cx="4462462" cy="338137"/>
          </a:xfrm>
          <a:prstGeom prst="rect">
            <a:avLst/>
          </a:prstGeom>
          <a:solidFill>
            <a:srgbClr val="FFFFFF">
              <a:alpha val="0"/>
            </a:srgbClr>
          </a:solidFill>
          <a:ln w="9525" algn="ctr">
            <a:noFill/>
            <a:miter lim="800000"/>
            <a:headEnd/>
            <a:tailEnd/>
          </a:ln>
        </p:spPr>
        <p:txBody>
          <a:bodyPr/>
          <a:lstStyle/>
          <a:p>
            <a:pPr lvl="0" algn="ctr" fontAlgn="base" hangingPunct="1">
              <a:spcBef>
                <a:spcPct val="0"/>
              </a:spcBef>
              <a:spcAft>
                <a:spcPct val="0"/>
              </a:spcAft>
              <a:defRPr/>
            </a:pPr>
            <a:r>
              <a:rPr kumimoji="0" lang="en-US" sz="1600" b="1" i="0" u="none" strike="noStrike" kern="1200" cap="none" spc="0" normalizeH="0" baseline="0" noProof="0" dirty="0">
                <a:ln>
                  <a:noFill/>
                </a:ln>
                <a:solidFill>
                  <a:srgbClr val="7030A0"/>
                </a:solidFill>
                <a:effectLst/>
                <a:uLnTx/>
                <a:uFillTx/>
                <a:latin typeface="Arial" pitchFamily="34" charset="0"/>
                <a:ea typeface="+mj-ea"/>
                <a:cs typeface="+mj-cs"/>
                <a:sym typeface="Arial"/>
              </a:rPr>
              <a:t>Two </a:t>
            </a:r>
            <a:r>
              <a:rPr lang="en-US" sz="1600" b="1" kern="1200" dirty="0">
                <a:solidFill>
                  <a:srgbClr val="7030A0"/>
                </a:solidFill>
                <a:latin typeface="Arial" pitchFamily="34" charset="0"/>
              </a:rPr>
              <a:t>Spanning Trees of the Graph A</a:t>
            </a:r>
            <a:endParaRPr kumimoji="0" lang="en-US" sz="1600" b="0" i="0" u="none" strike="noStrike" kern="1200" cap="none" spc="0" normalizeH="0" baseline="0" noProof="0" dirty="0">
              <a:ln>
                <a:noFill/>
              </a:ln>
              <a:solidFill>
                <a:srgbClr val="7030A0"/>
              </a:solidFill>
              <a:effectLst/>
              <a:uLnTx/>
              <a:uFillTx/>
              <a:latin typeface="Arial" pitchFamily="34" charset="0"/>
              <a:sym typeface="Arial"/>
            </a:endParaRPr>
          </a:p>
        </p:txBody>
      </p:sp>
      <p:sp>
        <p:nvSpPr>
          <p:cNvPr id="35848" name="Text Box 28"/>
          <p:cNvSpPr txBox="1">
            <a:spLocks noChangeArrowheads="1"/>
          </p:cNvSpPr>
          <p:nvPr/>
        </p:nvSpPr>
        <p:spPr bwMode="auto">
          <a:xfrm>
            <a:off x="759496" y="5916779"/>
            <a:ext cx="1281112" cy="339725"/>
          </a:xfrm>
          <a:prstGeom prst="rect">
            <a:avLst/>
          </a:prstGeom>
          <a:solidFill>
            <a:srgbClr val="FFFFFF">
              <a:alpha val="0"/>
            </a:srgbClr>
          </a:solidFill>
          <a:ln w="9525" algn="ctr">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itchFamily="34" charset="0"/>
                <a:ea typeface="+mj-ea"/>
                <a:cs typeface="+mj-cs"/>
                <a:sym typeface="Arial"/>
              </a:rPr>
              <a:t>Graph A</a:t>
            </a:r>
            <a:r>
              <a:rPr kumimoji="0" lang="en-US" sz="1400" b="1"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endParaRPr kumimoji="0" lang="en-US" sz="14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p:txBody>
      </p:sp>
      <p:grpSp>
        <p:nvGrpSpPr>
          <p:cNvPr id="35851" name="Group 31"/>
          <p:cNvGrpSpPr>
            <a:grpSpLocks/>
          </p:cNvGrpSpPr>
          <p:nvPr/>
        </p:nvGrpSpPr>
        <p:grpSpPr bwMode="auto">
          <a:xfrm>
            <a:off x="3564095" y="4520463"/>
            <a:ext cx="2687638" cy="1230313"/>
            <a:chOff x="4876" y="816"/>
            <a:chExt cx="2937" cy="1556"/>
          </a:xfrm>
        </p:grpSpPr>
        <p:sp>
          <p:nvSpPr>
            <p:cNvPr id="35867" name="Oval 32"/>
            <p:cNvSpPr>
              <a:spLocks noChangeArrowheads="1"/>
            </p:cNvSpPr>
            <p:nvPr/>
          </p:nvSpPr>
          <p:spPr bwMode="auto">
            <a:xfrm>
              <a:off x="6676" y="1009"/>
              <a:ext cx="300" cy="310"/>
            </a:xfrm>
            <a:prstGeom prst="ellipse">
              <a:avLst/>
            </a:prstGeom>
            <a:solidFill>
              <a:srgbClr val="0033CC">
                <a:alpha val="2784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j-ea"/>
                  <a:cs typeface="+mj-cs"/>
                  <a:sym typeface="Arial"/>
                </a:rPr>
                <a:t> 1</a:t>
              </a:r>
            </a:p>
          </p:txBody>
        </p:sp>
        <p:sp>
          <p:nvSpPr>
            <p:cNvPr id="35868" name="Oval 33"/>
            <p:cNvSpPr>
              <a:spLocks noChangeArrowheads="1"/>
            </p:cNvSpPr>
            <p:nvPr/>
          </p:nvSpPr>
          <p:spPr bwMode="auto">
            <a:xfrm>
              <a:off x="5213" y="2064"/>
              <a:ext cx="300" cy="308"/>
            </a:xfrm>
            <a:prstGeom prst="ellipse">
              <a:avLst/>
            </a:prstGeom>
            <a:solidFill>
              <a:srgbClr val="0033CC">
                <a:alpha val="2784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j-ea"/>
                  <a:cs typeface="+mj-cs"/>
                  <a:sym typeface="Arial"/>
                </a:rPr>
                <a:t> 4</a:t>
              </a:r>
            </a:p>
          </p:txBody>
        </p:sp>
        <p:sp>
          <p:nvSpPr>
            <p:cNvPr id="35869" name="Oval 34"/>
            <p:cNvSpPr>
              <a:spLocks noChangeArrowheads="1"/>
            </p:cNvSpPr>
            <p:nvPr/>
          </p:nvSpPr>
          <p:spPr bwMode="auto">
            <a:xfrm>
              <a:off x="6026" y="1471"/>
              <a:ext cx="300" cy="311"/>
            </a:xfrm>
            <a:prstGeom prst="ellipse">
              <a:avLst/>
            </a:prstGeom>
            <a:solidFill>
              <a:srgbClr val="0033CC">
                <a:alpha val="2784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j-ea"/>
                  <a:cs typeface="+mj-cs"/>
                  <a:sym typeface="Arial"/>
                </a:rPr>
                <a:t> 0</a:t>
              </a:r>
            </a:p>
          </p:txBody>
        </p:sp>
        <p:sp>
          <p:nvSpPr>
            <p:cNvPr id="35870" name="Oval 35"/>
            <p:cNvSpPr>
              <a:spLocks noChangeArrowheads="1"/>
            </p:cNvSpPr>
            <p:nvPr/>
          </p:nvSpPr>
          <p:spPr bwMode="auto">
            <a:xfrm>
              <a:off x="7513" y="816"/>
              <a:ext cx="300" cy="307"/>
            </a:xfrm>
            <a:prstGeom prst="ellipse">
              <a:avLst/>
            </a:prstGeom>
            <a:solidFill>
              <a:srgbClr val="0033CC">
                <a:alpha val="27843"/>
              </a:srgbClr>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j-ea"/>
                  <a:cs typeface="+mj-cs"/>
                  <a:sym typeface="Arial"/>
                </a:rPr>
                <a:t> 2</a:t>
              </a:r>
            </a:p>
          </p:txBody>
        </p:sp>
        <p:sp>
          <p:nvSpPr>
            <p:cNvPr id="35871" name="Oval 36"/>
            <p:cNvSpPr>
              <a:spLocks noChangeArrowheads="1"/>
            </p:cNvSpPr>
            <p:nvPr/>
          </p:nvSpPr>
          <p:spPr bwMode="auto">
            <a:xfrm>
              <a:off x="4876" y="1652"/>
              <a:ext cx="300" cy="309"/>
            </a:xfrm>
            <a:prstGeom prst="ellipse">
              <a:avLst/>
            </a:prstGeom>
            <a:solidFill>
              <a:srgbClr val="0033CC">
                <a:alpha val="2784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j-ea"/>
                  <a:cs typeface="+mj-cs"/>
                  <a:sym typeface="Arial"/>
                </a:rPr>
                <a:t> 3</a:t>
              </a:r>
            </a:p>
          </p:txBody>
        </p:sp>
        <p:sp>
          <p:nvSpPr>
            <p:cNvPr id="35872" name="Line 37"/>
            <p:cNvSpPr>
              <a:spLocks noChangeShapeType="1"/>
            </p:cNvSpPr>
            <p:nvPr/>
          </p:nvSpPr>
          <p:spPr bwMode="auto">
            <a:xfrm flipV="1">
              <a:off x="7001" y="1009"/>
              <a:ext cx="499" cy="103"/>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5873" name="Line 38"/>
            <p:cNvSpPr>
              <a:spLocks noChangeShapeType="1"/>
            </p:cNvSpPr>
            <p:nvPr/>
          </p:nvSpPr>
          <p:spPr bwMode="auto">
            <a:xfrm flipV="1">
              <a:off x="5164" y="1639"/>
              <a:ext cx="862" cy="116"/>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5874" name="Line 39"/>
            <p:cNvSpPr>
              <a:spLocks noChangeShapeType="1"/>
            </p:cNvSpPr>
            <p:nvPr/>
          </p:nvSpPr>
          <p:spPr bwMode="auto">
            <a:xfrm flipH="1">
              <a:off x="6273" y="1176"/>
              <a:ext cx="400" cy="349"/>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sp>
        <p:nvSpPr>
          <p:cNvPr id="35852" name="Line 42"/>
          <p:cNvSpPr>
            <a:spLocks noChangeShapeType="1"/>
          </p:cNvSpPr>
          <p:nvPr/>
        </p:nvSpPr>
        <p:spPr bwMode="auto">
          <a:xfrm>
            <a:off x="3806983" y="5412638"/>
            <a:ext cx="138112" cy="122238"/>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5853" name="Oval 43"/>
          <p:cNvSpPr>
            <a:spLocks noChangeArrowheads="1"/>
          </p:cNvSpPr>
          <p:nvPr/>
        </p:nvSpPr>
        <p:spPr bwMode="auto">
          <a:xfrm>
            <a:off x="7212170" y="4683976"/>
            <a:ext cx="274638" cy="244475"/>
          </a:xfrm>
          <a:prstGeom prst="ellipse">
            <a:avLst/>
          </a:prstGeom>
          <a:solidFill>
            <a:srgbClr val="FFCC99"/>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j-ea"/>
                <a:cs typeface="+mj-cs"/>
                <a:sym typeface="Arial"/>
              </a:rPr>
              <a:t> 1</a:t>
            </a:r>
          </a:p>
        </p:txBody>
      </p:sp>
      <p:sp>
        <p:nvSpPr>
          <p:cNvPr id="35854" name="Oval 44"/>
          <p:cNvSpPr>
            <a:spLocks noChangeArrowheads="1"/>
          </p:cNvSpPr>
          <p:nvPr/>
        </p:nvSpPr>
        <p:spPr bwMode="auto">
          <a:xfrm>
            <a:off x="5873908" y="5517413"/>
            <a:ext cx="274637" cy="242888"/>
          </a:xfrm>
          <a:prstGeom prst="ellipse">
            <a:avLst/>
          </a:prstGeom>
          <a:solidFill>
            <a:srgbClr val="FFCC99"/>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j-ea"/>
                <a:cs typeface="+mj-cs"/>
                <a:sym typeface="Arial"/>
              </a:rPr>
              <a:t> 4</a:t>
            </a:r>
          </a:p>
        </p:txBody>
      </p:sp>
      <p:sp>
        <p:nvSpPr>
          <p:cNvPr id="35855" name="Oval 45"/>
          <p:cNvSpPr>
            <a:spLocks noChangeArrowheads="1"/>
          </p:cNvSpPr>
          <p:nvPr/>
        </p:nvSpPr>
        <p:spPr bwMode="auto">
          <a:xfrm>
            <a:off x="6618445" y="5049101"/>
            <a:ext cx="274638" cy="244475"/>
          </a:xfrm>
          <a:prstGeom prst="ellipse">
            <a:avLst/>
          </a:prstGeom>
          <a:solidFill>
            <a:srgbClr val="FFCC99"/>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j-ea"/>
                <a:cs typeface="+mj-cs"/>
                <a:sym typeface="Arial"/>
              </a:rPr>
              <a:t> 0</a:t>
            </a:r>
          </a:p>
        </p:txBody>
      </p:sp>
      <p:sp>
        <p:nvSpPr>
          <p:cNvPr id="35856" name="Oval 46"/>
          <p:cNvSpPr>
            <a:spLocks noChangeArrowheads="1"/>
          </p:cNvSpPr>
          <p:nvPr/>
        </p:nvSpPr>
        <p:spPr bwMode="auto">
          <a:xfrm>
            <a:off x="7980520" y="4531576"/>
            <a:ext cx="274638" cy="242887"/>
          </a:xfrm>
          <a:prstGeom prst="ellipse">
            <a:avLst/>
          </a:prstGeom>
          <a:solidFill>
            <a:srgbClr val="FFCC99"/>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j-ea"/>
                <a:cs typeface="+mj-cs"/>
                <a:sym typeface="Arial"/>
              </a:rPr>
              <a:t> 2</a:t>
            </a:r>
          </a:p>
        </p:txBody>
      </p:sp>
      <p:sp>
        <p:nvSpPr>
          <p:cNvPr id="35857" name="Oval 47"/>
          <p:cNvSpPr>
            <a:spLocks noChangeArrowheads="1"/>
          </p:cNvSpPr>
          <p:nvPr/>
        </p:nvSpPr>
        <p:spPr bwMode="auto">
          <a:xfrm>
            <a:off x="5565933" y="5191976"/>
            <a:ext cx="274637" cy="242887"/>
          </a:xfrm>
          <a:prstGeom prst="ellipse">
            <a:avLst/>
          </a:prstGeom>
          <a:solidFill>
            <a:srgbClr val="FFCC99"/>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j-ea"/>
                <a:cs typeface="+mj-cs"/>
                <a:sym typeface="Arial"/>
              </a:rPr>
              <a:t> 3</a:t>
            </a:r>
          </a:p>
        </p:txBody>
      </p:sp>
      <p:sp>
        <p:nvSpPr>
          <p:cNvPr id="35858" name="Line 48"/>
          <p:cNvSpPr>
            <a:spLocks noChangeShapeType="1"/>
          </p:cNvSpPr>
          <p:nvPr/>
        </p:nvSpPr>
        <p:spPr bwMode="auto">
          <a:xfrm flipH="1">
            <a:off x="5759608" y="4755413"/>
            <a:ext cx="1441450" cy="436563"/>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5859" name="Line 49"/>
          <p:cNvSpPr>
            <a:spLocks noChangeShapeType="1"/>
          </p:cNvSpPr>
          <p:nvPr/>
        </p:nvSpPr>
        <p:spPr bwMode="auto">
          <a:xfrm flipV="1">
            <a:off x="7510620" y="4683976"/>
            <a:ext cx="457200" cy="80962"/>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5860" name="Line 50"/>
          <p:cNvSpPr>
            <a:spLocks noChangeShapeType="1"/>
          </p:cNvSpPr>
          <p:nvPr/>
        </p:nvSpPr>
        <p:spPr bwMode="auto">
          <a:xfrm flipV="1">
            <a:off x="6104095" y="5263413"/>
            <a:ext cx="558800" cy="284163"/>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5864" name="Line 54"/>
          <p:cNvSpPr>
            <a:spLocks noChangeShapeType="1"/>
          </p:cNvSpPr>
          <p:nvPr/>
        </p:nvSpPr>
        <p:spPr bwMode="auto">
          <a:xfrm>
            <a:off x="5799295" y="5403113"/>
            <a:ext cx="149225" cy="131763"/>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Tree>
    <p:extLst>
      <p:ext uri="{BB962C8B-B14F-4D97-AF65-F5344CB8AC3E}">
        <p14:creationId xmlns:p14="http://schemas.microsoft.com/office/powerpoint/2010/main" val="2597993164"/>
      </p:ext>
    </p:extLst>
  </p:cSld>
  <p:clrMapOvr>
    <a:masterClrMapping/>
  </p:clrMapOvr>
  <p:transition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6"/>
          <p:cNvSpPr>
            <a:spLocks noGrp="1" noChangeArrowheads="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EA8F656-8E03-4379-9C42-B875ABAEEF1B}" type="slidenum">
              <a:rPr kumimoji="0" lang="en-US"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8915" name="Rectangle 2"/>
          <p:cNvSpPr>
            <a:spLocks noGrp="1" noChangeArrowheads="1"/>
          </p:cNvSpPr>
          <p:nvPr>
            <p:ph type="title"/>
          </p:nvPr>
        </p:nvSpPr>
        <p:spPr/>
        <p:txBody>
          <a:bodyPr/>
          <a:lstStyle/>
          <a:p>
            <a:pPr algn="l">
              <a:spcBef>
                <a:spcPts val="0"/>
              </a:spcBef>
              <a:spcAft>
                <a:spcPts val="0"/>
              </a:spcAft>
            </a:pPr>
            <a:r>
              <a:rPr lang="en-US" sz="4000" b="1" dirty="0">
                <a:solidFill>
                  <a:srgbClr val="007FA3"/>
                </a:solidFill>
                <a:latin typeface="Times New Roman"/>
                <a:ea typeface="Times New Roman"/>
                <a:cs typeface="Times New Roman"/>
              </a:rPr>
              <a:t>Minimum Spanning Trees</a:t>
            </a:r>
          </a:p>
        </p:txBody>
      </p:sp>
      <p:sp>
        <p:nvSpPr>
          <p:cNvPr id="38916" name="Rectangle 3"/>
          <p:cNvSpPr>
            <a:spLocks noGrp="1" noChangeArrowheads="1"/>
          </p:cNvSpPr>
          <p:nvPr>
            <p:ph type="body" idx="1"/>
          </p:nvPr>
        </p:nvSpPr>
        <p:spPr>
          <a:xfrm>
            <a:off x="457200" y="1417638"/>
            <a:ext cx="8229600" cy="946105"/>
          </a:xfrm>
        </p:spPr>
        <p:txBody>
          <a:bodyPr/>
          <a:lstStyle/>
          <a:p>
            <a:r>
              <a:rPr lang="en-US" sz="2400" dirty="0"/>
              <a:t>Spanning tree of a weighted graph that minimizes the sum of the edge weightings; e.g., 11</a:t>
            </a:r>
          </a:p>
          <a:p>
            <a:endParaRPr lang="en-US" dirty="0"/>
          </a:p>
          <a:p>
            <a:endParaRPr lang="en-US" dirty="0"/>
          </a:p>
        </p:txBody>
      </p:sp>
      <p:grpSp>
        <p:nvGrpSpPr>
          <p:cNvPr id="38917" name="Group 25"/>
          <p:cNvGrpSpPr>
            <a:grpSpLocks/>
          </p:cNvGrpSpPr>
          <p:nvPr/>
        </p:nvGrpSpPr>
        <p:grpSpPr bwMode="auto">
          <a:xfrm>
            <a:off x="1068100" y="2559096"/>
            <a:ext cx="3949700" cy="1370012"/>
            <a:chOff x="1877" y="2007"/>
            <a:chExt cx="2488" cy="946"/>
          </a:xfrm>
        </p:grpSpPr>
        <p:grpSp>
          <p:nvGrpSpPr>
            <p:cNvPr id="38920" name="Group 24"/>
            <p:cNvGrpSpPr>
              <a:grpSpLocks/>
            </p:cNvGrpSpPr>
            <p:nvPr/>
          </p:nvGrpSpPr>
          <p:grpSpPr bwMode="auto">
            <a:xfrm>
              <a:off x="1877" y="2007"/>
              <a:ext cx="2488" cy="946"/>
              <a:chOff x="1877" y="2007"/>
              <a:chExt cx="2488" cy="946"/>
            </a:xfrm>
          </p:grpSpPr>
          <p:sp>
            <p:nvSpPr>
              <p:cNvPr id="38922" name="Oval 5"/>
              <p:cNvSpPr>
                <a:spLocks noChangeArrowheads="1"/>
              </p:cNvSpPr>
              <p:nvPr/>
            </p:nvSpPr>
            <p:spPr bwMode="auto">
              <a:xfrm>
                <a:off x="2870" y="2438"/>
                <a:ext cx="254" cy="189"/>
              </a:xfrm>
              <a:prstGeom prst="ellipse">
                <a:avLst/>
              </a:prstGeom>
              <a:solidFill>
                <a:srgbClr val="FFCC99"/>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 0</a:t>
                </a:r>
              </a:p>
            </p:txBody>
          </p:sp>
          <p:sp>
            <p:nvSpPr>
              <p:cNvPr id="38923" name="Text Box 6"/>
              <p:cNvSpPr txBox="1">
                <a:spLocks noChangeArrowheads="1"/>
              </p:cNvSpPr>
              <p:nvPr/>
            </p:nvSpPr>
            <p:spPr bwMode="auto">
              <a:xfrm>
                <a:off x="2416" y="2390"/>
                <a:ext cx="307" cy="188"/>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9</a:t>
                </a:r>
              </a:p>
            </p:txBody>
          </p:sp>
          <p:sp>
            <p:nvSpPr>
              <p:cNvPr id="38924" name="Text Box 7"/>
              <p:cNvSpPr txBox="1">
                <a:spLocks noChangeArrowheads="1"/>
              </p:cNvSpPr>
              <p:nvPr/>
            </p:nvSpPr>
            <p:spPr bwMode="auto">
              <a:xfrm>
                <a:off x="2570" y="2683"/>
                <a:ext cx="306" cy="249"/>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5</a:t>
                </a:r>
              </a:p>
            </p:txBody>
          </p:sp>
          <p:grpSp>
            <p:nvGrpSpPr>
              <p:cNvPr id="38925" name="Group 23"/>
              <p:cNvGrpSpPr>
                <a:grpSpLocks/>
              </p:cNvGrpSpPr>
              <p:nvPr/>
            </p:nvGrpSpPr>
            <p:grpSpPr bwMode="auto">
              <a:xfrm>
                <a:off x="1877" y="2007"/>
                <a:ext cx="2488" cy="946"/>
                <a:chOff x="1877" y="2007"/>
                <a:chExt cx="2488" cy="946"/>
              </a:xfrm>
            </p:grpSpPr>
            <p:sp>
              <p:nvSpPr>
                <p:cNvPr id="38926" name="Oval 9"/>
                <p:cNvSpPr>
                  <a:spLocks noChangeArrowheads="1"/>
                </p:cNvSpPr>
                <p:nvPr/>
              </p:nvSpPr>
              <p:spPr bwMode="auto">
                <a:xfrm>
                  <a:off x="3401" y="2124"/>
                  <a:ext cx="254" cy="188"/>
                </a:xfrm>
                <a:prstGeom prst="ellipse">
                  <a:avLst/>
                </a:prstGeom>
                <a:solidFill>
                  <a:srgbClr val="FFCC99"/>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1</a:t>
                  </a:r>
                </a:p>
              </p:txBody>
            </p:sp>
            <p:sp>
              <p:nvSpPr>
                <p:cNvPr id="38927" name="Oval 10"/>
                <p:cNvSpPr>
                  <a:spLocks noChangeArrowheads="1"/>
                </p:cNvSpPr>
                <p:nvPr/>
              </p:nvSpPr>
              <p:spPr bwMode="auto">
                <a:xfrm>
                  <a:off x="2162" y="2766"/>
                  <a:ext cx="254" cy="187"/>
                </a:xfrm>
                <a:prstGeom prst="ellipse">
                  <a:avLst/>
                </a:prstGeom>
                <a:solidFill>
                  <a:srgbClr val="FFCC99"/>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4</a:t>
                  </a:r>
                </a:p>
              </p:txBody>
            </p:sp>
            <p:sp>
              <p:nvSpPr>
                <p:cNvPr id="38928" name="Oval 11"/>
                <p:cNvSpPr>
                  <a:spLocks noChangeArrowheads="1"/>
                </p:cNvSpPr>
                <p:nvPr/>
              </p:nvSpPr>
              <p:spPr bwMode="auto">
                <a:xfrm>
                  <a:off x="4111" y="2007"/>
                  <a:ext cx="254" cy="187"/>
                </a:xfrm>
                <a:prstGeom prst="ellipse">
                  <a:avLst/>
                </a:prstGeom>
                <a:solidFill>
                  <a:srgbClr val="FFCC99"/>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2</a:t>
                  </a:r>
                </a:p>
              </p:txBody>
            </p:sp>
            <p:sp>
              <p:nvSpPr>
                <p:cNvPr id="38929" name="Oval 12"/>
                <p:cNvSpPr>
                  <a:spLocks noChangeArrowheads="1"/>
                </p:cNvSpPr>
                <p:nvPr/>
              </p:nvSpPr>
              <p:spPr bwMode="auto">
                <a:xfrm>
                  <a:off x="1877" y="2516"/>
                  <a:ext cx="254" cy="187"/>
                </a:xfrm>
                <a:prstGeom prst="ellipse">
                  <a:avLst/>
                </a:prstGeom>
                <a:solidFill>
                  <a:srgbClr val="FFCC99"/>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3</a:t>
                  </a:r>
                </a:p>
              </p:txBody>
            </p:sp>
            <p:sp>
              <p:nvSpPr>
                <p:cNvPr id="38930" name="Line 13"/>
                <p:cNvSpPr>
                  <a:spLocks noChangeShapeType="1"/>
                </p:cNvSpPr>
                <p:nvPr/>
              </p:nvSpPr>
              <p:spPr bwMode="auto">
                <a:xfrm flipH="1">
                  <a:off x="2057" y="2179"/>
                  <a:ext cx="1333" cy="337"/>
                </a:xfrm>
                <a:prstGeom prst="line">
                  <a:avLst/>
                </a:prstGeom>
                <a:noFill/>
                <a:ln w="25400">
                  <a:solidFill>
                    <a:srgbClr val="CC33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8931" name="Line 14"/>
                <p:cNvSpPr>
                  <a:spLocks noChangeShapeType="1"/>
                </p:cNvSpPr>
                <p:nvPr/>
              </p:nvSpPr>
              <p:spPr bwMode="auto">
                <a:xfrm flipV="1">
                  <a:off x="3677" y="2124"/>
                  <a:ext cx="423" cy="63"/>
                </a:xfrm>
                <a:prstGeom prst="line">
                  <a:avLst/>
                </a:prstGeom>
                <a:noFill/>
                <a:ln w="25400">
                  <a:solidFill>
                    <a:srgbClr val="CC33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8932" name="Line 15"/>
                <p:cNvSpPr>
                  <a:spLocks noChangeShapeType="1"/>
                </p:cNvSpPr>
                <p:nvPr/>
              </p:nvSpPr>
              <p:spPr bwMode="auto">
                <a:xfrm flipV="1">
                  <a:off x="2121" y="2507"/>
                  <a:ext cx="730" cy="71"/>
                </a:xfrm>
                <a:prstGeom prst="line">
                  <a:avLst/>
                </a:prstGeom>
                <a:noFill/>
                <a:ln w="25400">
                  <a:solidFill>
                    <a:srgbClr val="CC3300"/>
                  </a:solidFill>
                  <a:round/>
                  <a:headEnd/>
                  <a:tailEnd/>
                </a:ln>
              </p:spPr>
              <p:txBody>
                <a:bodyPr/>
                <a:lstStyle/>
                <a:p>
                  <a:pPr algn="ctr" fontAlgn="base" hangingPunct="1">
                    <a:spcBef>
                      <a:spcPct val="0"/>
                    </a:spcBef>
                    <a:spcAft>
                      <a:spcPct val="0"/>
                    </a:spcAft>
                  </a:pPr>
                  <a:endParaRPr lang="en-US" sz="1800" kern="1200">
                    <a:latin typeface="Arial" pitchFamily="34" charset="0"/>
                    <a:ea typeface="+mn-ea"/>
                    <a:cs typeface="+mn-cs"/>
                  </a:endParaRPr>
                </a:p>
              </p:txBody>
            </p:sp>
            <p:sp>
              <p:nvSpPr>
                <p:cNvPr id="38933" name="Line 16"/>
                <p:cNvSpPr>
                  <a:spLocks noChangeShapeType="1"/>
                </p:cNvSpPr>
                <p:nvPr/>
              </p:nvSpPr>
              <p:spPr bwMode="auto">
                <a:xfrm flipH="1">
                  <a:off x="2396" y="2588"/>
                  <a:ext cx="509" cy="232"/>
                </a:xfrm>
                <a:prstGeom prst="line">
                  <a:avLst/>
                </a:prstGeom>
                <a:noFill/>
                <a:ln w="25400">
                  <a:solidFill>
                    <a:srgbClr val="CC33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8934" name="Line 17"/>
                <p:cNvSpPr>
                  <a:spLocks noChangeShapeType="1"/>
                </p:cNvSpPr>
                <p:nvPr/>
              </p:nvSpPr>
              <p:spPr bwMode="auto">
                <a:xfrm flipH="1">
                  <a:off x="3061" y="2226"/>
                  <a:ext cx="339" cy="212"/>
                </a:xfrm>
                <a:prstGeom prst="line">
                  <a:avLst/>
                </a:prstGeom>
                <a:noFill/>
                <a:ln w="25400">
                  <a:solidFill>
                    <a:srgbClr val="CC3300"/>
                  </a:solidFill>
                  <a:round/>
                  <a:headEnd/>
                  <a:tailEnd/>
                </a:ln>
              </p:spPr>
              <p:txBody>
                <a:bodyPr/>
                <a:lstStyle/>
                <a:p>
                  <a:pPr algn="ctr" fontAlgn="base" hangingPunct="1">
                    <a:spcBef>
                      <a:spcPct val="0"/>
                    </a:spcBef>
                    <a:spcAft>
                      <a:spcPct val="0"/>
                    </a:spcAft>
                  </a:pPr>
                  <a:endParaRPr lang="en-US" sz="1800" kern="1200">
                    <a:latin typeface="Arial" pitchFamily="34" charset="0"/>
                    <a:ea typeface="+mn-ea"/>
                    <a:cs typeface="+mn-cs"/>
                  </a:endParaRPr>
                </a:p>
              </p:txBody>
            </p:sp>
            <p:sp>
              <p:nvSpPr>
                <p:cNvPr id="38935" name="Text Box 18"/>
                <p:cNvSpPr txBox="1">
                  <a:spLocks noChangeArrowheads="1"/>
                </p:cNvSpPr>
                <p:nvPr/>
              </p:nvSpPr>
              <p:spPr bwMode="auto">
                <a:xfrm>
                  <a:off x="3781" y="2124"/>
                  <a:ext cx="306" cy="187"/>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1</a:t>
                  </a:r>
                </a:p>
              </p:txBody>
            </p:sp>
            <p:sp>
              <p:nvSpPr>
                <p:cNvPr id="38936" name="Text Box 19"/>
                <p:cNvSpPr txBox="1">
                  <a:spLocks noChangeArrowheads="1"/>
                </p:cNvSpPr>
                <p:nvPr/>
              </p:nvSpPr>
              <p:spPr bwMode="auto">
                <a:xfrm>
                  <a:off x="3195" y="2298"/>
                  <a:ext cx="341" cy="209"/>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8</a:t>
                  </a:r>
                </a:p>
              </p:txBody>
            </p:sp>
            <p:sp>
              <p:nvSpPr>
                <p:cNvPr id="38937" name="Text Box 20"/>
                <p:cNvSpPr txBox="1">
                  <a:spLocks noChangeArrowheads="1"/>
                </p:cNvSpPr>
                <p:nvPr/>
              </p:nvSpPr>
              <p:spPr bwMode="auto">
                <a:xfrm>
                  <a:off x="2563" y="2196"/>
                  <a:ext cx="307" cy="186"/>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3</a:t>
                  </a:r>
                </a:p>
              </p:txBody>
            </p:sp>
            <p:sp>
              <p:nvSpPr>
                <p:cNvPr id="38938" name="Text Box 21"/>
                <p:cNvSpPr txBox="1">
                  <a:spLocks noChangeArrowheads="1"/>
                </p:cNvSpPr>
                <p:nvPr/>
              </p:nvSpPr>
              <p:spPr bwMode="auto">
                <a:xfrm>
                  <a:off x="1987" y="2663"/>
                  <a:ext cx="307" cy="249"/>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2</a:t>
                  </a:r>
                </a:p>
              </p:txBody>
            </p:sp>
          </p:grpSp>
        </p:grpSp>
        <p:sp>
          <p:nvSpPr>
            <p:cNvPr id="38921" name="Line 22"/>
            <p:cNvSpPr>
              <a:spLocks noChangeShapeType="1"/>
            </p:cNvSpPr>
            <p:nvPr/>
          </p:nvSpPr>
          <p:spPr bwMode="auto">
            <a:xfrm>
              <a:off x="2103" y="2679"/>
              <a:ext cx="110" cy="110"/>
            </a:xfrm>
            <a:prstGeom prst="line">
              <a:avLst/>
            </a:prstGeom>
            <a:noFill/>
            <a:ln w="25400">
              <a:solidFill>
                <a:srgbClr val="CC3300"/>
              </a:solidFill>
              <a:round/>
              <a:headEnd/>
              <a:tailEnd/>
            </a:ln>
            <a:effectLst>
              <a:prstShdw prst="shdw13" dist="53882" dir="13500000">
                <a:schemeClr val="bg2">
                  <a:alpha val="50000"/>
                </a:schemeClr>
              </a:prstShdw>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grpSp>
        <p:nvGrpSpPr>
          <p:cNvPr id="25" name="Group 25"/>
          <p:cNvGrpSpPr>
            <a:grpSpLocks/>
          </p:cNvGrpSpPr>
          <p:nvPr/>
        </p:nvGrpSpPr>
        <p:grpSpPr bwMode="auto">
          <a:xfrm>
            <a:off x="4484400" y="3929108"/>
            <a:ext cx="3949700" cy="1370012"/>
            <a:chOff x="1877" y="2007"/>
            <a:chExt cx="2488" cy="946"/>
          </a:xfrm>
        </p:grpSpPr>
        <p:grpSp>
          <p:nvGrpSpPr>
            <p:cNvPr id="26" name="Group 24"/>
            <p:cNvGrpSpPr>
              <a:grpSpLocks/>
            </p:cNvGrpSpPr>
            <p:nvPr/>
          </p:nvGrpSpPr>
          <p:grpSpPr bwMode="auto">
            <a:xfrm>
              <a:off x="1877" y="2007"/>
              <a:ext cx="2488" cy="946"/>
              <a:chOff x="1877" y="2007"/>
              <a:chExt cx="2488" cy="946"/>
            </a:xfrm>
          </p:grpSpPr>
          <p:sp>
            <p:nvSpPr>
              <p:cNvPr id="28" name="Oval 5"/>
              <p:cNvSpPr>
                <a:spLocks noChangeArrowheads="1"/>
              </p:cNvSpPr>
              <p:nvPr/>
            </p:nvSpPr>
            <p:spPr bwMode="auto">
              <a:xfrm>
                <a:off x="2870" y="2438"/>
                <a:ext cx="254" cy="189"/>
              </a:xfrm>
              <a:prstGeom prst="ellipse">
                <a:avLst/>
              </a:prstGeom>
              <a:solidFill>
                <a:srgbClr val="FFCC99"/>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 0</a:t>
                </a:r>
              </a:p>
            </p:txBody>
          </p:sp>
          <p:sp>
            <p:nvSpPr>
              <p:cNvPr id="30" name="Text Box 7"/>
              <p:cNvSpPr txBox="1">
                <a:spLocks noChangeArrowheads="1"/>
              </p:cNvSpPr>
              <p:nvPr/>
            </p:nvSpPr>
            <p:spPr bwMode="auto">
              <a:xfrm>
                <a:off x="2570" y="2683"/>
                <a:ext cx="306" cy="249"/>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5</a:t>
                </a:r>
              </a:p>
            </p:txBody>
          </p:sp>
          <p:grpSp>
            <p:nvGrpSpPr>
              <p:cNvPr id="31" name="Group 23"/>
              <p:cNvGrpSpPr>
                <a:grpSpLocks/>
              </p:cNvGrpSpPr>
              <p:nvPr/>
            </p:nvGrpSpPr>
            <p:grpSpPr bwMode="auto">
              <a:xfrm>
                <a:off x="1877" y="2007"/>
                <a:ext cx="2488" cy="946"/>
                <a:chOff x="1877" y="2007"/>
                <a:chExt cx="2488" cy="946"/>
              </a:xfrm>
            </p:grpSpPr>
            <p:sp>
              <p:nvSpPr>
                <p:cNvPr id="32" name="Oval 9"/>
                <p:cNvSpPr>
                  <a:spLocks noChangeArrowheads="1"/>
                </p:cNvSpPr>
                <p:nvPr/>
              </p:nvSpPr>
              <p:spPr bwMode="auto">
                <a:xfrm>
                  <a:off x="3401" y="2124"/>
                  <a:ext cx="254" cy="188"/>
                </a:xfrm>
                <a:prstGeom prst="ellipse">
                  <a:avLst/>
                </a:prstGeom>
                <a:solidFill>
                  <a:srgbClr val="FFCC99"/>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1</a:t>
                  </a:r>
                </a:p>
              </p:txBody>
            </p:sp>
            <p:sp>
              <p:nvSpPr>
                <p:cNvPr id="33" name="Oval 10"/>
                <p:cNvSpPr>
                  <a:spLocks noChangeArrowheads="1"/>
                </p:cNvSpPr>
                <p:nvPr/>
              </p:nvSpPr>
              <p:spPr bwMode="auto">
                <a:xfrm>
                  <a:off x="2162" y="2766"/>
                  <a:ext cx="254" cy="187"/>
                </a:xfrm>
                <a:prstGeom prst="ellipse">
                  <a:avLst/>
                </a:prstGeom>
                <a:solidFill>
                  <a:srgbClr val="FFCC99"/>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4</a:t>
                  </a:r>
                </a:p>
              </p:txBody>
            </p:sp>
            <p:sp>
              <p:nvSpPr>
                <p:cNvPr id="34" name="Oval 11"/>
                <p:cNvSpPr>
                  <a:spLocks noChangeArrowheads="1"/>
                </p:cNvSpPr>
                <p:nvPr/>
              </p:nvSpPr>
              <p:spPr bwMode="auto">
                <a:xfrm>
                  <a:off x="4111" y="2007"/>
                  <a:ext cx="254" cy="187"/>
                </a:xfrm>
                <a:prstGeom prst="ellipse">
                  <a:avLst/>
                </a:prstGeom>
                <a:solidFill>
                  <a:srgbClr val="FFCC99"/>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2</a:t>
                  </a:r>
                </a:p>
              </p:txBody>
            </p:sp>
            <p:sp>
              <p:nvSpPr>
                <p:cNvPr id="35" name="Oval 12"/>
                <p:cNvSpPr>
                  <a:spLocks noChangeArrowheads="1"/>
                </p:cNvSpPr>
                <p:nvPr/>
              </p:nvSpPr>
              <p:spPr bwMode="auto">
                <a:xfrm>
                  <a:off x="1877" y="2516"/>
                  <a:ext cx="254" cy="187"/>
                </a:xfrm>
                <a:prstGeom prst="ellipse">
                  <a:avLst/>
                </a:prstGeom>
                <a:solidFill>
                  <a:srgbClr val="FFCC99"/>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3</a:t>
                  </a:r>
                </a:p>
              </p:txBody>
            </p:sp>
            <p:sp>
              <p:nvSpPr>
                <p:cNvPr id="36" name="Line 13"/>
                <p:cNvSpPr>
                  <a:spLocks noChangeShapeType="1"/>
                </p:cNvSpPr>
                <p:nvPr/>
              </p:nvSpPr>
              <p:spPr bwMode="auto">
                <a:xfrm flipH="1">
                  <a:off x="2057" y="2179"/>
                  <a:ext cx="1333" cy="337"/>
                </a:xfrm>
                <a:prstGeom prst="line">
                  <a:avLst/>
                </a:prstGeom>
                <a:noFill/>
                <a:ln w="25400">
                  <a:solidFill>
                    <a:srgbClr val="CC33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7" name="Line 14"/>
                <p:cNvSpPr>
                  <a:spLocks noChangeShapeType="1"/>
                </p:cNvSpPr>
                <p:nvPr/>
              </p:nvSpPr>
              <p:spPr bwMode="auto">
                <a:xfrm flipV="1">
                  <a:off x="3677" y="2124"/>
                  <a:ext cx="423" cy="63"/>
                </a:xfrm>
                <a:prstGeom prst="line">
                  <a:avLst/>
                </a:prstGeom>
                <a:noFill/>
                <a:ln w="25400">
                  <a:solidFill>
                    <a:srgbClr val="CC33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9" name="Line 16"/>
                <p:cNvSpPr>
                  <a:spLocks noChangeShapeType="1"/>
                </p:cNvSpPr>
                <p:nvPr/>
              </p:nvSpPr>
              <p:spPr bwMode="auto">
                <a:xfrm flipH="1">
                  <a:off x="2396" y="2588"/>
                  <a:ext cx="509" cy="232"/>
                </a:xfrm>
                <a:prstGeom prst="line">
                  <a:avLst/>
                </a:prstGeom>
                <a:noFill/>
                <a:ln w="25400">
                  <a:solidFill>
                    <a:srgbClr val="CC33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 name="Text Box 18"/>
                <p:cNvSpPr txBox="1">
                  <a:spLocks noChangeArrowheads="1"/>
                </p:cNvSpPr>
                <p:nvPr/>
              </p:nvSpPr>
              <p:spPr bwMode="auto">
                <a:xfrm>
                  <a:off x="3781" y="2124"/>
                  <a:ext cx="306" cy="187"/>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1</a:t>
                  </a:r>
                </a:p>
              </p:txBody>
            </p:sp>
            <p:sp>
              <p:nvSpPr>
                <p:cNvPr id="43" name="Text Box 20"/>
                <p:cNvSpPr txBox="1">
                  <a:spLocks noChangeArrowheads="1"/>
                </p:cNvSpPr>
                <p:nvPr/>
              </p:nvSpPr>
              <p:spPr bwMode="auto">
                <a:xfrm>
                  <a:off x="2563" y="2196"/>
                  <a:ext cx="307" cy="186"/>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3</a:t>
                  </a:r>
                </a:p>
              </p:txBody>
            </p:sp>
            <p:sp>
              <p:nvSpPr>
                <p:cNvPr id="44" name="Text Box 21"/>
                <p:cNvSpPr txBox="1">
                  <a:spLocks noChangeArrowheads="1"/>
                </p:cNvSpPr>
                <p:nvPr/>
              </p:nvSpPr>
              <p:spPr bwMode="auto">
                <a:xfrm>
                  <a:off x="1987" y="2663"/>
                  <a:ext cx="307" cy="249"/>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2</a:t>
                  </a:r>
                </a:p>
              </p:txBody>
            </p:sp>
          </p:grpSp>
        </p:grpSp>
        <p:sp>
          <p:nvSpPr>
            <p:cNvPr id="27" name="Line 22"/>
            <p:cNvSpPr>
              <a:spLocks noChangeShapeType="1"/>
            </p:cNvSpPr>
            <p:nvPr/>
          </p:nvSpPr>
          <p:spPr bwMode="auto">
            <a:xfrm>
              <a:off x="2103" y="2679"/>
              <a:ext cx="110" cy="110"/>
            </a:xfrm>
            <a:prstGeom prst="line">
              <a:avLst/>
            </a:prstGeom>
            <a:noFill/>
            <a:ln w="25400">
              <a:solidFill>
                <a:srgbClr val="CC3300"/>
              </a:solidFill>
              <a:round/>
              <a:headEnd/>
              <a:tailEnd/>
            </a:ln>
            <a:effectLst>
              <a:prstShdw prst="shdw13" dist="53882" dir="13500000">
                <a:schemeClr val="bg2">
                  <a:alpha val="50000"/>
                </a:schemeClr>
              </a:prstShdw>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sp>
        <p:nvSpPr>
          <p:cNvPr id="42" name="Right Arrow 41"/>
          <p:cNvSpPr/>
          <p:nvPr/>
        </p:nvSpPr>
        <p:spPr>
          <a:xfrm>
            <a:off x="3358317" y="4641541"/>
            <a:ext cx="768964" cy="401510"/>
          </a:xfrm>
          <a:prstGeom prst="rightArrow">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ular Callout 1"/>
          <p:cNvSpPr/>
          <p:nvPr/>
        </p:nvSpPr>
        <p:spPr>
          <a:xfrm>
            <a:off x="1771791" y="4302175"/>
            <a:ext cx="1314322" cy="1026953"/>
          </a:xfrm>
          <a:prstGeom prst="wedgeRoundRectCallou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7030A0"/>
                </a:solidFill>
              </a:rPr>
              <a:t>How is it better?</a:t>
            </a:r>
          </a:p>
        </p:txBody>
      </p:sp>
      <p:sp>
        <p:nvSpPr>
          <p:cNvPr id="3" name="Rectangle 2"/>
          <p:cNvSpPr/>
          <p:nvPr/>
        </p:nvSpPr>
        <p:spPr>
          <a:xfrm>
            <a:off x="461040" y="5723587"/>
            <a:ext cx="5826034" cy="830997"/>
          </a:xfrm>
          <a:prstGeom prst="rect">
            <a:avLst/>
          </a:prstGeom>
        </p:spPr>
        <p:txBody>
          <a:bodyPr wrap="square">
            <a:spAutoFit/>
          </a:bodyPr>
          <a:lstStyle/>
          <a:p>
            <a:pPr marL="285750" lvl="0" indent="-285750">
              <a:buFont typeface="Arial" panose="020B0604020202020204" pitchFamily="34" charset="0"/>
              <a:buChar char="•"/>
              <a:defRPr/>
            </a:pPr>
            <a:r>
              <a:rPr lang="en-US" sz="2400" b="1" dirty="0">
                <a:solidFill>
                  <a:schemeClr val="tx1"/>
                </a:solidFill>
                <a:latin typeface="+mn-lt"/>
                <a:ea typeface="+mn-ea"/>
                <a:cs typeface="+mn-cs"/>
              </a:rPr>
              <a:t>Prim’s algorithm</a:t>
            </a:r>
          </a:p>
          <a:p>
            <a:pPr marL="285750" lvl="0" indent="-285750">
              <a:buFont typeface="Arial" panose="020B0604020202020204" pitchFamily="34" charset="0"/>
              <a:buChar char="•"/>
              <a:defRPr/>
            </a:pPr>
            <a:r>
              <a:rPr lang="en-US" sz="2400" dirty="0" err="1">
                <a:solidFill>
                  <a:schemeClr val="tx1"/>
                </a:solidFill>
                <a:latin typeface="+mn-lt"/>
                <a:ea typeface="+mn-ea"/>
                <a:cs typeface="+mn-cs"/>
              </a:rPr>
              <a:t>Kruskal’s</a:t>
            </a:r>
            <a:endParaRPr lang="en-US" sz="2400" dirty="0">
              <a:solidFill>
                <a:schemeClr val="tx1"/>
              </a:solidFill>
              <a:latin typeface="+mn-lt"/>
              <a:ea typeface="+mn-ea"/>
              <a:cs typeface="+mn-cs"/>
            </a:endParaRPr>
          </a:p>
        </p:txBody>
      </p:sp>
    </p:spTree>
    <p:extLst>
      <p:ext uri="{BB962C8B-B14F-4D97-AF65-F5344CB8AC3E}">
        <p14:creationId xmlns:p14="http://schemas.microsoft.com/office/powerpoint/2010/main" val="2502175195"/>
      </p:ext>
    </p:extLst>
  </p:cSld>
  <p:clrMapOvr>
    <a:masterClrMapping/>
  </p:clrMapOvr>
  <p:transition advClick="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6"/>
          <p:cNvSpPr>
            <a:spLocks noGrp="1" noChangeArrowheads="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17EF8CC-BEE8-43AB-BB40-59714E36321E}" type="slidenum">
              <a:rPr kumimoji="0" lang="en-US"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0963" name="Rectangle 2"/>
          <p:cNvSpPr>
            <a:spLocks noGrp="1" noChangeArrowheads="1"/>
          </p:cNvSpPr>
          <p:nvPr>
            <p:ph type="title"/>
          </p:nvPr>
        </p:nvSpPr>
        <p:spPr>
          <a:xfrm>
            <a:off x="457200" y="367536"/>
            <a:ext cx="8229600" cy="834965"/>
          </a:xfrm>
        </p:spPr>
        <p:txBody>
          <a:bodyPr/>
          <a:lstStyle/>
          <a:p>
            <a:pPr algn="l">
              <a:spcBef>
                <a:spcPts val="0"/>
              </a:spcBef>
              <a:spcAft>
                <a:spcPts val="0"/>
              </a:spcAft>
            </a:pPr>
            <a:r>
              <a:rPr lang="en-US" sz="4000" b="1" dirty="0">
                <a:solidFill>
                  <a:srgbClr val="007FA3"/>
                </a:solidFill>
                <a:latin typeface="Times New Roman"/>
                <a:ea typeface="Times New Roman"/>
                <a:cs typeface="Times New Roman"/>
              </a:rPr>
              <a:t>Prim’s (Generation Process) | MST </a:t>
            </a:r>
          </a:p>
        </p:txBody>
      </p:sp>
      <p:sp>
        <p:nvSpPr>
          <p:cNvPr id="40964" name="AutoShape 5"/>
          <p:cNvSpPr>
            <a:spLocks noChangeAspect="1" noChangeArrowheads="1"/>
          </p:cNvSpPr>
          <p:nvPr/>
        </p:nvSpPr>
        <p:spPr bwMode="auto">
          <a:xfrm>
            <a:off x="1746250" y="1433513"/>
            <a:ext cx="6329363" cy="5006975"/>
          </a:xfrm>
          <a:prstGeom prst="rect">
            <a:avLst/>
          </a:prstGeom>
          <a:noFill/>
          <a:ln w="9525">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nvGrpSpPr>
          <p:cNvPr id="40965" name="Group 6"/>
          <p:cNvGrpSpPr>
            <a:grpSpLocks/>
          </p:cNvGrpSpPr>
          <p:nvPr/>
        </p:nvGrpSpPr>
        <p:grpSpPr bwMode="auto">
          <a:xfrm>
            <a:off x="2281238" y="2001838"/>
            <a:ext cx="352425" cy="280987"/>
            <a:chOff x="3177" y="4109"/>
            <a:chExt cx="345" cy="288"/>
          </a:xfrm>
        </p:grpSpPr>
        <p:sp>
          <p:nvSpPr>
            <p:cNvPr id="41074" name="Text Box 7"/>
            <p:cNvSpPr txBox="1">
              <a:spLocks noChangeArrowheads="1"/>
            </p:cNvSpPr>
            <p:nvPr/>
          </p:nvSpPr>
          <p:spPr bwMode="auto">
            <a:xfrm>
              <a:off x="3177" y="4109"/>
              <a:ext cx="345" cy="288"/>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9</a:t>
              </a:r>
            </a:p>
          </p:txBody>
        </p:sp>
      </p:grpSp>
      <p:grpSp>
        <p:nvGrpSpPr>
          <p:cNvPr id="40966" name="Group 8"/>
          <p:cNvGrpSpPr>
            <a:grpSpLocks/>
          </p:cNvGrpSpPr>
          <p:nvPr/>
        </p:nvGrpSpPr>
        <p:grpSpPr bwMode="auto">
          <a:xfrm>
            <a:off x="3168650" y="1885950"/>
            <a:ext cx="354013" cy="311150"/>
            <a:chOff x="3974" y="3990"/>
            <a:chExt cx="346" cy="319"/>
          </a:xfrm>
        </p:grpSpPr>
        <p:sp>
          <p:nvSpPr>
            <p:cNvPr id="41073" name="Text Box 9"/>
            <p:cNvSpPr txBox="1">
              <a:spLocks noChangeArrowheads="1"/>
            </p:cNvSpPr>
            <p:nvPr/>
          </p:nvSpPr>
          <p:spPr bwMode="auto">
            <a:xfrm>
              <a:off x="3974" y="3990"/>
              <a:ext cx="346" cy="319"/>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8</a:t>
              </a:r>
            </a:p>
          </p:txBody>
        </p:sp>
      </p:grpSp>
      <p:sp>
        <p:nvSpPr>
          <p:cNvPr id="40967" name="Oval 10"/>
          <p:cNvSpPr>
            <a:spLocks noChangeArrowheads="1"/>
          </p:cNvSpPr>
          <p:nvPr/>
        </p:nvSpPr>
        <p:spPr bwMode="auto">
          <a:xfrm>
            <a:off x="3500438" y="1606550"/>
            <a:ext cx="292100" cy="277813"/>
          </a:xfrm>
          <a:prstGeom prst="ellipse">
            <a:avLst/>
          </a:prstGeom>
          <a:solidFill>
            <a:srgbClr val="FFFFFF"/>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1</a:t>
            </a:r>
          </a:p>
        </p:txBody>
      </p:sp>
      <p:sp>
        <p:nvSpPr>
          <p:cNvPr id="40968" name="Oval 11"/>
          <p:cNvSpPr>
            <a:spLocks noChangeArrowheads="1"/>
          </p:cNvSpPr>
          <p:nvPr/>
        </p:nvSpPr>
        <p:spPr bwMode="auto">
          <a:xfrm>
            <a:off x="2074863" y="2557463"/>
            <a:ext cx="292100" cy="279400"/>
          </a:xfrm>
          <a:prstGeom prst="ellipse">
            <a:avLst/>
          </a:prstGeom>
          <a:solidFill>
            <a:srgbClr val="FFFFFF"/>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4</a:t>
            </a:r>
          </a:p>
        </p:txBody>
      </p:sp>
      <p:sp>
        <p:nvSpPr>
          <p:cNvPr id="40969" name="Oval 12"/>
          <p:cNvSpPr>
            <a:spLocks noChangeArrowheads="1"/>
          </p:cNvSpPr>
          <p:nvPr/>
        </p:nvSpPr>
        <p:spPr bwMode="auto">
          <a:xfrm>
            <a:off x="2867025" y="2024063"/>
            <a:ext cx="292100" cy="279400"/>
          </a:xfrm>
          <a:prstGeom prst="ellipse">
            <a:avLst/>
          </a:prstGeom>
          <a:solidFill>
            <a:srgbClr val="0033CC">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0</a:t>
            </a:r>
          </a:p>
        </p:txBody>
      </p:sp>
      <p:sp>
        <p:nvSpPr>
          <p:cNvPr id="40970" name="Oval 13"/>
          <p:cNvSpPr>
            <a:spLocks noChangeArrowheads="1"/>
          </p:cNvSpPr>
          <p:nvPr/>
        </p:nvSpPr>
        <p:spPr bwMode="auto">
          <a:xfrm>
            <a:off x="4318000" y="1433513"/>
            <a:ext cx="292100" cy="277812"/>
          </a:xfrm>
          <a:prstGeom prst="ellipse">
            <a:avLst/>
          </a:prstGeom>
          <a:solidFill>
            <a:srgbClr val="FFFFFF"/>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2</a:t>
            </a:r>
          </a:p>
        </p:txBody>
      </p:sp>
      <p:sp>
        <p:nvSpPr>
          <p:cNvPr id="40971" name="Oval 14"/>
          <p:cNvSpPr>
            <a:spLocks noChangeArrowheads="1"/>
          </p:cNvSpPr>
          <p:nvPr/>
        </p:nvSpPr>
        <p:spPr bwMode="auto">
          <a:xfrm>
            <a:off x="1746250" y="2187575"/>
            <a:ext cx="292100" cy="277813"/>
          </a:xfrm>
          <a:prstGeom prst="ellipse">
            <a:avLst/>
          </a:prstGeom>
          <a:solidFill>
            <a:srgbClr val="FFFFFF"/>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3</a:t>
            </a:r>
          </a:p>
        </p:txBody>
      </p:sp>
      <p:sp>
        <p:nvSpPr>
          <p:cNvPr id="40972" name="Line 15"/>
          <p:cNvSpPr>
            <a:spLocks noChangeShapeType="1"/>
          </p:cNvSpPr>
          <p:nvPr/>
        </p:nvSpPr>
        <p:spPr bwMode="auto">
          <a:xfrm flipH="1">
            <a:off x="1952625" y="1689100"/>
            <a:ext cx="1535113" cy="498475"/>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0973" name="Line 16"/>
          <p:cNvSpPr>
            <a:spLocks noChangeShapeType="1"/>
          </p:cNvSpPr>
          <p:nvPr/>
        </p:nvSpPr>
        <p:spPr bwMode="auto">
          <a:xfrm flipV="1">
            <a:off x="3817938" y="1608138"/>
            <a:ext cx="487362" cy="93662"/>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0974" name="Line 17"/>
          <p:cNvSpPr>
            <a:spLocks noChangeShapeType="1"/>
          </p:cNvSpPr>
          <p:nvPr/>
        </p:nvSpPr>
        <p:spPr bwMode="auto">
          <a:xfrm flipV="1">
            <a:off x="2027238" y="2174875"/>
            <a:ext cx="839787" cy="106363"/>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0975" name="Line 18"/>
          <p:cNvSpPr>
            <a:spLocks noChangeShapeType="1"/>
          </p:cNvSpPr>
          <p:nvPr/>
        </p:nvSpPr>
        <p:spPr bwMode="auto">
          <a:xfrm flipH="1">
            <a:off x="2344738" y="2289175"/>
            <a:ext cx="522287" cy="350838"/>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0976" name="Line 19"/>
          <p:cNvSpPr>
            <a:spLocks noChangeShapeType="1"/>
          </p:cNvSpPr>
          <p:nvPr/>
        </p:nvSpPr>
        <p:spPr bwMode="auto">
          <a:xfrm flipH="1">
            <a:off x="3109913" y="1757363"/>
            <a:ext cx="388937" cy="315912"/>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0977" name="Text Box 20"/>
          <p:cNvSpPr txBox="1">
            <a:spLocks noChangeArrowheads="1"/>
          </p:cNvSpPr>
          <p:nvPr/>
        </p:nvSpPr>
        <p:spPr bwMode="auto">
          <a:xfrm>
            <a:off x="3937000" y="1608138"/>
            <a:ext cx="352425" cy="276225"/>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1</a:t>
            </a:r>
          </a:p>
        </p:txBody>
      </p:sp>
      <p:sp>
        <p:nvSpPr>
          <p:cNvPr id="40978" name="Text Box 21"/>
          <p:cNvSpPr txBox="1">
            <a:spLocks noChangeArrowheads="1"/>
          </p:cNvSpPr>
          <p:nvPr/>
        </p:nvSpPr>
        <p:spPr bwMode="auto">
          <a:xfrm>
            <a:off x="2535238" y="1712913"/>
            <a:ext cx="354012" cy="277812"/>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3</a:t>
            </a:r>
          </a:p>
        </p:txBody>
      </p:sp>
      <p:sp>
        <p:nvSpPr>
          <p:cNvPr id="40979" name="Text Box 22"/>
          <p:cNvSpPr txBox="1">
            <a:spLocks noChangeArrowheads="1"/>
          </p:cNvSpPr>
          <p:nvPr/>
        </p:nvSpPr>
        <p:spPr bwMode="auto">
          <a:xfrm>
            <a:off x="2633663" y="2376488"/>
            <a:ext cx="352425" cy="369887"/>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5</a:t>
            </a:r>
          </a:p>
        </p:txBody>
      </p:sp>
      <p:sp>
        <p:nvSpPr>
          <p:cNvPr id="40980" name="Text Box 23"/>
          <p:cNvSpPr txBox="1">
            <a:spLocks noChangeArrowheads="1"/>
          </p:cNvSpPr>
          <p:nvPr/>
        </p:nvSpPr>
        <p:spPr bwMode="auto">
          <a:xfrm>
            <a:off x="1843088" y="2376488"/>
            <a:ext cx="350837" cy="368300"/>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2</a:t>
            </a:r>
          </a:p>
        </p:txBody>
      </p:sp>
      <p:grpSp>
        <p:nvGrpSpPr>
          <p:cNvPr id="40981" name="Group 24"/>
          <p:cNvGrpSpPr>
            <a:grpSpLocks/>
          </p:cNvGrpSpPr>
          <p:nvPr/>
        </p:nvGrpSpPr>
        <p:grpSpPr bwMode="auto">
          <a:xfrm>
            <a:off x="2006600" y="2427288"/>
            <a:ext cx="147638" cy="141287"/>
            <a:chOff x="2910" y="4546"/>
            <a:chExt cx="143" cy="144"/>
          </a:xfrm>
        </p:grpSpPr>
        <p:sp>
          <p:nvSpPr>
            <p:cNvPr id="41072" name="Line 25"/>
            <p:cNvSpPr>
              <a:spLocks noChangeShapeType="1"/>
            </p:cNvSpPr>
            <p:nvPr/>
          </p:nvSpPr>
          <p:spPr bwMode="auto">
            <a:xfrm>
              <a:off x="2910" y="4546"/>
              <a:ext cx="143" cy="144"/>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grpSp>
        <p:nvGrpSpPr>
          <p:cNvPr id="2" name="Group 1"/>
          <p:cNvGrpSpPr/>
          <p:nvPr/>
        </p:nvGrpSpPr>
        <p:grpSpPr>
          <a:xfrm>
            <a:off x="5211763" y="1433513"/>
            <a:ext cx="2863850" cy="1403350"/>
            <a:chOff x="5211763" y="1433513"/>
            <a:chExt cx="2863850" cy="1403350"/>
          </a:xfrm>
        </p:grpSpPr>
        <p:sp>
          <p:nvSpPr>
            <p:cNvPr id="40997" name="Oval 41"/>
            <p:cNvSpPr>
              <a:spLocks noChangeArrowheads="1"/>
            </p:cNvSpPr>
            <p:nvPr/>
          </p:nvSpPr>
          <p:spPr bwMode="auto">
            <a:xfrm>
              <a:off x="6965950" y="1606550"/>
              <a:ext cx="293688" cy="277813"/>
            </a:xfrm>
            <a:prstGeom prst="ellipse">
              <a:avLst/>
            </a:prstGeom>
            <a:solidFill>
              <a:srgbClr val="CC3300">
                <a:alpha val="52156"/>
              </a:srgbClr>
            </a:solidFill>
            <a:ln w="9525">
              <a:solidFill>
                <a:schemeClr val="tx1"/>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1</a:t>
              </a:r>
            </a:p>
          </p:txBody>
        </p:sp>
        <p:sp>
          <p:nvSpPr>
            <p:cNvPr id="40998" name="Oval 42"/>
            <p:cNvSpPr>
              <a:spLocks noChangeArrowheads="1"/>
            </p:cNvSpPr>
            <p:nvPr/>
          </p:nvSpPr>
          <p:spPr bwMode="auto">
            <a:xfrm>
              <a:off x="5540375" y="2559050"/>
              <a:ext cx="292100" cy="277813"/>
            </a:xfrm>
            <a:prstGeom prst="ellipse">
              <a:avLst/>
            </a:prstGeom>
            <a:solidFill>
              <a:srgbClr val="CC3300">
                <a:alpha val="52156"/>
              </a:srgbClr>
            </a:solidFill>
            <a:ln w="9525">
              <a:solidFill>
                <a:schemeClr val="tx1"/>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a:t>
              </a:r>
              <a:r>
                <a:rPr kumimoji="0" lang="en-US" sz="1400" b="1" i="0" u="none" strike="noStrike" kern="1200" cap="none" spc="0" normalizeH="0" baseline="0" noProof="0">
                  <a:ln>
                    <a:noFill/>
                  </a:ln>
                  <a:solidFill>
                    <a:srgbClr val="000000"/>
                  </a:solidFill>
                  <a:effectLst/>
                  <a:uLnTx/>
                  <a:uFillTx/>
                  <a:latin typeface="Arial" pitchFamily="34" charset="0"/>
                  <a:ea typeface="+mn-ea"/>
                  <a:cs typeface="+mn-cs"/>
                </a:rPr>
                <a:t>4</a:t>
              </a: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0999" name="Oval 43"/>
            <p:cNvSpPr>
              <a:spLocks noChangeArrowheads="1"/>
            </p:cNvSpPr>
            <p:nvPr/>
          </p:nvSpPr>
          <p:spPr bwMode="auto">
            <a:xfrm>
              <a:off x="6332538" y="2024063"/>
              <a:ext cx="292100" cy="279400"/>
            </a:xfrm>
            <a:prstGeom prst="ellipse">
              <a:avLst/>
            </a:prstGeom>
            <a:solidFill>
              <a:srgbClr val="0033CC">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0</a:t>
              </a:r>
            </a:p>
          </p:txBody>
        </p:sp>
        <p:sp>
          <p:nvSpPr>
            <p:cNvPr id="41000" name="Oval 44"/>
            <p:cNvSpPr>
              <a:spLocks noChangeArrowheads="1"/>
            </p:cNvSpPr>
            <p:nvPr/>
          </p:nvSpPr>
          <p:spPr bwMode="auto">
            <a:xfrm>
              <a:off x="7783513" y="1433513"/>
              <a:ext cx="292100" cy="277812"/>
            </a:xfrm>
            <a:prstGeom prst="ellipse">
              <a:avLst/>
            </a:prstGeom>
            <a:solidFill>
              <a:srgbClr val="FFFFFF"/>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2</a:t>
              </a:r>
            </a:p>
          </p:txBody>
        </p:sp>
        <p:sp>
          <p:nvSpPr>
            <p:cNvPr id="41001" name="Oval 45"/>
            <p:cNvSpPr>
              <a:spLocks noChangeArrowheads="1"/>
            </p:cNvSpPr>
            <p:nvPr/>
          </p:nvSpPr>
          <p:spPr bwMode="auto">
            <a:xfrm>
              <a:off x="5211763" y="2187575"/>
              <a:ext cx="292100" cy="279400"/>
            </a:xfrm>
            <a:prstGeom prst="ellipse">
              <a:avLst/>
            </a:prstGeom>
            <a:solidFill>
              <a:srgbClr val="CC3300">
                <a:alpha val="52156"/>
              </a:srgbClr>
            </a:solidFill>
            <a:ln w="9525">
              <a:solidFill>
                <a:schemeClr val="tx1"/>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3</a:t>
              </a:r>
            </a:p>
          </p:txBody>
        </p:sp>
        <p:sp>
          <p:nvSpPr>
            <p:cNvPr id="41002" name="Line 46"/>
            <p:cNvSpPr>
              <a:spLocks noChangeShapeType="1"/>
            </p:cNvSpPr>
            <p:nvPr/>
          </p:nvSpPr>
          <p:spPr bwMode="auto">
            <a:xfrm flipH="1">
              <a:off x="5418138" y="1689100"/>
              <a:ext cx="1535112" cy="498475"/>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03" name="Line 47"/>
            <p:cNvSpPr>
              <a:spLocks noChangeShapeType="1"/>
            </p:cNvSpPr>
            <p:nvPr/>
          </p:nvSpPr>
          <p:spPr bwMode="auto">
            <a:xfrm flipV="1">
              <a:off x="7283450" y="1608138"/>
              <a:ext cx="487363" cy="93662"/>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04" name="Line 48"/>
            <p:cNvSpPr>
              <a:spLocks noChangeShapeType="1"/>
            </p:cNvSpPr>
            <p:nvPr/>
          </p:nvSpPr>
          <p:spPr bwMode="auto">
            <a:xfrm flipV="1">
              <a:off x="5492750" y="2176463"/>
              <a:ext cx="839788" cy="104775"/>
            </a:xfrm>
            <a:prstGeom prst="line">
              <a:avLst/>
            </a:prstGeom>
            <a:noFill/>
            <a:ln w="38100">
              <a:solidFill>
                <a:srgbClr val="CC3300"/>
              </a:solidFill>
              <a:prstDash val="dash"/>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05" name="Line 49"/>
            <p:cNvSpPr>
              <a:spLocks noChangeShapeType="1"/>
            </p:cNvSpPr>
            <p:nvPr/>
          </p:nvSpPr>
          <p:spPr bwMode="auto">
            <a:xfrm flipH="1">
              <a:off x="5810250" y="2289175"/>
              <a:ext cx="522288" cy="352425"/>
            </a:xfrm>
            <a:prstGeom prst="line">
              <a:avLst/>
            </a:prstGeom>
            <a:noFill/>
            <a:ln w="38100">
              <a:solidFill>
                <a:srgbClr val="CC3300"/>
              </a:solidFill>
              <a:prstDash val="dash"/>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06" name="Line 50"/>
            <p:cNvSpPr>
              <a:spLocks noChangeShapeType="1"/>
            </p:cNvSpPr>
            <p:nvPr/>
          </p:nvSpPr>
          <p:spPr bwMode="auto">
            <a:xfrm flipH="1">
              <a:off x="6575425" y="1757363"/>
              <a:ext cx="388938" cy="315912"/>
            </a:xfrm>
            <a:prstGeom prst="line">
              <a:avLst/>
            </a:prstGeom>
            <a:noFill/>
            <a:ln w="38100">
              <a:solidFill>
                <a:srgbClr val="CC3300"/>
              </a:solidFill>
              <a:prstDash val="dash"/>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07" name="Text Box 51"/>
            <p:cNvSpPr txBox="1">
              <a:spLocks noChangeArrowheads="1"/>
            </p:cNvSpPr>
            <p:nvPr/>
          </p:nvSpPr>
          <p:spPr bwMode="auto">
            <a:xfrm>
              <a:off x="7402513" y="1608138"/>
              <a:ext cx="352425" cy="276225"/>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1</a:t>
              </a:r>
            </a:p>
          </p:txBody>
        </p:sp>
        <p:sp>
          <p:nvSpPr>
            <p:cNvPr id="41008" name="Text Box 52"/>
            <p:cNvSpPr txBox="1">
              <a:spLocks noChangeArrowheads="1"/>
            </p:cNvSpPr>
            <p:nvPr/>
          </p:nvSpPr>
          <p:spPr bwMode="auto">
            <a:xfrm>
              <a:off x="6000750" y="1712913"/>
              <a:ext cx="354013" cy="277812"/>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3</a:t>
              </a:r>
            </a:p>
          </p:txBody>
        </p:sp>
        <p:sp>
          <p:nvSpPr>
            <p:cNvPr id="41009" name="Text Box 53"/>
            <p:cNvSpPr txBox="1">
              <a:spLocks noChangeArrowheads="1"/>
            </p:cNvSpPr>
            <p:nvPr/>
          </p:nvSpPr>
          <p:spPr bwMode="auto">
            <a:xfrm>
              <a:off x="6002338" y="2376488"/>
              <a:ext cx="352425" cy="369887"/>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itchFamily="34" charset="0"/>
                  <a:ea typeface="+mn-ea"/>
                  <a:cs typeface="+mn-cs"/>
                </a:rPr>
                <a:t>5</a:t>
              </a: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10" name="Text Box 54"/>
            <p:cNvSpPr txBox="1">
              <a:spLocks noChangeArrowheads="1"/>
            </p:cNvSpPr>
            <p:nvPr/>
          </p:nvSpPr>
          <p:spPr bwMode="auto">
            <a:xfrm>
              <a:off x="5308600" y="2376488"/>
              <a:ext cx="350838" cy="369887"/>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2</a:t>
              </a:r>
            </a:p>
          </p:txBody>
        </p:sp>
        <p:sp>
          <p:nvSpPr>
            <p:cNvPr id="41025" name="Line 69"/>
            <p:cNvSpPr>
              <a:spLocks noChangeShapeType="1"/>
            </p:cNvSpPr>
            <p:nvPr/>
          </p:nvSpPr>
          <p:spPr bwMode="auto">
            <a:xfrm>
              <a:off x="5492750" y="2427288"/>
              <a:ext cx="166688" cy="141287"/>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26" name="Text Box 70"/>
            <p:cNvSpPr txBox="1">
              <a:spLocks noChangeArrowheads="1"/>
            </p:cNvSpPr>
            <p:nvPr/>
          </p:nvSpPr>
          <p:spPr bwMode="auto">
            <a:xfrm>
              <a:off x="6697663" y="1884363"/>
              <a:ext cx="354012" cy="368300"/>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8</a:t>
              </a:r>
            </a:p>
          </p:txBody>
        </p:sp>
        <p:sp>
          <p:nvSpPr>
            <p:cNvPr id="41028" name="Text Box 72"/>
            <p:cNvSpPr txBox="1">
              <a:spLocks noChangeArrowheads="1"/>
            </p:cNvSpPr>
            <p:nvPr/>
          </p:nvSpPr>
          <p:spPr bwMode="auto">
            <a:xfrm>
              <a:off x="5810250" y="1990725"/>
              <a:ext cx="350838" cy="369888"/>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9</a:t>
              </a:r>
            </a:p>
          </p:txBody>
        </p:sp>
      </p:grpSp>
      <p:grpSp>
        <p:nvGrpSpPr>
          <p:cNvPr id="4" name="Group 3"/>
          <p:cNvGrpSpPr/>
          <p:nvPr/>
        </p:nvGrpSpPr>
        <p:grpSpPr>
          <a:xfrm>
            <a:off x="4237330" y="4774407"/>
            <a:ext cx="2863850" cy="1404937"/>
            <a:chOff x="5502275" y="4611688"/>
            <a:chExt cx="2863850" cy="1404937"/>
          </a:xfrm>
        </p:grpSpPr>
        <p:sp>
          <p:nvSpPr>
            <p:cNvPr id="41054" name="Text Box 98"/>
            <p:cNvSpPr txBox="1">
              <a:spLocks noChangeArrowheads="1"/>
            </p:cNvSpPr>
            <p:nvPr/>
          </p:nvSpPr>
          <p:spPr bwMode="auto">
            <a:xfrm>
              <a:off x="6000750" y="5226050"/>
              <a:ext cx="354013" cy="27781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3</a:t>
              </a:r>
            </a:p>
          </p:txBody>
        </p:sp>
        <p:grpSp>
          <p:nvGrpSpPr>
            <p:cNvPr id="41099" name="Group 139"/>
            <p:cNvGrpSpPr>
              <a:grpSpLocks/>
            </p:cNvGrpSpPr>
            <p:nvPr/>
          </p:nvGrpSpPr>
          <p:grpSpPr bwMode="auto">
            <a:xfrm>
              <a:off x="5502275" y="4611688"/>
              <a:ext cx="2863850" cy="1404937"/>
              <a:chOff x="3283" y="3115"/>
              <a:chExt cx="1804" cy="885"/>
            </a:xfrm>
          </p:grpSpPr>
          <p:sp>
            <p:nvSpPr>
              <p:cNvPr id="41045" name="Oval 89"/>
              <p:cNvSpPr>
                <a:spLocks noChangeArrowheads="1"/>
              </p:cNvSpPr>
              <p:nvPr/>
            </p:nvSpPr>
            <p:spPr bwMode="auto">
              <a:xfrm>
                <a:off x="4388" y="3224"/>
                <a:ext cx="185" cy="175"/>
              </a:xfrm>
              <a:prstGeom prst="ellipse">
                <a:avLst/>
              </a:prstGeom>
              <a:solidFill>
                <a:srgbClr val="0033CC">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1</a:t>
                </a:r>
              </a:p>
            </p:txBody>
          </p:sp>
          <p:sp>
            <p:nvSpPr>
              <p:cNvPr id="41046" name="Oval 90"/>
              <p:cNvSpPr>
                <a:spLocks noChangeArrowheads="1"/>
              </p:cNvSpPr>
              <p:nvPr/>
            </p:nvSpPr>
            <p:spPr bwMode="auto">
              <a:xfrm>
                <a:off x="3490" y="3825"/>
                <a:ext cx="184" cy="175"/>
              </a:xfrm>
              <a:prstGeom prst="ellipse">
                <a:avLst/>
              </a:prstGeom>
              <a:solidFill>
                <a:srgbClr val="0033CC">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4</a:t>
                </a:r>
              </a:p>
            </p:txBody>
          </p:sp>
          <p:sp>
            <p:nvSpPr>
              <p:cNvPr id="41047" name="Oval 91"/>
              <p:cNvSpPr>
                <a:spLocks noChangeArrowheads="1"/>
              </p:cNvSpPr>
              <p:nvPr/>
            </p:nvSpPr>
            <p:spPr bwMode="auto">
              <a:xfrm>
                <a:off x="3989" y="3488"/>
                <a:ext cx="184" cy="176"/>
              </a:xfrm>
              <a:prstGeom prst="ellipse">
                <a:avLst/>
              </a:prstGeom>
              <a:solidFill>
                <a:srgbClr val="0033CC">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0</a:t>
                </a:r>
              </a:p>
            </p:txBody>
          </p:sp>
          <p:sp>
            <p:nvSpPr>
              <p:cNvPr id="41048" name="Oval 92"/>
              <p:cNvSpPr>
                <a:spLocks noChangeArrowheads="1"/>
              </p:cNvSpPr>
              <p:nvPr/>
            </p:nvSpPr>
            <p:spPr bwMode="auto">
              <a:xfrm>
                <a:off x="4903" y="3115"/>
                <a:ext cx="184" cy="175"/>
              </a:xfrm>
              <a:prstGeom prst="ellipse">
                <a:avLst/>
              </a:prstGeom>
              <a:solidFill>
                <a:srgbClr val="0033CC">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2</a:t>
                </a:r>
              </a:p>
            </p:txBody>
          </p:sp>
          <p:sp>
            <p:nvSpPr>
              <p:cNvPr id="41049" name="Oval 93"/>
              <p:cNvSpPr>
                <a:spLocks noChangeArrowheads="1"/>
              </p:cNvSpPr>
              <p:nvPr/>
            </p:nvSpPr>
            <p:spPr bwMode="auto">
              <a:xfrm>
                <a:off x="3283" y="3590"/>
                <a:ext cx="184" cy="176"/>
              </a:xfrm>
              <a:prstGeom prst="ellipse">
                <a:avLst/>
              </a:prstGeom>
              <a:solidFill>
                <a:srgbClr val="0033CC">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3</a:t>
                </a:r>
              </a:p>
            </p:txBody>
          </p:sp>
          <p:sp>
            <p:nvSpPr>
              <p:cNvPr id="41050" name="Line 94"/>
              <p:cNvSpPr>
                <a:spLocks noChangeShapeType="1"/>
              </p:cNvSpPr>
              <p:nvPr/>
            </p:nvSpPr>
            <p:spPr bwMode="auto">
              <a:xfrm flipH="1">
                <a:off x="3413" y="3277"/>
                <a:ext cx="967" cy="313"/>
              </a:xfrm>
              <a:prstGeom prst="line">
                <a:avLst/>
              </a:prstGeom>
              <a:noFill/>
              <a:ln w="38100">
                <a:solidFill>
                  <a:srgbClr val="0033CC"/>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51" name="Line 95"/>
              <p:cNvSpPr>
                <a:spLocks noChangeShapeType="1"/>
              </p:cNvSpPr>
              <p:nvPr/>
            </p:nvSpPr>
            <p:spPr bwMode="auto">
              <a:xfrm flipV="1">
                <a:off x="4588" y="3225"/>
                <a:ext cx="307" cy="60"/>
              </a:xfrm>
              <a:prstGeom prst="line">
                <a:avLst/>
              </a:prstGeom>
              <a:noFill/>
              <a:ln w="38100">
                <a:solidFill>
                  <a:srgbClr val="0033CC"/>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52" name="Line 96"/>
              <p:cNvSpPr>
                <a:spLocks noChangeShapeType="1"/>
              </p:cNvSpPr>
              <p:nvPr/>
            </p:nvSpPr>
            <p:spPr bwMode="auto">
              <a:xfrm flipH="1">
                <a:off x="3660" y="3655"/>
                <a:ext cx="329" cy="221"/>
              </a:xfrm>
              <a:prstGeom prst="line">
                <a:avLst/>
              </a:prstGeom>
              <a:noFill/>
              <a:ln w="38100">
                <a:solidFill>
                  <a:srgbClr val="0033CC"/>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53" name="Text Box 97"/>
              <p:cNvSpPr txBox="1">
                <a:spLocks noChangeArrowheads="1"/>
              </p:cNvSpPr>
              <p:nvPr/>
            </p:nvSpPr>
            <p:spPr bwMode="auto">
              <a:xfrm>
                <a:off x="4663" y="3225"/>
                <a:ext cx="222" cy="174"/>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1</a:t>
                </a:r>
              </a:p>
            </p:txBody>
          </p:sp>
          <p:sp>
            <p:nvSpPr>
              <p:cNvPr id="41055" name="Text Box 99"/>
              <p:cNvSpPr txBox="1">
                <a:spLocks noChangeArrowheads="1"/>
              </p:cNvSpPr>
              <p:nvPr/>
            </p:nvSpPr>
            <p:spPr bwMode="auto">
              <a:xfrm>
                <a:off x="3825" y="3712"/>
                <a:ext cx="221" cy="23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5</a:t>
                </a:r>
              </a:p>
            </p:txBody>
          </p:sp>
          <p:sp>
            <p:nvSpPr>
              <p:cNvPr id="41056" name="Text Box 100"/>
              <p:cNvSpPr txBox="1">
                <a:spLocks noChangeArrowheads="1"/>
              </p:cNvSpPr>
              <p:nvPr/>
            </p:nvSpPr>
            <p:spPr bwMode="auto">
              <a:xfrm>
                <a:off x="3344" y="3710"/>
                <a:ext cx="221" cy="232"/>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2</a:t>
                </a:r>
              </a:p>
            </p:txBody>
          </p:sp>
          <p:sp>
            <p:nvSpPr>
              <p:cNvPr id="41058" name="Line 102"/>
              <p:cNvSpPr>
                <a:spLocks noChangeShapeType="1"/>
              </p:cNvSpPr>
              <p:nvPr/>
            </p:nvSpPr>
            <p:spPr bwMode="auto">
              <a:xfrm>
                <a:off x="3460" y="3721"/>
                <a:ext cx="105" cy="104"/>
              </a:xfrm>
              <a:prstGeom prst="line">
                <a:avLst/>
              </a:prstGeom>
              <a:noFill/>
              <a:ln w="38100">
                <a:solidFill>
                  <a:srgbClr val="0033CC"/>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grpSp>
      <p:grpSp>
        <p:nvGrpSpPr>
          <p:cNvPr id="5" name="Group 4"/>
          <p:cNvGrpSpPr/>
          <p:nvPr/>
        </p:nvGrpSpPr>
        <p:grpSpPr>
          <a:xfrm>
            <a:off x="1711675" y="3117790"/>
            <a:ext cx="2863850" cy="1404938"/>
            <a:chOff x="1746250" y="3187700"/>
            <a:chExt cx="2863850" cy="1404938"/>
          </a:xfrm>
        </p:grpSpPr>
        <p:sp>
          <p:nvSpPr>
            <p:cNvPr id="40982" name="Oval 26"/>
            <p:cNvSpPr>
              <a:spLocks noChangeArrowheads="1"/>
            </p:cNvSpPr>
            <p:nvPr/>
          </p:nvSpPr>
          <p:spPr bwMode="auto">
            <a:xfrm>
              <a:off x="3500438" y="3360738"/>
              <a:ext cx="292100" cy="277812"/>
            </a:xfrm>
            <a:prstGeom prst="ellipse">
              <a:avLst/>
            </a:prstGeom>
            <a:solidFill>
              <a:srgbClr val="CC3300">
                <a:alpha val="52156"/>
              </a:srgbClr>
            </a:solidFill>
            <a:ln w="9525" algn="ctr">
              <a:solidFill>
                <a:schemeClr val="tx1"/>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1</a:t>
              </a:r>
            </a:p>
          </p:txBody>
        </p:sp>
        <p:sp>
          <p:nvSpPr>
            <p:cNvPr id="40983" name="Oval 27"/>
            <p:cNvSpPr>
              <a:spLocks noChangeArrowheads="1"/>
            </p:cNvSpPr>
            <p:nvPr/>
          </p:nvSpPr>
          <p:spPr bwMode="auto">
            <a:xfrm>
              <a:off x="2074863" y="4314825"/>
              <a:ext cx="292100" cy="277813"/>
            </a:xfrm>
            <a:prstGeom prst="ellipse">
              <a:avLst/>
            </a:prstGeom>
            <a:solidFill>
              <a:srgbClr val="0033CC">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4</a:t>
              </a:r>
            </a:p>
          </p:txBody>
        </p:sp>
        <p:sp>
          <p:nvSpPr>
            <p:cNvPr id="40984" name="Oval 28"/>
            <p:cNvSpPr>
              <a:spLocks noChangeArrowheads="1"/>
            </p:cNvSpPr>
            <p:nvPr/>
          </p:nvSpPr>
          <p:spPr bwMode="auto">
            <a:xfrm>
              <a:off x="2867025" y="3779838"/>
              <a:ext cx="292100" cy="280987"/>
            </a:xfrm>
            <a:prstGeom prst="ellipse">
              <a:avLst/>
            </a:prstGeom>
            <a:solidFill>
              <a:srgbClr val="0033CC">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0</a:t>
              </a:r>
            </a:p>
          </p:txBody>
        </p:sp>
        <p:sp>
          <p:nvSpPr>
            <p:cNvPr id="40985" name="Oval 29"/>
            <p:cNvSpPr>
              <a:spLocks noChangeArrowheads="1"/>
            </p:cNvSpPr>
            <p:nvPr/>
          </p:nvSpPr>
          <p:spPr bwMode="auto">
            <a:xfrm>
              <a:off x="4318000" y="3187700"/>
              <a:ext cx="292100" cy="279400"/>
            </a:xfrm>
            <a:prstGeom prst="ellipse">
              <a:avLst/>
            </a:prstGeom>
            <a:solidFill>
              <a:srgbClr val="FFFFFF"/>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2</a:t>
              </a:r>
            </a:p>
          </p:txBody>
        </p:sp>
        <p:sp>
          <p:nvSpPr>
            <p:cNvPr id="40986" name="Oval 30"/>
            <p:cNvSpPr>
              <a:spLocks noChangeArrowheads="1"/>
            </p:cNvSpPr>
            <p:nvPr/>
          </p:nvSpPr>
          <p:spPr bwMode="auto">
            <a:xfrm>
              <a:off x="1746250" y="3943350"/>
              <a:ext cx="292100" cy="277813"/>
            </a:xfrm>
            <a:prstGeom prst="ellipse">
              <a:avLst/>
            </a:prstGeom>
            <a:solidFill>
              <a:srgbClr val="CC3300">
                <a:alpha val="52156"/>
              </a:srgbClr>
            </a:solidFill>
            <a:ln w="9525" algn="ctr">
              <a:solidFill>
                <a:schemeClr val="tx1"/>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3</a:t>
              </a:r>
            </a:p>
          </p:txBody>
        </p:sp>
        <p:sp>
          <p:nvSpPr>
            <p:cNvPr id="40987" name="Line 31"/>
            <p:cNvSpPr>
              <a:spLocks noChangeShapeType="1"/>
            </p:cNvSpPr>
            <p:nvPr/>
          </p:nvSpPr>
          <p:spPr bwMode="auto">
            <a:xfrm flipH="1">
              <a:off x="1952625" y="3444875"/>
              <a:ext cx="1535113" cy="498475"/>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0988" name="Line 32"/>
            <p:cNvSpPr>
              <a:spLocks noChangeShapeType="1"/>
            </p:cNvSpPr>
            <p:nvPr/>
          </p:nvSpPr>
          <p:spPr bwMode="auto">
            <a:xfrm flipV="1">
              <a:off x="3817938" y="3362325"/>
              <a:ext cx="487362" cy="93663"/>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0989" name="Line 33"/>
            <p:cNvSpPr>
              <a:spLocks noChangeShapeType="1"/>
            </p:cNvSpPr>
            <p:nvPr/>
          </p:nvSpPr>
          <p:spPr bwMode="auto">
            <a:xfrm flipV="1">
              <a:off x="2027238" y="3930650"/>
              <a:ext cx="839787" cy="106363"/>
            </a:xfrm>
            <a:prstGeom prst="line">
              <a:avLst/>
            </a:prstGeom>
            <a:noFill/>
            <a:ln w="38100">
              <a:solidFill>
                <a:srgbClr val="CC3300"/>
              </a:solidFill>
              <a:prstDash val="dash"/>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0990" name="Line 34"/>
            <p:cNvSpPr>
              <a:spLocks noChangeShapeType="1"/>
            </p:cNvSpPr>
            <p:nvPr/>
          </p:nvSpPr>
          <p:spPr bwMode="auto">
            <a:xfrm flipH="1">
              <a:off x="2344738" y="4046538"/>
              <a:ext cx="544512" cy="350837"/>
            </a:xfrm>
            <a:prstGeom prst="line">
              <a:avLst/>
            </a:prstGeom>
            <a:noFill/>
            <a:ln w="38100">
              <a:solidFill>
                <a:srgbClr val="0033CC"/>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0991" name="Line 35"/>
            <p:cNvSpPr>
              <a:spLocks noChangeShapeType="1"/>
            </p:cNvSpPr>
            <p:nvPr/>
          </p:nvSpPr>
          <p:spPr bwMode="auto">
            <a:xfrm flipH="1">
              <a:off x="3109913" y="3513138"/>
              <a:ext cx="388937" cy="315912"/>
            </a:xfrm>
            <a:prstGeom prst="line">
              <a:avLst/>
            </a:prstGeom>
            <a:noFill/>
            <a:ln w="38100">
              <a:solidFill>
                <a:srgbClr val="CC3300"/>
              </a:solidFill>
              <a:prstDash val="dash"/>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0992" name="Text Box 36"/>
            <p:cNvSpPr txBox="1">
              <a:spLocks noChangeArrowheads="1"/>
            </p:cNvSpPr>
            <p:nvPr/>
          </p:nvSpPr>
          <p:spPr bwMode="auto">
            <a:xfrm>
              <a:off x="3937000" y="3362325"/>
              <a:ext cx="352425" cy="276225"/>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1</a:t>
              </a:r>
            </a:p>
          </p:txBody>
        </p:sp>
        <p:sp>
          <p:nvSpPr>
            <p:cNvPr id="40993" name="Text Box 37"/>
            <p:cNvSpPr txBox="1">
              <a:spLocks noChangeArrowheads="1"/>
            </p:cNvSpPr>
            <p:nvPr/>
          </p:nvSpPr>
          <p:spPr bwMode="auto">
            <a:xfrm>
              <a:off x="2535238" y="3467100"/>
              <a:ext cx="354012" cy="279400"/>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3</a:t>
              </a:r>
            </a:p>
          </p:txBody>
        </p:sp>
        <p:sp>
          <p:nvSpPr>
            <p:cNvPr id="40994" name="Text Box 38"/>
            <p:cNvSpPr txBox="1">
              <a:spLocks noChangeArrowheads="1"/>
            </p:cNvSpPr>
            <p:nvPr/>
          </p:nvSpPr>
          <p:spPr bwMode="auto">
            <a:xfrm>
              <a:off x="2633663" y="4132263"/>
              <a:ext cx="352425" cy="369887"/>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5</a:t>
              </a:r>
            </a:p>
          </p:txBody>
        </p:sp>
        <p:sp>
          <p:nvSpPr>
            <p:cNvPr id="40995" name="Text Box 39"/>
            <p:cNvSpPr txBox="1">
              <a:spLocks noChangeArrowheads="1"/>
            </p:cNvSpPr>
            <p:nvPr/>
          </p:nvSpPr>
          <p:spPr bwMode="auto">
            <a:xfrm>
              <a:off x="1800225" y="4219575"/>
              <a:ext cx="354013" cy="371475"/>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itchFamily="34" charset="0"/>
                  <a:ea typeface="+mn-ea"/>
                  <a:cs typeface="+mn-cs"/>
                </a:rPr>
                <a:t>2</a:t>
              </a: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0996" name="Line 40"/>
            <p:cNvSpPr>
              <a:spLocks noChangeShapeType="1"/>
            </p:cNvSpPr>
            <p:nvPr/>
          </p:nvSpPr>
          <p:spPr bwMode="auto">
            <a:xfrm>
              <a:off x="2001838" y="4132263"/>
              <a:ext cx="192087" cy="182562"/>
            </a:xfrm>
            <a:prstGeom prst="line">
              <a:avLst/>
            </a:prstGeom>
            <a:noFill/>
            <a:ln w="57150">
              <a:solidFill>
                <a:srgbClr val="CC3300"/>
              </a:solidFill>
              <a:prstDash val="sysDot"/>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29" name="Text Box 73"/>
            <p:cNvSpPr txBox="1">
              <a:spLocks noChangeArrowheads="1"/>
            </p:cNvSpPr>
            <p:nvPr/>
          </p:nvSpPr>
          <p:spPr bwMode="auto">
            <a:xfrm>
              <a:off x="2344738" y="3744913"/>
              <a:ext cx="350837" cy="369887"/>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9</a:t>
              </a:r>
            </a:p>
          </p:txBody>
        </p:sp>
        <p:sp>
          <p:nvSpPr>
            <p:cNvPr id="41059" name="Text Box 103"/>
            <p:cNvSpPr txBox="1">
              <a:spLocks noChangeArrowheads="1"/>
            </p:cNvSpPr>
            <p:nvPr/>
          </p:nvSpPr>
          <p:spPr bwMode="auto">
            <a:xfrm>
              <a:off x="3268663" y="3587750"/>
              <a:ext cx="352425" cy="369888"/>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8</a:t>
              </a:r>
            </a:p>
          </p:txBody>
        </p:sp>
      </p:grpSp>
      <p:grpSp>
        <p:nvGrpSpPr>
          <p:cNvPr id="3" name="Group 2"/>
          <p:cNvGrpSpPr/>
          <p:nvPr/>
        </p:nvGrpSpPr>
        <p:grpSpPr>
          <a:xfrm>
            <a:off x="5234686" y="3109913"/>
            <a:ext cx="2863850" cy="1403350"/>
            <a:chOff x="5211763" y="3187700"/>
            <a:chExt cx="2863850" cy="1403350"/>
          </a:xfrm>
        </p:grpSpPr>
        <p:sp>
          <p:nvSpPr>
            <p:cNvPr id="41011" name="Oval 55"/>
            <p:cNvSpPr>
              <a:spLocks noChangeArrowheads="1"/>
            </p:cNvSpPr>
            <p:nvPr/>
          </p:nvSpPr>
          <p:spPr bwMode="auto">
            <a:xfrm>
              <a:off x="6965950" y="3360738"/>
              <a:ext cx="293688" cy="277812"/>
            </a:xfrm>
            <a:prstGeom prst="ellipse">
              <a:avLst/>
            </a:prstGeom>
            <a:solidFill>
              <a:srgbClr val="CC3300">
                <a:alpha val="52156"/>
              </a:srgbClr>
            </a:solidFill>
            <a:ln w="9525" algn="ctr">
              <a:solidFill>
                <a:schemeClr val="tx1"/>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1</a:t>
              </a:r>
            </a:p>
          </p:txBody>
        </p:sp>
        <p:sp>
          <p:nvSpPr>
            <p:cNvPr id="41012" name="Oval 56"/>
            <p:cNvSpPr>
              <a:spLocks noChangeArrowheads="1"/>
            </p:cNvSpPr>
            <p:nvPr/>
          </p:nvSpPr>
          <p:spPr bwMode="auto">
            <a:xfrm>
              <a:off x="5540375" y="4313238"/>
              <a:ext cx="292100" cy="277812"/>
            </a:xfrm>
            <a:prstGeom prst="ellipse">
              <a:avLst/>
            </a:prstGeom>
            <a:solidFill>
              <a:srgbClr val="0033CC">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4</a:t>
              </a:r>
            </a:p>
          </p:txBody>
        </p:sp>
        <p:sp>
          <p:nvSpPr>
            <p:cNvPr id="41013" name="Oval 57"/>
            <p:cNvSpPr>
              <a:spLocks noChangeArrowheads="1"/>
            </p:cNvSpPr>
            <p:nvPr/>
          </p:nvSpPr>
          <p:spPr bwMode="auto">
            <a:xfrm>
              <a:off x="6332538" y="3779838"/>
              <a:ext cx="292100" cy="279400"/>
            </a:xfrm>
            <a:prstGeom prst="ellipse">
              <a:avLst/>
            </a:prstGeom>
            <a:solidFill>
              <a:srgbClr val="0033CC">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0</a:t>
              </a:r>
            </a:p>
          </p:txBody>
        </p:sp>
        <p:sp>
          <p:nvSpPr>
            <p:cNvPr id="41014" name="Oval 58"/>
            <p:cNvSpPr>
              <a:spLocks noChangeArrowheads="1"/>
            </p:cNvSpPr>
            <p:nvPr/>
          </p:nvSpPr>
          <p:spPr bwMode="auto">
            <a:xfrm>
              <a:off x="7783513" y="3187700"/>
              <a:ext cx="292100" cy="277813"/>
            </a:xfrm>
            <a:prstGeom prst="ellipse">
              <a:avLst/>
            </a:prstGeom>
            <a:solidFill>
              <a:srgbClr val="FFFFFF"/>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2</a:t>
              </a:r>
            </a:p>
          </p:txBody>
        </p:sp>
        <p:sp>
          <p:nvSpPr>
            <p:cNvPr id="41015" name="Oval 59"/>
            <p:cNvSpPr>
              <a:spLocks noChangeArrowheads="1"/>
            </p:cNvSpPr>
            <p:nvPr/>
          </p:nvSpPr>
          <p:spPr bwMode="auto">
            <a:xfrm>
              <a:off x="5211763" y="3941763"/>
              <a:ext cx="292100" cy="277812"/>
            </a:xfrm>
            <a:prstGeom prst="ellipse">
              <a:avLst/>
            </a:prstGeom>
            <a:solidFill>
              <a:srgbClr val="0033CC">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3</a:t>
              </a:r>
            </a:p>
          </p:txBody>
        </p:sp>
        <p:sp>
          <p:nvSpPr>
            <p:cNvPr id="41016" name="Line 60"/>
            <p:cNvSpPr>
              <a:spLocks noChangeShapeType="1"/>
            </p:cNvSpPr>
            <p:nvPr/>
          </p:nvSpPr>
          <p:spPr bwMode="auto">
            <a:xfrm flipH="1">
              <a:off x="5418138" y="3444875"/>
              <a:ext cx="1535112" cy="496888"/>
            </a:xfrm>
            <a:prstGeom prst="line">
              <a:avLst/>
            </a:prstGeom>
            <a:noFill/>
            <a:ln w="38100">
              <a:solidFill>
                <a:srgbClr val="CC3300"/>
              </a:solidFill>
              <a:prstDash val="dash"/>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17" name="Line 61"/>
            <p:cNvSpPr>
              <a:spLocks noChangeShapeType="1"/>
            </p:cNvSpPr>
            <p:nvPr/>
          </p:nvSpPr>
          <p:spPr bwMode="auto">
            <a:xfrm flipV="1">
              <a:off x="7283450" y="3362325"/>
              <a:ext cx="487363" cy="93663"/>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18" name="Line 62"/>
            <p:cNvSpPr>
              <a:spLocks noChangeShapeType="1"/>
            </p:cNvSpPr>
            <p:nvPr/>
          </p:nvSpPr>
          <p:spPr bwMode="auto">
            <a:xfrm flipV="1">
              <a:off x="5492750" y="3930650"/>
              <a:ext cx="839788" cy="104775"/>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19" name="Line 63"/>
            <p:cNvSpPr>
              <a:spLocks noChangeShapeType="1"/>
            </p:cNvSpPr>
            <p:nvPr/>
          </p:nvSpPr>
          <p:spPr bwMode="auto">
            <a:xfrm flipH="1">
              <a:off x="5810250" y="4043363"/>
              <a:ext cx="522288" cy="350837"/>
            </a:xfrm>
            <a:prstGeom prst="line">
              <a:avLst/>
            </a:prstGeom>
            <a:noFill/>
            <a:ln w="38100">
              <a:solidFill>
                <a:srgbClr val="0033CC"/>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20" name="Line 64"/>
            <p:cNvSpPr>
              <a:spLocks noChangeShapeType="1"/>
            </p:cNvSpPr>
            <p:nvPr/>
          </p:nvSpPr>
          <p:spPr bwMode="auto">
            <a:xfrm flipH="1">
              <a:off x="6575425" y="3513138"/>
              <a:ext cx="388938" cy="314325"/>
            </a:xfrm>
            <a:prstGeom prst="line">
              <a:avLst/>
            </a:prstGeom>
            <a:noFill/>
            <a:ln w="38100">
              <a:solidFill>
                <a:srgbClr val="CC3300"/>
              </a:solidFill>
              <a:prstDash val="dash"/>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21" name="Text Box 65"/>
            <p:cNvSpPr txBox="1">
              <a:spLocks noChangeArrowheads="1"/>
            </p:cNvSpPr>
            <p:nvPr/>
          </p:nvSpPr>
          <p:spPr bwMode="auto">
            <a:xfrm>
              <a:off x="7402513" y="3362325"/>
              <a:ext cx="352425" cy="276225"/>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1</a:t>
              </a:r>
            </a:p>
          </p:txBody>
        </p:sp>
        <p:sp>
          <p:nvSpPr>
            <p:cNvPr id="41022" name="Text Box 66"/>
            <p:cNvSpPr txBox="1">
              <a:spLocks noChangeArrowheads="1"/>
            </p:cNvSpPr>
            <p:nvPr/>
          </p:nvSpPr>
          <p:spPr bwMode="auto">
            <a:xfrm>
              <a:off x="5986463" y="3438525"/>
              <a:ext cx="354012" cy="27781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itchFamily="34" charset="0"/>
                  <a:ea typeface="+mn-ea"/>
                  <a:cs typeface="+mn-cs"/>
                </a:rPr>
                <a:t>3</a:t>
              </a: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23" name="Text Box 67"/>
            <p:cNvSpPr txBox="1">
              <a:spLocks noChangeArrowheads="1"/>
            </p:cNvSpPr>
            <p:nvPr/>
          </p:nvSpPr>
          <p:spPr bwMode="auto">
            <a:xfrm>
              <a:off x="6002338" y="4132263"/>
              <a:ext cx="352425" cy="369887"/>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5</a:t>
              </a:r>
            </a:p>
          </p:txBody>
        </p:sp>
        <p:sp>
          <p:nvSpPr>
            <p:cNvPr id="41024" name="Text Box 68"/>
            <p:cNvSpPr txBox="1">
              <a:spLocks noChangeArrowheads="1"/>
            </p:cNvSpPr>
            <p:nvPr/>
          </p:nvSpPr>
          <p:spPr bwMode="auto">
            <a:xfrm>
              <a:off x="5308600" y="4130675"/>
              <a:ext cx="350838" cy="369888"/>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2</a:t>
              </a:r>
            </a:p>
          </p:txBody>
        </p:sp>
        <p:sp>
          <p:nvSpPr>
            <p:cNvPr id="41027" name="Text Box 71"/>
            <p:cNvSpPr txBox="1">
              <a:spLocks noChangeArrowheads="1"/>
            </p:cNvSpPr>
            <p:nvPr/>
          </p:nvSpPr>
          <p:spPr bwMode="auto">
            <a:xfrm>
              <a:off x="6743700" y="3589338"/>
              <a:ext cx="354013" cy="369887"/>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8</a:t>
              </a:r>
            </a:p>
          </p:txBody>
        </p:sp>
        <p:sp>
          <p:nvSpPr>
            <p:cNvPr id="41030" name="Line 74"/>
            <p:cNvSpPr>
              <a:spLocks noChangeShapeType="1"/>
            </p:cNvSpPr>
            <p:nvPr/>
          </p:nvSpPr>
          <p:spPr bwMode="auto">
            <a:xfrm>
              <a:off x="5492750" y="4132263"/>
              <a:ext cx="166688" cy="182562"/>
            </a:xfrm>
            <a:prstGeom prst="line">
              <a:avLst/>
            </a:prstGeom>
            <a:noFill/>
            <a:ln w="38100">
              <a:solidFill>
                <a:srgbClr val="0033CC"/>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60" name="Text Box 104"/>
            <p:cNvSpPr txBox="1">
              <a:spLocks noChangeArrowheads="1"/>
            </p:cNvSpPr>
            <p:nvPr/>
          </p:nvSpPr>
          <p:spPr bwMode="auto">
            <a:xfrm>
              <a:off x="5832475" y="3746500"/>
              <a:ext cx="350838" cy="368300"/>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9</a:t>
              </a:r>
            </a:p>
          </p:txBody>
        </p:sp>
      </p:grpSp>
      <p:grpSp>
        <p:nvGrpSpPr>
          <p:cNvPr id="41061" name="Group 114"/>
          <p:cNvGrpSpPr>
            <a:grpSpLocks/>
          </p:cNvGrpSpPr>
          <p:nvPr/>
        </p:nvGrpSpPr>
        <p:grpSpPr bwMode="auto">
          <a:xfrm>
            <a:off x="188913" y="1871663"/>
            <a:ext cx="1503362" cy="1258887"/>
            <a:chOff x="119" y="1179"/>
            <a:chExt cx="947" cy="793"/>
          </a:xfrm>
        </p:grpSpPr>
        <p:grpSp>
          <p:nvGrpSpPr>
            <p:cNvPr id="41064" name="Group 113"/>
            <p:cNvGrpSpPr>
              <a:grpSpLocks/>
            </p:cNvGrpSpPr>
            <p:nvPr/>
          </p:nvGrpSpPr>
          <p:grpSpPr bwMode="auto">
            <a:xfrm>
              <a:off x="242" y="1568"/>
              <a:ext cx="519" cy="176"/>
              <a:chOff x="242" y="1568"/>
              <a:chExt cx="519" cy="176"/>
            </a:xfrm>
          </p:grpSpPr>
          <p:sp>
            <p:nvSpPr>
              <p:cNvPr id="41070" name="Line 106"/>
              <p:cNvSpPr>
                <a:spLocks noChangeShapeType="1"/>
              </p:cNvSpPr>
              <p:nvPr/>
            </p:nvSpPr>
            <p:spPr bwMode="auto">
              <a:xfrm flipV="1">
                <a:off x="417" y="1651"/>
                <a:ext cx="344" cy="4"/>
              </a:xfrm>
              <a:prstGeom prst="line">
                <a:avLst/>
              </a:prstGeom>
              <a:noFill/>
              <a:ln w="38100">
                <a:solidFill>
                  <a:srgbClr val="CC3300"/>
                </a:solidFill>
                <a:prstDash val="dash"/>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71" name="Oval 107"/>
              <p:cNvSpPr>
                <a:spLocks noChangeArrowheads="1"/>
              </p:cNvSpPr>
              <p:nvPr/>
            </p:nvSpPr>
            <p:spPr bwMode="auto">
              <a:xfrm>
                <a:off x="242" y="1568"/>
                <a:ext cx="184" cy="176"/>
              </a:xfrm>
              <a:prstGeom prst="ellipse">
                <a:avLst/>
              </a:prstGeom>
              <a:solidFill>
                <a:srgbClr val="CC3300">
                  <a:alpha val="52156"/>
                </a:srgbClr>
              </a:solidFill>
              <a:ln w="9525" algn="ctr">
                <a:solidFill>
                  <a:schemeClr val="tx1"/>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a:t>
                </a:r>
              </a:p>
            </p:txBody>
          </p:sp>
        </p:grpSp>
        <p:sp>
          <p:nvSpPr>
            <p:cNvPr id="41065" name="Text Box 109"/>
            <p:cNvSpPr txBox="1">
              <a:spLocks noChangeArrowheads="1"/>
            </p:cNvSpPr>
            <p:nvPr/>
          </p:nvSpPr>
          <p:spPr bwMode="auto">
            <a:xfrm>
              <a:off x="119" y="1325"/>
              <a:ext cx="942" cy="212"/>
            </a:xfrm>
            <a:prstGeom prst="rect">
              <a:avLst/>
            </a:prstGeom>
            <a:noFill/>
            <a:ln w="9525" algn="ctr">
              <a:noFill/>
              <a:miter lim="800000"/>
              <a:headEnd/>
              <a:tailEnd/>
            </a:ln>
            <a:effectLst>
              <a:prstShdw prst="shdw13" dist="53882" dir="13500000">
                <a:schemeClr val="bg2">
                  <a:alpha val="50000"/>
                </a:schemeClr>
              </a:prst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Added</a:t>
              </a:r>
            </a:p>
          </p:txBody>
        </p:sp>
        <p:sp>
          <p:nvSpPr>
            <p:cNvPr id="41066" name="Text Box 110"/>
            <p:cNvSpPr txBox="1">
              <a:spLocks noChangeArrowheads="1"/>
            </p:cNvSpPr>
            <p:nvPr/>
          </p:nvSpPr>
          <p:spPr bwMode="auto">
            <a:xfrm>
              <a:off x="124" y="1760"/>
              <a:ext cx="942" cy="212"/>
            </a:xfrm>
            <a:prstGeom prst="rect">
              <a:avLst/>
            </a:prstGeom>
            <a:noFill/>
            <a:ln w="9525" algn="ctr">
              <a:noFill/>
              <a:miter lim="800000"/>
              <a:headEnd/>
              <a:tailEnd/>
            </a:ln>
            <a:effectLst>
              <a:prstShdw prst="shdw13" dist="53882" dir="13500000">
                <a:schemeClr val="bg2">
                  <a:alpha val="50000"/>
                </a:schemeClr>
              </a:prst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Considered</a:t>
              </a:r>
            </a:p>
          </p:txBody>
        </p:sp>
        <p:grpSp>
          <p:nvGrpSpPr>
            <p:cNvPr id="41067" name="Group 112"/>
            <p:cNvGrpSpPr>
              <a:grpSpLocks/>
            </p:cNvGrpSpPr>
            <p:nvPr/>
          </p:nvGrpSpPr>
          <p:grpSpPr bwMode="auto">
            <a:xfrm>
              <a:off x="274" y="1179"/>
              <a:ext cx="506" cy="176"/>
              <a:chOff x="274" y="1179"/>
              <a:chExt cx="506" cy="176"/>
            </a:xfrm>
          </p:grpSpPr>
          <p:sp>
            <p:nvSpPr>
              <p:cNvPr id="41068" name="Oval 105"/>
              <p:cNvSpPr>
                <a:spLocks noChangeArrowheads="1"/>
              </p:cNvSpPr>
              <p:nvPr/>
            </p:nvSpPr>
            <p:spPr bwMode="auto">
              <a:xfrm>
                <a:off x="274" y="1179"/>
                <a:ext cx="184" cy="176"/>
              </a:xfrm>
              <a:prstGeom prst="ellipse">
                <a:avLst/>
              </a:prstGeom>
              <a:solidFill>
                <a:srgbClr val="0033CC">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69" name="Line 111"/>
              <p:cNvSpPr>
                <a:spLocks noChangeShapeType="1"/>
              </p:cNvSpPr>
              <p:nvPr/>
            </p:nvSpPr>
            <p:spPr bwMode="auto">
              <a:xfrm>
                <a:off x="475" y="1264"/>
                <a:ext cx="305" cy="5"/>
              </a:xfrm>
              <a:prstGeom prst="line">
                <a:avLst/>
              </a:prstGeom>
              <a:noFill/>
              <a:ln w="38100">
                <a:solidFill>
                  <a:srgbClr val="0033CC"/>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grpSp>
      <p:grpSp>
        <p:nvGrpSpPr>
          <p:cNvPr id="41082" name="Group 122"/>
          <p:cNvGrpSpPr>
            <a:grpSpLocks/>
          </p:cNvGrpSpPr>
          <p:nvPr/>
        </p:nvGrpSpPr>
        <p:grpSpPr bwMode="auto">
          <a:xfrm>
            <a:off x="1114745" y="4682301"/>
            <a:ext cx="2863850" cy="1403350"/>
            <a:chOff x="1100" y="3173"/>
            <a:chExt cx="1804" cy="884"/>
          </a:xfrm>
        </p:grpSpPr>
        <p:sp>
          <p:nvSpPr>
            <p:cNvPr id="41083" name="Oval 75"/>
            <p:cNvSpPr>
              <a:spLocks noChangeArrowheads="1"/>
            </p:cNvSpPr>
            <p:nvPr/>
          </p:nvSpPr>
          <p:spPr bwMode="auto">
            <a:xfrm>
              <a:off x="2205" y="3282"/>
              <a:ext cx="184" cy="175"/>
            </a:xfrm>
            <a:prstGeom prst="ellipse">
              <a:avLst/>
            </a:prstGeom>
            <a:solidFill>
              <a:srgbClr val="0033CC">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1</a:t>
              </a:r>
            </a:p>
          </p:txBody>
        </p:sp>
        <p:sp>
          <p:nvSpPr>
            <p:cNvPr id="41084" name="Oval 76"/>
            <p:cNvSpPr>
              <a:spLocks noChangeArrowheads="1"/>
            </p:cNvSpPr>
            <p:nvPr/>
          </p:nvSpPr>
          <p:spPr bwMode="auto">
            <a:xfrm>
              <a:off x="1307" y="3882"/>
              <a:ext cx="184" cy="175"/>
            </a:xfrm>
            <a:prstGeom prst="ellipse">
              <a:avLst/>
            </a:prstGeom>
            <a:solidFill>
              <a:srgbClr val="0033CC">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4</a:t>
              </a:r>
            </a:p>
          </p:txBody>
        </p:sp>
        <p:sp>
          <p:nvSpPr>
            <p:cNvPr id="41085" name="Oval 77"/>
            <p:cNvSpPr>
              <a:spLocks noChangeArrowheads="1"/>
            </p:cNvSpPr>
            <p:nvPr/>
          </p:nvSpPr>
          <p:spPr bwMode="auto">
            <a:xfrm>
              <a:off x="1806" y="3545"/>
              <a:ext cx="184" cy="176"/>
            </a:xfrm>
            <a:prstGeom prst="ellipse">
              <a:avLst/>
            </a:prstGeom>
            <a:solidFill>
              <a:srgbClr val="0033CC">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 0</a:t>
              </a:r>
            </a:p>
          </p:txBody>
        </p:sp>
        <p:sp>
          <p:nvSpPr>
            <p:cNvPr id="41086" name="Oval 78"/>
            <p:cNvSpPr>
              <a:spLocks noChangeArrowheads="1"/>
            </p:cNvSpPr>
            <p:nvPr/>
          </p:nvSpPr>
          <p:spPr bwMode="auto">
            <a:xfrm>
              <a:off x="2720" y="3173"/>
              <a:ext cx="184" cy="175"/>
            </a:xfrm>
            <a:prstGeom prst="ellipse">
              <a:avLst/>
            </a:prstGeom>
            <a:solidFill>
              <a:srgbClr val="CC3300">
                <a:alpha val="52156"/>
              </a:srgbClr>
            </a:solidFill>
            <a:ln w="9525" algn="ctr">
              <a:solidFill>
                <a:schemeClr val="tx1"/>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2</a:t>
              </a:r>
            </a:p>
          </p:txBody>
        </p:sp>
        <p:sp>
          <p:nvSpPr>
            <p:cNvPr id="41087" name="Oval 79"/>
            <p:cNvSpPr>
              <a:spLocks noChangeArrowheads="1"/>
            </p:cNvSpPr>
            <p:nvPr/>
          </p:nvSpPr>
          <p:spPr bwMode="auto">
            <a:xfrm>
              <a:off x="1100" y="3648"/>
              <a:ext cx="184" cy="175"/>
            </a:xfrm>
            <a:prstGeom prst="ellipse">
              <a:avLst/>
            </a:prstGeom>
            <a:solidFill>
              <a:srgbClr val="0033CC">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3</a:t>
              </a:r>
            </a:p>
          </p:txBody>
        </p:sp>
        <p:sp>
          <p:nvSpPr>
            <p:cNvPr id="41088" name="Line 80"/>
            <p:cNvSpPr>
              <a:spLocks noChangeShapeType="1"/>
            </p:cNvSpPr>
            <p:nvPr/>
          </p:nvSpPr>
          <p:spPr bwMode="auto">
            <a:xfrm flipH="1">
              <a:off x="1230" y="3334"/>
              <a:ext cx="967" cy="314"/>
            </a:xfrm>
            <a:prstGeom prst="line">
              <a:avLst/>
            </a:prstGeom>
            <a:noFill/>
            <a:ln w="38100">
              <a:solidFill>
                <a:srgbClr val="0033CC"/>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89" name="Line 81"/>
            <p:cNvSpPr>
              <a:spLocks noChangeShapeType="1"/>
            </p:cNvSpPr>
            <p:nvPr/>
          </p:nvSpPr>
          <p:spPr bwMode="auto">
            <a:xfrm flipV="1">
              <a:off x="2405" y="3283"/>
              <a:ext cx="307" cy="59"/>
            </a:xfrm>
            <a:prstGeom prst="line">
              <a:avLst/>
            </a:prstGeom>
            <a:noFill/>
            <a:ln w="38100">
              <a:solidFill>
                <a:srgbClr val="CC3300"/>
              </a:solidFill>
              <a:prstDash val="dash"/>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90" name="Line 82"/>
            <p:cNvSpPr>
              <a:spLocks noChangeShapeType="1"/>
            </p:cNvSpPr>
            <p:nvPr/>
          </p:nvSpPr>
          <p:spPr bwMode="auto">
            <a:xfrm flipV="1">
              <a:off x="1277" y="3641"/>
              <a:ext cx="529" cy="66"/>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91" name="Line 83"/>
            <p:cNvSpPr>
              <a:spLocks noChangeShapeType="1"/>
            </p:cNvSpPr>
            <p:nvPr/>
          </p:nvSpPr>
          <p:spPr bwMode="auto">
            <a:xfrm flipH="1">
              <a:off x="1477" y="3712"/>
              <a:ext cx="329" cy="221"/>
            </a:xfrm>
            <a:prstGeom prst="line">
              <a:avLst/>
            </a:prstGeom>
            <a:noFill/>
            <a:ln w="38100">
              <a:solidFill>
                <a:srgbClr val="0033CC"/>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92" name="Line 84"/>
            <p:cNvSpPr>
              <a:spLocks noChangeShapeType="1"/>
            </p:cNvSpPr>
            <p:nvPr/>
          </p:nvSpPr>
          <p:spPr bwMode="auto">
            <a:xfrm flipH="1">
              <a:off x="1959" y="3377"/>
              <a:ext cx="245" cy="199"/>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93" name="Text Box 85"/>
            <p:cNvSpPr txBox="1">
              <a:spLocks noChangeArrowheads="1"/>
            </p:cNvSpPr>
            <p:nvPr/>
          </p:nvSpPr>
          <p:spPr bwMode="auto">
            <a:xfrm>
              <a:off x="2461" y="3282"/>
              <a:ext cx="222" cy="174"/>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itchFamily="34" charset="0"/>
                  <a:ea typeface="+mn-ea"/>
                  <a:cs typeface="+mn-cs"/>
                </a:rPr>
                <a:t>1</a:t>
              </a: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94" name="Text Box 86"/>
            <p:cNvSpPr txBox="1">
              <a:spLocks noChangeArrowheads="1"/>
            </p:cNvSpPr>
            <p:nvPr/>
          </p:nvSpPr>
          <p:spPr bwMode="auto">
            <a:xfrm>
              <a:off x="1597" y="3349"/>
              <a:ext cx="223" cy="175"/>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itchFamily="34" charset="0"/>
                  <a:ea typeface="+mn-ea"/>
                  <a:cs typeface="+mn-cs"/>
                </a:rPr>
                <a:t>3</a:t>
              </a: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95" name="Text Box 87"/>
            <p:cNvSpPr txBox="1">
              <a:spLocks noChangeArrowheads="1"/>
            </p:cNvSpPr>
            <p:nvPr/>
          </p:nvSpPr>
          <p:spPr bwMode="auto">
            <a:xfrm>
              <a:off x="1598" y="3767"/>
              <a:ext cx="222" cy="23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itchFamily="34" charset="0"/>
                  <a:ea typeface="+mn-ea"/>
                  <a:cs typeface="+mn-cs"/>
                </a:rPr>
                <a:t>5</a:t>
              </a: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96" name="Text Box 88"/>
            <p:cNvSpPr txBox="1">
              <a:spLocks noChangeArrowheads="1"/>
            </p:cNvSpPr>
            <p:nvPr/>
          </p:nvSpPr>
          <p:spPr bwMode="auto">
            <a:xfrm>
              <a:off x="1161" y="3767"/>
              <a:ext cx="221" cy="232"/>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2</a:t>
              </a:r>
            </a:p>
          </p:txBody>
        </p:sp>
        <p:sp>
          <p:nvSpPr>
            <p:cNvPr id="41097" name="Line 101"/>
            <p:cNvSpPr>
              <a:spLocks noChangeShapeType="1"/>
            </p:cNvSpPr>
            <p:nvPr/>
          </p:nvSpPr>
          <p:spPr bwMode="auto">
            <a:xfrm>
              <a:off x="1264" y="3767"/>
              <a:ext cx="93" cy="108"/>
            </a:xfrm>
            <a:prstGeom prst="line">
              <a:avLst/>
            </a:prstGeom>
            <a:noFill/>
            <a:ln w="38100">
              <a:solidFill>
                <a:srgbClr val="0033CC"/>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98" name="Text Box 126"/>
            <p:cNvSpPr txBox="1">
              <a:spLocks noChangeArrowheads="1"/>
            </p:cNvSpPr>
            <p:nvPr/>
          </p:nvSpPr>
          <p:spPr bwMode="auto">
            <a:xfrm>
              <a:off x="2054" y="3408"/>
              <a:ext cx="222" cy="23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8</a:t>
              </a:r>
            </a:p>
          </p:txBody>
        </p:sp>
      </p:grpSp>
      <p:grpSp>
        <p:nvGrpSpPr>
          <p:cNvPr id="6" name="Group 5"/>
          <p:cNvGrpSpPr/>
          <p:nvPr/>
        </p:nvGrpSpPr>
        <p:grpSpPr>
          <a:xfrm>
            <a:off x="7376159" y="4427441"/>
            <a:ext cx="1876425" cy="1655763"/>
            <a:chOff x="3700463" y="4737100"/>
            <a:chExt cx="1876425" cy="1655763"/>
          </a:xfrm>
        </p:grpSpPr>
        <p:grpSp>
          <p:nvGrpSpPr>
            <p:cNvPr id="41079" name="Group 119"/>
            <p:cNvGrpSpPr>
              <a:grpSpLocks/>
            </p:cNvGrpSpPr>
            <p:nvPr/>
          </p:nvGrpSpPr>
          <p:grpSpPr bwMode="auto">
            <a:xfrm>
              <a:off x="3700463" y="4941888"/>
              <a:ext cx="1876425" cy="1450975"/>
              <a:chOff x="110" y="2754"/>
              <a:chExt cx="1182" cy="914"/>
            </a:xfrm>
          </p:grpSpPr>
          <p:sp>
            <p:nvSpPr>
              <p:cNvPr id="41077" name="Text Box 29"/>
              <p:cNvSpPr txBox="1">
                <a:spLocks noChangeArrowheads="1"/>
              </p:cNvSpPr>
              <p:nvPr/>
            </p:nvSpPr>
            <p:spPr bwMode="auto">
              <a:xfrm>
                <a:off x="110" y="2754"/>
                <a:ext cx="1182" cy="914"/>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     0    1    2    3    4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0   0    0    0    0    </a:t>
                </a:r>
                <a:r>
                  <a:rPr kumimoji="0" lang="en-US" sz="1400" b="1" i="0" u="none" strike="noStrike" kern="1200" cap="none" spc="0" normalizeH="0" baseline="0" noProof="0" dirty="0">
                    <a:ln>
                      <a:noFill/>
                    </a:ln>
                    <a:solidFill>
                      <a:srgbClr val="0033CC"/>
                    </a:solidFill>
                    <a:effectLst/>
                    <a:uLnTx/>
                    <a:uFillTx/>
                    <a:latin typeface="Arial" pitchFamily="34" charset="0"/>
                    <a:ea typeface="+mn-ea"/>
                    <a:cs typeface="+mn-cs"/>
                  </a:rPr>
                  <a:t>1</a:t>
                </a:r>
                <a:endPar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1   0    0    </a:t>
                </a:r>
                <a:r>
                  <a:rPr kumimoji="0" lang="en-US" sz="1400" b="1" i="0" u="none" strike="noStrike" kern="1200" cap="none" spc="0" normalizeH="0" baseline="0" noProof="0" dirty="0">
                    <a:ln>
                      <a:noFill/>
                    </a:ln>
                    <a:solidFill>
                      <a:srgbClr val="0033CC"/>
                    </a:solidFill>
                    <a:effectLst/>
                    <a:uLnTx/>
                    <a:uFillTx/>
                    <a:latin typeface="Arial" pitchFamily="34" charset="0"/>
                    <a:ea typeface="+mn-ea"/>
                    <a:cs typeface="+mn-cs"/>
                  </a:rPr>
                  <a:t>1</a:t>
                </a: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400" b="1" i="0" u="none" strike="noStrike" kern="1200" cap="none" spc="0" normalizeH="0" baseline="0" noProof="0" dirty="0">
                    <a:ln>
                      <a:noFill/>
                    </a:ln>
                    <a:solidFill>
                      <a:srgbClr val="0033CC"/>
                    </a:solidFill>
                    <a:effectLst/>
                    <a:uLnTx/>
                    <a:uFillTx/>
                    <a:latin typeface="Arial" pitchFamily="34" charset="0"/>
                    <a:ea typeface="+mn-ea"/>
                    <a:cs typeface="+mn-cs"/>
                  </a:rPr>
                  <a:t>1</a:t>
                </a: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2   0    </a:t>
                </a:r>
                <a:r>
                  <a:rPr kumimoji="0" lang="en-US" sz="1400" b="1" i="0" u="none" strike="noStrike" kern="1200" cap="none" spc="0" normalizeH="0" baseline="0" noProof="0" dirty="0">
                    <a:ln>
                      <a:noFill/>
                    </a:ln>
                    <a:solidFill>
                      <a:srgbClr val="0033CC"/>
                    </a:solidFill>
                    <a:effectLst/>
                    <a:uLnTx/>
                    <a:uFillTx/>
                    <a:latin typeface="Arial" pitchFamily="34" charset="0"/>
                    <a:ea typeface="+mn-ea"/>
                    <a:cs typeface="+mn-cs"/>
                  </a:rPr>
                  <a:t>1</a:t>
                </a: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    0   0    0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3   0    </a:t>
                </a:r>
                <a:r>
                  <a:rPr kumimoji="0" lang="en-US" sz="1400" b="1" i="0" u="none" strike="noStrike" kern="1200" cap="none" spc="0" normalizeH="0" baseline="0" noProof="0" dirty="0">
                    <a:ln>
                      <a:noFill/>
                    </a:ln>
                    <a:solidFill>
                      <a:srgbClr val="0033CC"/>
                    </a:solidFill>
                    <a:effectLst/>
                    <a:uLnTx/>
                    <a:uFillTx/>
                    <a:latin typeface="Arial" pitchFamily="34" charset="0"/>
                    <a:ea typeface="+mn-ea"/>
                    <a:cs typeface="+mn-cs"/>
                  </a:rPr>
                  <a:t>1</a:t>
                </a: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    0   0    </a:t>
                </a:r>
                <a:r>
                  <a:rPr kumimoji="0" lang="en-US" sz="1400" b="1" i="0" u="none" strike="noStrike" kern="1200" cap="none" spc="0" normalizeH="0" baseline="0" noProof="0" dirty="0">
                    <a:ln>
                      <a:noFill/>
                    </a:ln>
                    <a:solidFill>
                      <a:srgbClr val="0033CC"/>
                    </a:solidFill>
                    <a:effectLst/>
                    <a:uLnTx/>
                    <a:uFillTx/>
                    <a:latin typeface="Arial" pitchFamily="34" charset="0"/>
                    <a:ea typeface="+mn-ea"/>
                    <a:cs typeface="+mn-cs"/>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4  </a:t>
                </a:r>
                <a:r>
                  <a:rPr kumimoji="0" lang="en-US" sz="1400" b="1" i="0" u="none" strike="noStrike" kern="1200" cap="none" spc="0" normalizeH="0" baseline="0" noProof="0" dirty="0">
                    <a:ln>
                      <a:noFill/>
                    </a:ln>
                    <a:solidFill>
                      <a:srgbClr val="0033CC"/>
                    </a:solidFill>
                    <a:effectLst/>
                    <a:uLnTx/>
                    <a:uFillTx/>
                    <a:latin typeface="Arial" pitchFamily="34" charset="0"/>
                    <a:ea typeface="+mn-ea"/>
                    <a:cs typeface="+mn-cs"/>
                  </a:rPr>
                  <a:t>1</a:t>
                </a: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    0    0    </a:t>
                </a:r>
                <a:r>
                  <a:rPr kumimoji="0" lang="en-US" sz="1400" b="1" i="0" u="none" strike="noStrike" kern="1200" cap="none" spc="0" normalizeH="0" baseline="0" noProof="0" dirty="0">
                    <a:ln>
                      <a:noFill/>
                    </a:ln>
                    <a:solidFill>
                      <a:srgbClr val="0033CC"/>
                    </a:solidFill>
                    <a:effectLst/>
                    <a:uLnTx/>
                    <a:uFillTx/>
                    <a:latin typeface="Arial" pitchFamily="34" charset="0"/>
                    <a:ea typeface="+mn-ea"/>
                    <a:cs typeface="+mn-cs"/>
                  </a:rPr>
                  <a:t>1</a:t>
                </a: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    0</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41078" name="AutoShape 118"/>
              <p:cNvSpPr>
                <a:spLocks noChangeArrowheads="1"/>
              </p:cNvSpPr>
              <p:nvPr/>
            </p:nvSpPr>
            <p:spPr bwMode="auto">
              <a:xfrm>
                <a:off x="247" y="2926"/>
                <a:ext cx="923" cy="650"/>
              </a:xfrm>
              <a:prstGeom prst="bracketPair">
                <a:avLst>
                  <a:gd name="adj" fmla="val 16667"/>
                </a:avLst>
              </a:prstGeom>
              <a:noFill/>
              <a:ln w="9525">
                <a:solidFill>
                  <a:schemeClr val="tx1"/>
                </a:solidFill>
                <a:round/>
                <a:headEnd/>
                <a:tailEnd/>
              </a:ln>
              <a:effectLst>
                <a:prstShdw prst="shdw13" dist="53882" dir="13500000">
                  <a:schemeClr val="bg2">
                    <a:alpha val="50000"/>
                  </a:schemeClr>
                </a:prst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sp>
          <p:nvSpPr>
            <p:cNvPr id="41100" name="Text Box 140"/>
            <p:cNvSpPr txBox="1">
              <a:spLocks noChangeArrowheads="1"/>
            </p:cNvSpPr>
            <p:nvPr/>
          </p:nvSpPr>
          <p:spPr bwMode="auto">
            <a:xfrm>
              <a:off x="4049713" y="4737100"/>
              <a:ext cx="1233487" cy="336550"/>
            </a:xfrm>
            <a:prstGeom prst="rect">
              <a:avLst/>
            </a:prstGeom>
            <a:noFill/>
            <a:ln w="9525" algn="ctr">
              <a:noFill/>
              <a:miter lim="800000"/>
              <a:headEnd/>
              <a:tailEnd/>
            </a:ln>
            <a:effectLst>
              <a:prstShdw prst="shdw13" dist="53882" dir="13500000">
                <a:schemeClr val="bg2">
                  <a:alpha val="50000"/>
                </a:schemeClr>
              </a:prst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MST</a:t>
              </a:r>
            </a:p>
          </p:txBody>
        </p:sp>
      </p:grpSp>
    </p:spTree>
    <p:extLst>
      <p:ext uri="{BB962C8B-B14F-4D97-AF65-F5344CB8AC3E}">
        <p14:creationId xmlns:p14="http://schemas.microsoft.com/office/powerpoint/2010/main" val="1791444431"/>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6"/>
          <p:cNvSpPr>
            <a:spLocks noGrp="1" noChangeArrowheads="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C0CCD71-9CE5-45BD-A572-56584E3231BC}" type="slidenum">
              <a:rPr kumimoji="0" lang="en-US"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9939" name="Rectangle 2"/>
          <p:cNvSpPr>
            <a:spLocks noGrp="1" noChangeArrowheads="1"/>
          </p:cNvSpPr>
          <p:nvPr>
            <p:ph type="title"/>
          </p:nvPr>
        </p:nvSpPr>
        <p:spPr>
          <a:xfrm>
            <a:off x="457200" y="431656"/>
            <a:ext cx="7750313" cy="701685"/>
          </a:xfrm>
        </p:spPr>
        <p:txBody>
          <a:bodyPr/>
          <a:lstStyle/>
          <a:p>
            <a:pPr algn="l">
              <a:spcBef>
                <a:spcPts val="0"/>
              </a:spcBef>
              <a:spcAft>
                <a:spcPts val="0"/>
              </a:spcAft>
            </a:pPr>
            <a:r>
              <a:rPr lang="en-US" sz="4000" b="1" dirty="0">
                <a:solidFill>
                  <a:srgbClr val="007FA3"/>
                </a:solidFill>
                <a:latin typeface="Times New Roman"/>
                <a:ea typeface="Times New Roman"/>
                <a:cs typeface="Times New Roman"/>
              </a:rPr>
              <a:t>Prim’s (Generation Process)</a:t>
            </a:r>
            <a:endParaRPr lang="en-US" sz="4400" b="1" dirty="0">
              <a:solidFill>
                <a:srgbClr val="007FA3"/>
              </a:solidFill>
              <a:latin typeface="Times New Roman"/>
              <a:ea typeface="Times New Roman"/>
              <a:cs typeface="Times New Roman"/>
            </a:endParaRPr>
          </a:p>
        </p:txBody>
      </p:sp>
      <p:sp>
        <p:nvSpPr>
          <p:cNvPr id="39940" name="Rectangle 3"/>
          <p:cNvSpPr>
            <a:spLocks noGrp="1" noChangeArrowheads="1"/>
          </p:cNvSpPr>
          <p:nvPr>
            <p:ph type="body" idx="1"/>
          </p:nvPr>
        </p:nvSpPr>
        <p:spPr>
          <a:xfrm>
            <a:off x="561703" y="1295672"/>
            <a:ext cx="7750313" cy="4525963"/>
          </a:xfrm>
        </p:spPr>
        <p:txBody>
          <a:bodyPr/>
          <a:lstStyle/>
          <a:p>
            <a:pPr marL="457200" indent="-457200">
              <a:lnSpc>
                <a:spcPct val="90000"/>
              </a:lnSpc>
              <a:buFont typeface="+mj-lt"/>
              <a:buAutoNum type="arabicPeriod"/>
            </a:pPr>
            <a:r>
              <a:rPr lang="en-US" sz="2400" dirty="0">
                <a:solidFill>
                  <a:srgbClr val="7030A0"/>
                </a:solidFill>
              </a:rPr>
              <a:t>Place any vertex into the minimum spanning tree</a:t>
            </a:r>
          </a:p>
          <a:p>
            <a:pPr marL="457200" indent="-457200">
              <a:lnSpc>
                <a:spcPct val="90000"/>
              </a:lnSpc>
              <a:buFont typeface="+mj-lt"/>
              <a:buAutoNum type="arabicPeriod"/>
            </a:pPr>
            <a:r>
              <a:rPr lang="en-US" sz="2400" dirty="0">
                <a:solidFill>
                  <a:srgbClr val="7030A0"/>
                </a:solidFill>
              </a:rPr>
              <a:t>Consider</a:t>
            </a:r>
          </a:p>
          <a:p>
            <a:pPr marL="685800" lvl="1">
              <a:lnSpc>
                <a:spcPct val="90000"/>
              </a:lnSpc>
            </a:pPr>
            <a:r>
              <a:rPr lang="en-US" sz="2000" dirty="0">
                <a:solidFill>
                  <a:srgbClr val="7030A0"/>
                </a:solidFill>
              </a:rPr>
              <a:t>The edges not currently in the tree from all the vertices </a:t>
            </a:r>
            <a:r>
              <a:rPr lang="en-US" sz="2000" i="1" dirty="0">
                <a:solidFill>
                  <a:srgbClr val="7030A0"/>
                </a:solidFill>
              </a:rPr>
              <a:t>currently</a:t>
            </a:r>
            <a:r>
              <a:rPr lang="en-US" sz="2000" dirty="0">
                <a:solidFill>
                  <a:srgbClr val="7030A0"/>
                </a:solidFill>
              </a:rPr>
              <a:t> in the tree</a:t>
            </a:r>
          </a:p>
          <a:p>
            <a:pPr marL="457200" indent="-457200">
              <a:lnSpc>
                <a:spcPct val="90000"/>
              </a:lnSpc>
              <a:buFont typeface="+mj-lt"/>
              <a:buAutoNum type="arabicPeriod"/>
            </a:pPr>
            <a:r>
              <a:rPr lang="en-US" sz="2400" dirty="0">
                <a:solidFill>
                  <a:srgbClr val="7030A0"/>
                </a:solidFill>
              </a:rPr>
              <a:t>Add the edge with the </a:t>
            </a:r>
            <a:r>
              <a:rPr lang="en-US" sz="2400" b="1" dirty="0">
                <a:solidFill>
                  <a:srgbClr val="7030A0"/>
                </a:solidFill>
              </a:rPr>
              <a:t>minimum weight </a:t>
            </a:r>
            <a:r>
              <a:rPr lang="en-US" sz="2400" dirty="0">
                <a:solidFill>
                  <a:srgbClr val="7030A0"/>
                </a:solidFill>
              </a:rPr>
              <a:t>and its incident vertex to the tree</a:t>
            </a:r>
          </a:p>
          <a:p>
            <a:pPr marL="457200" indent="-457200">
              <a:lnSpc>
                <a:spcPct val="90000"/>
              </a:lnSpc>
              <a:buFont typeface="+mj-lt"/>
              <a:buAutoNum type="arabicPeriod"/>
            </a:pPr>
            <a:r>
              <a:rPr lang="en-US" sz="2400" dirty="0">
                <a:solidFill>
                  <a:srgbClr val="7030A0"/>
                </a:solidFill>
              </a:rPr>
              <a:t>Repeat steps 2 and 3 until all vertices are in the tree</a:t>
            </a:r>
          </a:p>
          <a:p>
            <a:pPr marL="457200" indent="-457200">
              <a:lnSpc>
                <a:spcPct val="90000"/>
              </a:lnSpc>
              <a:buFont typeface="+mj-lt"/>
              <a:buAutoNum type="arabicPeriod"/>
            </a:pPr>
            <a:endParaRPr lang="en-US" sz="2400" dirty="0"/>
          </a:p>
          <a:p>
            <a:pPr marL="457200" indent="-457200">
              <a:lnSpc>
                <a:spcPct val="90000"/>
              </a:lnSpc>
              <a:buFont typeface="+mj-lt"/>
              <a:buAutoNum type="arabicPeriod"/>
            </a:pPr>
            <a:r>
              <a:rPr lang="en-US" sz="2400" dirty="0"/>
              <a:t>When a graph's edge weights are unique, it only has one minimum spanning tree</a:t>
            </a:r>
          </a:p>
          <a:p>
            <a:pPr marL="457200" indent="-457200">
              <a:lnSpc>
                <a:spcPct val="90000"/>
              </a:lnSpc>
              <a:buFont typeface="+mj-lt"/>
              <a:buAutoNum type="arabicPeriod"/>
            </a:pPr>
            <a:r>
              <a:rPr lang="en-US" sz="2400" dirty="0"/>
              <a:t>Prim’s (process) can begin at any vertex  </a:t>
            </a:r>
          </a:p>
          <a:p>
            <a:pPr marL="0" indent="0">
              <a:lnSpc>
                <a:spcPct val="90000"/>
              </a:lnSpc>
              <a:buNone/>
            </a:pPr>
            <a:r>
              <a:rPr lang="en-US" sz="2400" dirty="0"/>
              <a:t> </a:t>
            </a:r>
          </a:p>
        </p:txBody>
      </p:sp>
    </p:spTree>
    <p:extLst>
      <p:ext uri="{BB962C8B-B14F-4D97-AF65-F5344CB8AC3E}">
        <p14:creationId xmlns:p14="http://schemas.microsoft.com/office/powerpoint/2010/main" val="40326388"/>
      </p:ext>
    </p:ext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sldNum" sz="quarter" idx="12"/>
          </p:nvPr>
        </p:nvSpPr>
        <p:spPr>
          <a:noFill/>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AFF7D06-9734-4339-B675-8876B3613A50}" type="slidenum">
              <a:rPr kumimoji="0" lang="en-US" sz="1400" b="0" i="0" u="none" strike="noStrike" kern="0" cap="none" spc="0" normalizeH="0" baseline="0" noProof="0" smtClean="0">
                <a:ln>
                  <a:noFill/>
                </a:ln>
                <a:solidFill>
                  <a:srgbClr val="000000"/>
                </a:solidFill>
                <a:effectLst/>
                <a:uLnTx/>
                <a:uFillTx/>
                <a:latin typeface="Arial" pitchFamily="34" charset="0"/>
                <a:ea typeface="+mn-ea"/>
                <a:cs typeface="+mn-cs"/>
                <a:sym typeface="Arial"/>
              </a:rPr>
              <a:pPr marL="0" marR="0" lvl="0" indent="0" algn="r" defTabSz="914400" rtl="0" eaLnBrk="1" fontAlgn="auto" latinLnBrk="0" hangingPunct="0">
                <a:lnSpc>
                  <a:spcPct val="100000"/>
                </a:lnSpc>
                <a:spcBef>
                  <a:spcPts val="0"/>
                </a:spcBef>
                <a:spcAft>
                  <a:spcPts val="0"/>
                </a:spcAft>
                <a:buClrTx/>
                <a:buSzTx/>
                <a:buFontTx/>
                <a:buNone/>
                <a:tabLst/>
                <a:defRPr/>
              </a:pPr>
              <a:t>3</a:t>
            </a:fld>
            <a:endParaRPr kumimoji="0" lang="en-US" sz="1400" b="0" i="0" u="none" strike="noStrike" kern="0" cap="none" spc="0" normalizeH="0" baseline="0" noProof="0">
              <a:ln>
                <a:noFill/>
              </a:ln>
              <a:solidFill>
                <a:srgbClr val="000000"/>
              </a:solidFill>
              <a:effectLst/>
              <a:uLnTx/>
              <a:uFillTx/>
              <a:latin typeface="Arial" pitchFamily="34" charset="0"/>
              <a:ea typeface="+mn-ea"/>
              <a:cs typeface="+mn-cs"/>
              <a:sym typeface="Arial"/>
            </a:endParaRPr>
          </a:p>
        </p:txBody>
      </p:sp>
      <p:sp>
        <p:nvSpPr>
          <p:cNvPr id="25603" name="Rectangle 2"/>
          <p:cNvSpPr>
            <a:spLocks noGrp="1" noChangeArrowheads="1"/>
          </p:cNvSpPr>
          <p:nvPr>
            <p:ph type="title"/>
          </p:nvPr>
        </p:nvSpPr>
        <p:spPr>
          <a:xfrm>
            <a:off x="457200" y="274638"/>
            <a:ext cx="8229600" cy="1041400"/>
          </a:xfrm>
        </p:spPr>
        <p:txBody>
          <a:bodyPr/>
          <a:lstStyle/>
          <a:p>
            <a:pPr algn="l"/>
            <a:r>
              <a:rPr lang="en-US" sz="4000" b="1" dirty="0">
                <a:solidFill>
                  <a:srgbClr val="007FA3"/>
                </a:solidFill>
                <a:latin typeface="Times New Roman"/>
                <a:ea typeface="Times New Roman"/>
                <a:cs typeface="Times New Roman"/>
              </a:rPr>
              <a:t>Depth-First Traversal</a:t>
            </a:r>
            <a:endParaRPr lang="en-US" sz="3200" dirty="0"/>
          </a:p>
        </p:txBody>
      </p:sp>
      <p:sp>
        <p:nvSpPr>
          <p:cNvPr id="25604" name="Rectangle 3"/>
          <p:cNvSpPr>
            <a:spLocks noGrp="1" noChangeArrowheads="1"/>
          </p:cNvSpPr>
          <p:nvPr>
            <p:ph type="body" idx="1"/>
          </p:nvPr>
        </p:nvSpPr>
        <p:spPr>
          <a:xfrm>
            <a:off x="546099" y="1411288"/>
            <a:ext cx="7878763" cy="1535112"/>
          </a:xfrm>
        </p:spPr>
        <p:txBody>
          <a:bodyPr/>
          <a:lstStyle/>
          <a:p>
            <a:pPr>
              <a:lnSpc>
                <a:spcPct val="80000"/>
              </a:lnSpc>
            </a:pPr>
            <a:r>
              <a:rPr lang="en-US" sz="2400" dirty="0"/>
              <a:t>Use a </a:t>
            </a:r>
            <a:r>
              <a:rPr lang="en-US" sz="2400" b="1" dirty="0">
                <a:solidFill>
                  <a:srgbClr val="7030A0"/>
                </a:solidFill>
              </a:rPr>
              <a:t>stack</a:t>
            </a:r>
            <a:r>
              <a:rPr lang="en-US" sz="2400" dirty="0"/>
              <a:t> to save </a:t>
            </a:r>
            <a:r>
              <a:rPr lang="en-US" sz="2400" i="1" dirty="0"/>
              <a:t>unvisited</a:t>
            </a:r>
            <a:r>
              <a:rPr lang="en-US" sz="2400" dirty="0"/>
              <a:t> siblings while descendants are visited</a:t>
            </a:r>
          </a:p>
          <a:p>
            <a:pPr lvl="1">
              <a:lnSpc>
                <a:spcPct val="80000"/>
              </a:lnSpc>
            </a:pPr>
            <a:r>
              <a:rPr lang="en-US" sz="2000" dirty="0"/>
              <a:t>Ensure they will be visited after any decedents that are subsequently pushed onto the stack</a:t>
            </a:r>
          </a:p>
          <a:p>
            <a:pPr lvl="1">
              <a:lnSpc>
                <a:spcPct val="80000"/>
              </a:lnSpc>
            </a:pPr>
            <a:r>
              <a:rPr lang="en-US" sz="2000" dirty="0"/>
              <a:t>Vertices are </a:t>
            </a:r>
            <a:r>
              <a:rPr lang="en-US" sz="2000" i="1" dirty="0"/>
              <a:t>only pushed once</a:t>
            </a:r>
          </a:p>
        </p:txBody>
      </p:sp>
      <p:sp>
        <p:nvSpPr>
          <p:cNvPr id="25605" name="AutoShape 24"/>
          <p:cNvSpPr>
            <a:spLocks noChangeAspect="1" noChangeArrowheads="1"/>
          </p:cNvSpPr>
          <p:nvPr/>
        </p:nvSpPr>
        <p:spPr bwMode="auto">
          <a:xfrm>
            <a:off x="1190625" y="3106738"/>
            <a:ext cx="6599238" cy="3416300"/>
          </a:xfrm>
          <a:prstGeom prst="rect">
            <a:avLst/>
          </a:prstGeom>
          <a:noFill/>
          <a:ln w="9525">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5609" name="Text Box 28"/>
          <p:cNvSpPr txBox="1">
            <a:spLocks noChangeArrowheads="1"/>
          </p:cNvSpPr>
          <p:nvPr/>
        </p:nvSpPr>
        <p:spPr bwMode="auto">
          <a:xfrm>
            <a:off x="1354138" y="4438650"/>
            <a:ext cx="5254625" cy="314325"/>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sym typeface="Arial"/>
              </a:rPr>
              <a:t>Visited order</a:t>
            </a: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V</a:t>
            </a:r>
            <a:r>
              <a:rPr kumimoji="0" lang="en-US" sz="1200" b="0" i="0" u="none" strike="noStrike" kern="1200" cap="none" spc="0" normalizeH="0" baseline="-25000" noProof="0">
                <a:ln>
                  <a:noFill/>
                </a:ln>
                <a:solidFill>
                  <a:srgbClr val="000000"/>
                </a:solidFill>
                <a:effectLst/>
                <a:uLnTx/>
                <a:uFillTx/>
                <a:latin typeface="Arial"/>
                <a:ea typeface="+mn-ea"/>
                <a:cs typeface="+mn-cs"/>
                <a:sym typeface="Arial"/>
              </a:rPr>
              <a:t>3</a:t>
            </a: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V</a:t>
            </a:r>
            <a:r>
              <a:rPr kumimoji="0" lang="en-US" sz="1200" b="0" i="0" u="none" strike="noStrike" kern="1200" cap="none" spc="0" normalizeH="0" baseline="-25000" noProof="0">
                <a:ln>
                  <a:noFill/>
                </a:ln>
                <a:solidFill>
                  <a:srgbClr val="000000"/>
                </a:solidFill>
                <a:effectLst/>
                <a:uLnTx/>
                <a:uFillTx/>
                <a:latin typeface="Arial"/>
                <a:ea typeface="+mn-ea"/>
                <a:cs typeface="+mn-cs"/>
                <a:sym typeface="Arial"/>
              </a:rPr>
              <a:t>4             </a:t>
            </a: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V</a:t>
            </a:r>
            <a:r>
              <a:rPr kumimoji="0" lang="en-US" sz="1200" b="0" i="0" u="none" strike="noStrike" kern="1200" cap="none" spc="0" normalizeH="0" baseline="-25000" noProof="0">
                <a:ln>
                  <a:noFill/>
                </a:ln>
                <a:solidFill>
                  <a:srgbClr val="000000"/>
                </a:solidFill>
                <a:effectLst/>
                <a:uLnTx/>
                <a:uFillTx/>
                <a:latin typeface="Arial"/>
                <a:ea typeface="+mn-ea"/>
                <a:cs typeface="+mn-cs"/>
                <a:sym typeface="Arial"/>
              </a:rPr>
              <a:t>1	          </a:t>
            </a: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V</a:t>
            </a:r>
            <a:r>
              <a:rPr kumimoji="0" lang="en-US" sz="1200" b="0" i="0" u="none" strike="noStrike" kern="1200" cap="none" spc="0" normalizeH="0" baseline="-25000" noProof="0">
                <a:ln>
                  <a:noFill/>
                </a:ln>
                <a:solidFill>
                  <a:srgbClr val="000000"/>
                </a:solidFill>
                <a:effectLst/>
                <a:uLnTx/>
                <a:uFillTx/>
                <a:latin typeface="Arial"/>
                <a:ea typeface="+mn-ea"/>
                <a:cs typeface="+mn-cs"/>
                <a:sym typeface="Arial"/>
              </a:rPr>
              <a:t>2</a:t>
            </a: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V</a:t>
            </a:r>
            <a:r>
              <a:rPr kumimoji="0" lang="en-US" sz="1200" b="0" i="0" u="none" strike="noStrike" kern="1200" cap="none" spc="0" normalizeH="0" baseline="-25000" noProof="0">
                <a:ln>
                  <a:noFill/>
                </a:ln>
                <a:solidFill>
                  <a:srgbClr val="000000"/>
                </a:solidFill>
                <a:effectLst/>
                <a:uLnTx/>
                <a:uFillTx/>
                <a:latin typeface="Arial"/>
                <a:ea typeface="+mn-ea"/>
                <a:cs typeface="+mn-cs"/>
                <a:sym typeface="Arial"/>
              </a:rPr>
              <a:t>0</a:t>
            </a: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a:t>
            </a:r>
          </a:p>
        </p:txBody>
      </p:sp>
      <p:sp>
        <p:nvSpPr>
          <p:cNvPr id="25610" name="Text Box 29"/>
          <p:cNvSpPr txBox="1">
            <a:spLocks noChangeArrowheads="1"/>
          </p:cNvSpPr>
          <p:nvPr/>
        </p:nvSpPr>
        <p:spPr bwMode="auto">
          <a:xfrm>
            <a:off x="1036638" y="4956175"/>
            <a:ext cx="2085975" cy="242888"/>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sym typeface="Arial"/>
              </a:rPr>
              <a:t>The stack after the visit</a:t>
            </a:r>
            <a:endParaRPr kumimoji="0" lang="en-US" sz="12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5611" name="Text Box 30"/>
          <p:cNvSpPr txBox="1">
            <a:spLocks noChangeArrowheads="1"/>
          </p:cNvSpPr>
          <p:nvPr/>
        </p:nvSpPr>
        <p:spPr bwMode="auto">
          <a:xfrm>
            <a:off x="712788" y="5710238"/>
            <a:ext cx="5741987" cy="812800"/>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sym typeface="Arial"/>
              </a:rPr>
              <a:t>The stack operations after</a:t>
            </a: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a:t>
            </a:r>
            <a:r>
              <a:rPr kumimoji="0" lang="en-US" sz="1200" b="1" i="0" u="none" strike="noStrike" kern="1200" cap="none" spc="0" normalizeH="0" baseline="0" noProof="0">
                <a:ln>
                  <a:noFill/>
                </a:ln>
                <a:solidFill>
                  <a:srgbClr val="CC3300"/>
                </a:solidFill>
                <a:effectLst/>
                <a:uLnTx/>
                <a:uFillTx/>
                <a:latin typeface="Arial"/>
                <a:ea typeface="+mn-ea"/>
                <a:cs typeface="+mn-cs"/>
                <a:sym typeface="Arial"/>
              </a:rPr>
              <a:t>Push V</a:t>
            </a:r>
            <a:r>
              <a:rPr kumimoji="0" lang="en-US" sz="1200" b="1" i="0" u="none" strike="noStrike" kern="1200" cap="none" spc="0" normalizeH="0" baseline="-25000" noProof="0">
                <a:ln>
                  <a:noFill/>
                </a:ln>
                <a:solidFill>
                  <a:srgbClr val="CC3300"/>
                </a:solidFill>
                <a:effectLst/>
                <a:uLnTx/>
                <a:uFillTx/>
                <a:latin typeface="Arial"/>
                <a:ea typeface="+mn-ea"/>
                <a:cs typeface="+mn-cs"/>
                <a:sym typeface="Arial"/>
              </a:rPr>
              <a:t>0</a:t>
            </a: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Pop       </a:t>
            </a:r>
            <a:r>
              <a:rPr kumimoji="0" lang="en-US" sz="1200" b="1" i="0" u="none" strike="noStrike" kern="1200" cap="none" spc="0" normalizeH="0" baseline="0" noProof="0">
                <a:ln>
                  <a:noFill/>
                </a:ln>
                <a:solidFill>
                  <a:srgbClr val="009900"/>
                </a:solidFill>
                <a:effectLst/>
                <a:uLnTx/>
                <a:uFillTx/>
                <a:latin typeface="Arial"/>
                <a:ea typeface="+mn-ea"/>
                <a:cs typeface="+mn-cs"/>
                <a:sym typeface="Arial"/>
              </a:rPr>
              <a:t>Push V</a:t>
            </a:r>
            <a:r>
              <a:rPr kumimoji="0" lang="en-US" sz="1200" b="1" i="0" u="none" strike="noStrike" kern="1200" cap="none" spc="0" normalizeH="0" baseline="-25000" noProof="0">
                <a:ln>
                  <a:noFill/>
                </a:ln>
                <a:solidFill>
                  <a:srgbClr val="009900"/>
                </a:solidFill>
                <a:effectLst/>
                <a:uLnTx/>
                <a:uFillTx/>
                <a:latin typeface="Arial"/>
                <a:ea typeface="+mn-ea"/>
                <a:cs typeface="+mn-cs"/>
                <a:sym typeface="Arial"/>
              </a:rPr>
              <a:t>2</a:t>
            </a: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Pop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sym typeface="Arial"/>
              </a:rPr>
              <a:t>The visit</a:t>
            </a: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a:t>
            </a:r>
            <a:r>
              <a:rPr kumimoji="0" lang="en-US" sz="1200" b="1" i="0" u="none" strike="noStrike" kern="1200" cap="none" spc="0" normalizeH="0" baseline="0" noProof="0">
                <a:ln>
                  <a:noFill/>
                </a:ln>
                <a:solidFill>
                  <a:srgbClr val="CC3300"/>
                </a:solidFill>
                <a:effectLst/>
                <a:uLnTx/>
                <a:uFillTx/>
                <a:latin typeface="Arial"/>
                <a:ea typeface="+mn-ea"/>
                <a:cs typeface="+mn-cs"/>
                <a:sym typeface="Arial"/>
              </a:rPr>
              <a:t>Push V</a:t>
            </a:r>
            <a:r>
              <a:rPr kumimoji="0" lang="en-US" sz="1200" b="1" i="0" u="none" strike="noStrike" kern="1200" cap="none" spc="0" normalizeH="0" baseline="-25000" noProof="0">
                <a:ln>
                  <a:noFill/>
                </a:ln>
                <a:solidFill>
                  <a:srgbClr val="CC3300"/>
                </a:solidFill>
                <a:effectLst/>
                <a:uLnTx/>
                <a:uFillTx/>
                <a:latin typeface="Arial"/>
                <a:ea typeface="+mn-ea"/>
                <a:cs typeface="+mn-cs"/>
                <a:sym typeface="Arial"/>
              </a:rPr>
              <a:t>1</a:t>
            </a:r>
            <a:r>
              <a:rPr kumimoji="0" lang="en-US" sz="1200" b="0" i="0" u="none" strike="noStrike" kern="1200" cap="none" spc="0" normalizeH="0" baseline="-25000" noProof="0">
                <a:ln>
                  <a:noFill/>
                </a:ln>
                <a:solidFill>
                  <a:srgbClr val="000000"/>
                </a:solidFill>
                <a:effectLst/>
                <a:uLnTx/>
                <a:uFillTx/>
                <a:latin typeface="Arial"/>
                <a:ea typeface="+mn-ea"/>
                <a:cs typeface="+mn-cs"/>
                <a:sym typeface="Arial"/>
              </a:rPr>
              <a:t>                           </a:t>
            </a: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Pop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a:t>
            </a:r>
            <a:r>
              <a:rPr kumimoji="0" lang="en-US" sz="1200" b="1" i="0" u="none" strike="noStrike" kern="1200" cap="none" spc="0" normalizeH="0" baseline="0" noProof="0">
                <a:ln>
                  <a:noFill/>
                </a:ln>
                <a:solidFill>
                  <a:srgbClr val="CC3300"/>
                </a:solidFill>
                <a:effectLst/>
                <a:uLnTx/>
                <a:uFillTx/>
                <a:latin typeface="Arial"/>
                <a:ea typeface="+mn-ea"/>
                <a:cs typeface="+mn-cs"/>
                <a:sym typeface="Arial"/>
              </a:rPr>
              <a:t>Push V</a:t>
            </a:r>
            <a:r>
              <a:rPr kumimoji="0" lang="en-US" sz="1200" b="1" i="0" u="none" strike="noStrike" kern="1200" cap="none" spc="0" normalizeH="0" baseline="-25000" noProof="0">
                <a:ln>
                  <a:noFill/>
                </a:ln>
                <a:solidFill>
                  <a:srgbClr val="CC3300"/>
                </a:solidFill>
                <a:effectLst/>
                <a:uLnTx/>
                <a:uFillTx/>
                <a:latin typeface="Arial"/>
                <a:ea typeface="+mn-ea"/>
                <a:cs typeface="+mn-cs"/>
                <a:sym typeface="Arial"/>
              </a:rPr>
              <a:t>4</a:t>
            </a:r>
            <a:endParaRPr kumimoji="0" lang="en-US" sz="1200" b="1" i="0" u="none" strike="noStrike" kern="1200" cap="none" spc="0" normalizeH="0" baseline="0" noProof="0">
              <a:ln>
                <a:noFill/>
              </a:ln>
              <a:solidFill>
                <a:srgbClr val="CC3300"/>
              </a:solidFill>
              <a:effectLst/>
              <a:uLnTx/>
              <a:uFillTx/>
              <a:latin typeface="Arial"/>
              <a:ea typeface="+mn-ea"/>
              <a:cs typeface="+mn-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Pop</a:t>
            </a:r>
          </a:p>
        </p:txBody>
      </p:sp>
      <p:grpSp>
        <p:nvGrpSpPr>
          <p:cNvPr id="25612" name="Group 31"/>
          <p:cNvGrpSpPr>
            <a:grpSpLocks/>
          </p:cNvGrpSpPr>
          <p:nvPr/>
        </p:nvGrpSpPr>
        <p:grpSpPr bwMode="auto">
          <a:xfrm>
            <a:off x="3363913" y="4845050"/>
            <a:ext cx="533400" cy="690563"/>
            <a:chOff x="5268" y="3703"/>
            <a:chExt cx="525" cy="873"/>
          </a:xfrm>
        </p:grpSpPr>
        <p:sp>
          <p:nvSpPr>
            <p:cNvPr id="25659" name="Text Box 32"/>
            <p:cNvSpPr txBox="1">
              <a:spLocks noChangeArrowheads="1"/>
            </p:cNvSpPr>
            <p:nvPr/>
          </p:nvSpPr>
          <p:spPr bwMode="auto">
            <a:xfrm>
              <a:off x="5268" y="3703"/>
              <a:ext cx="525" cy="87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CC3300"/>
                  </a:solidFill>
                  <a:effectLst/>
                  <a:uLnTx/>
                  <a:uFillTx/>
                  <a:latin typeface="Arial"/>
                  <a:ea typeface="+mn-ea"/>
                  <a:cs typeface="+mn-cs"/>
                  <a:sym typeface="Arial"/>
                </a:rPr>
                <a:t>V</a:t>
              </a:r>
              <a:r>
                <a:rPr kumimoji="0" lang="en-US" sz="1200" b="1" i="0" u="none" strike="noStrike" kern="1200" cap="none" spc="0" normalizeH="0" baseline="-25000" noProof="0">
                  <a:ln>
                    <a:noFill/>
                  </a:ln>
                  <a:solidFill>
                    <a:srgbClr val="CC3300"/>
                  </a:solidFill>
                  <a:effectLst/>
                  <a:uLnTx/>
                  <a:uFillTx/>
                  <a:latin typeface="Arial"/>
                  <a:ea typeface="+mn-ea"/>
                  <a:cs typeface="+mn-cs"/>
                  <a:sym typeface="Arial"/>
                </a:rPr>
                <a:t>4</a:t>
              </a:r>
              <a:endParaRPr kumimoji="0" lang="en-US" sz="1200" b="1" i="0" u="none" strike="noStrike" kern="1200" cap="none" spc="0" normalizeH="0" baseline="0" noProof="0">
                <a:ln>
                  <a:noFill/>
                </a:ln>
                <a:solidFill>
                  <a:srgbClr val="CC3300"/>
                </a:solidFill>
                <a:effectLst/>
                <a:uLnTx/>
                <a:uFillTx/>
                <a:latin typeface="Arial"/>
                <a:ea typeface="+mn-ea"/>
                <a:cs typeface="+mn-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CC3300"/>
                  </a:solidFill>
                  <a:effectLst/>
                  <a:uLnTx/>
                  <a:uFillTx/>
                  <a:latin typeface="Arial"/>
                  <a:ea typeface="+mn-ea"/>
                  <a:cs typeface="+mn-cs"/>
                  <a:sym typeface="Arial"/>
                </a:rPr>
                <a:t>V</a:t>
              </a:r>
              <a:r>
                <a:rPr kumimoji="0" lang="en-US" sz="1200" b="1" i="0" u="none" strike="noStrike" kern="1200" cap="none" spc="0" normalizeH="0" baseline="-25000" noProof="0">
                  <a:ln>
                    <a:noFill/>
                  </a:ln>
                  <a:solidFill>
                    <a:srgbClr val="CC3300"/>
                  </a:solidFill>
                  <a:effectLst/>
                  <a:uLnTx/>
                  <a:uFillTx/>
                  <a:latin typeface="Arial"/>
                  <a:ea typeface="+mn-ea"/>
                  <a:cs typeface="+mn-cs"/>
                  <a:sym typeface="Arial"/>
                </a:rPr>
                <a:t>1</a:t>
              </a:r>
              <a:endParaRPr kumimoji="0" lang="en-US" sz="1200" b="1" i="0" u="none" strike="noStrike" kern="1200" cap="none" spc="0" normalizeH="0" baseline="0" noProof="0">
                <a:ln>
                  <a:noFill/>
                </a:ln>
                <a:solidFill>
                  <a:srgbClr val="CC3300"/>
                </a:solidFill>
                <a:effectLst/>
                <a:uLnTx/>
                <a:uFillTx/>
                <a:latin typeface="Arial"/>
                <a:ea typeface="+mn-ea"/>
                <a:cs typeface="+mn-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CC3300"/>
                  </a:solidFill>
                  <a:effectLst/>
                  <a:uLnTx/>
                  <a:uFillTx/>
                  <a:latin typeface="Arial"/>
                  <a:ea typeface="+mn-ea"/>
                  <a:cs typeface="+mn-cs"/>
                  <a:sym typeface="Arial"/>
                </a:rPr>
                <a:t>V</a:t>
              </a:r>
              <a:r>
                <a:rPr kumimoji="0" lang="en-US" sz="1200" b="1" i="0" u="none" strike="noStrike" kern="1200" cap="none" spc="0" normalizeH="0" baseline="-25000" noProof="0">
                  <a:ln>
                    <a:noFill/>
                  </a:ln>
                  <a:solidFill>
                    <a:srgbClr val="CC3300"/>
                  </a:solidFill>
                  <a:effectLst/>
                  <a:uLnTx/>
                  <a:uFillTx/>
                  <a:latin typeface="Arial"/>
                  <a:ea typeface="+mn-ea"/>
                  <a:cs typeface="+mn-cs"/>
                  <a:sym typeface="Arial"/>
                </a:rPr>
                <a:t>0</a:t>
              </a:r>
              <a:endParaRPr kumimoji="0" lang="en-US" sz="1200" b="1" i="0" u="none" strike="noStrike" kern="1200" cap="none" spc="0" normalizeH="0" baseline="0" noProof="0">
                <a:ln>
                  <a:noFill/>
                </a:ln>
                <a:solidFill>
                  <a:srgbClr val="CC3300"/>
                </a:solidFill>
                <a:effectLst/>
                <a:uLnTx/>
                <a:uFillTx/>
                <a:latin typeface="Arial"/>
                <a:ea typeface="+mn-ea"/>
                <a:cs typeface="+mn-cs"/>
                <a:sym typeface="Arial"/>
              </a:endParaRPr>
            </a:p>
          </p:txBody>
        </p:sp>
        <p:grpSp>
          <p:nvGrpSpPr>
            <p:cNvPr id="25660" name="Group 33"/>
            <p:cNvGrpSpPr>
              <a:grpSpLocks/>
            </p:cNvGrpSpPr>
            <p:nvPr/>
          </p:nvGrpSpPr>
          <p:grpSpPr bwMode="auto">
            <a:xfrm>
              <a:off x="5330" y="3717"/>
              <a:ext cx="401" cy="850"/>
              <a:chOff x="5330" y="3717"/>
              <a:chExt cx="401" cy="850"/>
            </a:xfrm>
          </p:grpSpPr>
          <p:sp>
            <p:nvSpPr>
              <p:cNvPr id="25661" name="Line 34"/>
              <p:cNvSpPr>
                <a:spLocks noChangeShapeType="1"/>
              </p:cNvSpPr>
              <p:nvPr/>
            </p:nvSpPr>
            <p:spPr bwMode="auto">
              <a:xfrm>
                <a:off x="5330" y="3717"/>
                <a:ext cx="13" cy="848"/>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5662" name="Line 35"/>
              <p:cNvSpPr>
                <a:spLocks noChangeShapeType="1"/>
              </p:cNvSpPr>
              <p:nvPr/>
            </p:nvSpPr>
            <p:spPr bwMode="auto">
              <a:xfrm flipV="1">
                <a:off x="5343" y="4566"/>
                <a:ext cx="375" cy="1"/>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5663" name="Line 36"/>
              <p:cNvSpPr>
                <a:spLocks noChangeShapeType="1"/>
              </p:cNvSpPr>
              <p:nvPr/>
            </p:nvSpPr>
            <p:spPr bwMode="auto">
              <a:xfrm>
                <a:off x="5730" y="3717"/>
                <a:ext cx="1" cy="849"/>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grpSp>
      </p:grpSp>
      <p:grpSp>
        <p:nvGrpSpPr>
          <p:cNvPr id="25613" name="Group 37"/>
          <p:cNvGrpSpPr>
            <a:grpSpLocks/>
          </p:cNvGrpSpPr>
          <p:nvPr/>
        </p:nvGrpSpPr>
        <p:grpSpPr bwMode="auto">
          <a:xfrm>
            <a:off x="3960813" y="4846638"/>
            <a:ext cx="534987" cy="688975"/>
            <a:chOff x="5268" y="3703"/>
            <a:chExt cx="525" cy="873"/>
          </a:xfrm>
        </p:grpSpPr>
        <p:sp>
          <p:nvSpPr>
            <p:cNvPr id="25654" name="Text Box 38"/>
            <p:cNvSpPr txBox="1">
              <a:spLocks noChangeArrowheads="1"/>
            </p:cNvSpPr>
            <p:nvPr/>
          </p:nvSpPr>
          <p:spPr bwMode="auto">
            <a:xfrm>
              <a:off x="5268" y="3703"/>
              <a:ext cx="525" cy="87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V</a:t>
              </a:r>
              <a:r>
                <a:rPr kumimoji="0" lang="en-US" sz="1200" b="0" i="0" u="none" strike="noStrike" kern="1200" cap="none" spc="0" normalizeH="0" baseline="-25000" noProof="0">
                  <a:ln>
                    <a:noFill/>
                  </a:ln>
                  <a:solidFill>
                    <a:srgbClr val="000000"/>
                  </a:solidFill>
                  <a:effectLst/>
                  <a:uLnTx/>
                  <a:uFillTx/>
                  <a:latin typeface="Arial"/>
                  <a:ea typeface="+mn-ea"/>
                  <a:cs typeface="+mn-cs"/>
                  <a:sym typeface="Arial"/>
                </a:rPr>
                <a:t>1</a:t>
              </a:r>
              <a:endParaRPr kumimoji="0" lang="en-US" sz="1200" b="0" i="0" u="none" strike="noStrike" kern="1200" cap="none" spc="0" normalizeH="0" baseline="0" noProof="0">
                <a:ln>
                  <a:noFill/>
                </a:ln>
                <a:solidFill>
                  <a:srgbClr val="000000"/>
                </a:solidFill>
                <a:effectLst/>
                <a:uLnTx/>
                <a:uFillTx/>
                <a:latin typeface="Arial"/>
                <a:ea typeface="+mn-ea"/>
                <a:cs typeface="+mn-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V</a:t>
              </a:r>
              <a:r>
                <a:rPr kumimoji="0" lang="en-US" sz="1200" b="0" i="0" u="none" strike="noStrike" kern="1200" cap="none" spc="0" normalizeH="0" baseline="-25000" noProof="0">
                  <a:ln>
                    <a:noFill/>
                  </a:ln>
                  <a:solidFill>
                    <a:srgbClr val="000000"/>
                  </a:solidFill>
                  <a:effectLst/>
                  <a:uLnTx/>
                  <a:uFillTx/>
                  <a:latin typeface="Arial"/>
                  <a:ea typeface="+mn-ea"/>
                  <a:cs typeface="+mn-cs"/>
                  <a:sym typeface="Arial"/>
                </a:rPr>
                <a:t>0</a:t>
              </a:r>
              <a:endParaRPr kumimoji="0" lang="en-US" sz="1200" b="0" i="0" u="none" strike="noStrike" kern="1200" cap="none" spc="0" normalizeH="0" baseline="0" noProof="0">
                <a:ln>
                  <a:noFill/>
                </a:ln>
                <a:solidFill>
                  <a:srgbClr val="000000"/>
                </a:solidFill>
                <a:effectLst/>
                <a:uLnTx/>
                <a:uFillTx/>
                <a:latin typeface="Arial"/>
                <a:ea typeface="+mn-ea"/>
                <a:cs typeface="+mn-cs"/>
                <a:sym typeface="Arial"/>
              </a:endParaRPr>
            </a:p>
          </p:txBody>
        </p:sp>
        <p:grpSp>
          <p:nvGrpSpPr>
            <p:cNvPr id="25655" name="Group 39"/>
            <p:cNvGrpSpPr>
              <a:grpSpLocks/>
            </p:cNvGrpSpPr>
            <p:nvPr/>
          </p:nvGrpSpPr>
          <p:grpSpPr bwMode="auto">
            <a:xfrm>
              <a:off x="5330" y="3717"/>
              <a:ext cx="401" cy="850"/>
              <a:chOff x="5330" y="3717"/>
              <a:chExt cx="401" cy="850"/>
            </a:xfrm>
          </p:grpSpPr>
          <p:sp>
            <p:nvSpPr>
              <p:cNvPr id="25656" name="Line 40"/>
              <p:cNvSpPr>
                <a:spLocks noChangeShapeType="1"/>
              </p:cNvSpPr>
              <p:nvPr/>
            </p:nvSpPr>
            <p:spPr bwMode="auto">
              <a:xfrm>
                <a:off x="5330" y="3717"/>
                <a:ext cx="13" cy="848"/>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5657" name="Line 41"/>
              <p:cNvSpPr>
                <a:spLocks noChangeShapeType="1"/>
              </p:cNvSpPr>
              <p:nvPr/>
            </p:nvSpPr>
            <p:spPr bwMode="auto">
              <a:xfrm flipV="1">
                <a:off x="5343" y="4566"/>
                <a:ext cx="375" cy="1"/>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5658" name="Line 42"/>
              <p:cNvSpPr>
                <a:spLocks noChangeShapeType="1"/>
              </p:cNvSpPr>
              <p:nvPr/>
            </p:nvSpPr>
            <p:spPr bwMode="auto">
              <a:xfrm>
                <a:off x="5730" y="3717"/>
                <a:ext cx="1" cy="849"/>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grpSp>
      </p:grpSp>
      <p:grpSp>
        <p:nvGrpSpPr>
          <p:cNvPr id="25614" name="Group 43"/>
          <p:cNvGrpSpPr>
            <a:grpSpLocks/>
          </p:cNvGrpSpPr>
          <p:nvPr/>
        </p:nvGrpSpPr>
        <p:grpSpPr bwMode="auto">
          <a:xfrm>
            <a:off x="4572000" y="4856163"/>
            <a:ext cx="533400" cy="690562"/>
            <a:chOff x="5268" y="3703"/>
            <a:chExt cx="525" cy="873"/>
          </a:xfrm>
        </p:grpSpPr>
        <p:sp>
          <p:nvSpPr>
            <p:cNvPr id="25649" name="Text Box 44"/>
            <p:cNvSpPr txBox="1">
              <a:spLocks noChangeArrowheads="1"/>
            </p:cNvSpPr>
            <p:nvPr/>
          </p:nvSpPr>
          <p:spPr bwMode="auto">
            <a:xfrm>
              <a:off x="5268" y="3703"/>
              <a:ext cx="525" cy="87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9900"/>
                  </a:solidFill>
                  <a:effectLst/>
                  <a:uLnTx/>
                  <a:uFillTx/>
                  <a:latin typeface="Arial"/>
                  <a:ea typeface="+mn-ea"/>
                  <a:cs typeface="+mn-cs"/>
                  <a:sym typeface="Arial"/>
                </a:rPr>
                <a:t>V</a:t>
              </a:r>
              <a:r>
                <a:rPr kumimoji="0" lang="en-US" sz="1200" b="1" i="0" u="none" strike="noStrike" kern="1200" cap="none" spc="0" normalizeH="0" baseline="-25000" noProof="0">
                  <a:ln>
                    <a:noFill/>
                  </a:ln>
                  <a:solidFill>
                    <a:srgbClr val="009900"/>
                  </a:solidFill>
                  <a:effectLst/>
                  <a:uLnTx/>
                  <a:uFillTx/>
                  <a:latin typeface="Arial"/>
                  <a:ea typeface="+mn-ea"/>
                  <a:cs typeface="+mn-cs"/>
                  <a:sym typeface="Arial"/>
                </a:rPr>
                <a:t>2</a:t>
              </a:r>
              <a:endParaRPr kumimoji="0" lang="en-US" sz="1200" b="1" i="0" u="none" strike="noStrike" kern="1200" cap="none" spc="0" normalizeH="0" baseline="0" noProof="0">
                <a:ln>
                  <a:noFill/>
                </a:ln>
                <a:solidFill>
                  <a:srgbClr val="009900"/>
                </a:solidFill>
                <a:effectLst/>
                <a:uLnTx/>
                <a:uFillTx/>
                <a:latin typeface="Arial"/>
                <a:ea typeface="+mn-ea"/>
                <a:cs typeface="+mn-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V</a:t>
              </a:r>
              <a:r>
                <a:rPr kumimoji="0" lang="en-US" sz="1200" b="0" i="0" u="none" strike="noStrike" kern="1200" cap="none" spc="0" normalizeH="0" baseline="-25000" noProof="0">
                  <a:ln>
                    <a:noFill/>
                  </a:ln>
                  <a:solidFill>
                    <a:srgbClr val="000000"/>
                  </a:solidFill>
                  <a:effectLst/>
                  <a:uLnTx/>
                  <a:uFillTx/>
                  <a:latin typeface="Arial"/>
                  <a:ea typeface="+mn-ea"/>
                  <a:cs typeface="+mn-cs"/>
                  <a:sym typeface="Arial"/>
                </a:rPr>
                <a:t>0</a:t>
              </a:r>
              <a:endParaRPr kumimoji="0" lang="en-US" sz="1200" b="0" i="0" u="none" strike="noStrike" kern="1200" cap="none" spc="0" normalizeH="0" baseline="0" noProof="0">
                <a:ln>
                  <a:noFill/>
                </a:ln>
                <a:solidFill>
                  <a:srgbClr val="000000"/>
                </a:solidFill>
                <a:effectLst/>
                <a:uLnTx/>
                <a:uFillTx/>
                <a:latin typeface="Arial"/>
                <a:ea typeface="+mn-ea"/>
                <a:cs typeface="+mn-cs"/>
                <a:sym typeface="Arial"/>
              </a:endParaRPr>
            </a:p>
          </p:txBody>
        </p:sp>
        <p:grpSp>
          <p:nvGrpSpPr>
            <p:cNvPr id="25650" name="Group 45"/>
            <p:cNvGrpSpPr>
              <a:grpSpLocks/>
            </p:cNvGrpSpPr>
            <p:nvPr/>
          </p:nvGrpSpPr>
          <p:grpSpPr bwMode="auto">
            <a:xfrm>
              <a:off x="5330" y="3717"/>
              <a:ext cx="401" cy="850"/>
              <a:chOff x="5330" y="3717"/>
              <a:chExt cx="401" cy="850"/>
            </a:xfrm>
          </p:grpSpPr>
          <p:sp>
            <p:nvSpPr>
              <p:cNvPr id="25651" name="Line 46"/>
              <p:cNvSpPr>
                <a:spLocks noChangeShapeType="1"/>
              </p:cNvSpPr>
              <p:nvPr/>
            </p:nvSpPr>
            <p:spPr bwMode="auto">
              <a:xfrm>
                <a:off x="5330" y="3717"/>
                <a:ext cx="13" cy="848"/>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5652" name="Line 47"/>
              <p:cNvSpPr>
                <a:spLocks noChangeShapeType="1"/>
              </p:cNvSpPr>
              <p:nvPr/>
            </p:nvSpPr>
            <p:spPr bwMode="auto">
              <a:xfrm flipV="1">
                <a:off x="5343" y="4566"/>
                <a:ext cx="375" cy="1"/>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5653" name="Line 48"/>
              <p:cNvSpPr>
                <a:spLocks noChangeShapeType="1"/>
              </p:cNvSpPr>
              <p:nvPr/>
            </p:nvSpPr>
            <p:spPr bwMode="auto">
              <a:xfrm>
                <a:off x="5730" y="3717"/>
                <a:ext cx="1" cy="849"/>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grpSp>
      </p:grpSp>
      <p:grpSp>
        <p:nvGrpSpPr>
          <p:cNvPr id="25615" name="Group 49"/>
          <p:cNvGrpSpPr>
            <a:grpSpLocks/>
          </p:cNvGrpSpPr>
          <p:nvPr/>
        </p:nvGrpSpPr>
        <p:grpSpPr bwMode="auto">
          <a:xfrm>
            <a:off x="5181600" y="4865688"/>
            <a:ext cx="534988" cy="690562"/>
            <a:chOff x="5268" y="3703"/>
            <a:chExt cx="525" cy="873"/>
          </a:xfrm>
        </p:grpSpPr>
        <p:sp>
          <p:nvSpPr>
            <p:cNvPr id="25644" name="Text Box 50"/>
            <p:cNvSpPr txBox="1">
              <a:spLocks noChangeArrowheads="1"/>
            </p:cNvSpPr>
            <p:nvPr/>
          </p:nvSpPr>
          <p:spPr bwMode="auto">
            <a:xfrm>
              <a:off x="5268" y="3703"/>
              <a:ext cx="525" cy="87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V</a:t>
              </a:r>
              <a:r>
                <a:rPr kumimoji="0" lang="en-US" sz="1200" b="0" i="0" u="none" strike="noStrike" kern="1200" cap="none" spc="0" normalizeH="0" baseline="-25000" noProof="0">
                  <a:ln>
                    <a:noFill/>
                  </a:ln>
                  <a:solidFill>
                    <a:srgbClr val="000000"/>
                  </a:solidFill>
                  <a:effectLst/>
                  <a:uLnTx/>
                  <a:uFillTx/>
                  <a:latin typeface="Arial"/>
                  <a:ea typeface="+mn-ea"/>
                  <a:cs typeface="+mn-cs"/>
                  <a:sym typeface="Arial"/>
                </a:rPr>
                <a:t>0</a:t>
              </a:r>
              <a:endParaRPr kumimoji="0" lang="en-US" sz="1200" b="0" i="0" u="none" strike="noStrike" kern="1200" cap="none" spc="0" normalizeH="0" baseline="0" noProof="0">
                <a:ln>
                  <a:noFill/>
                </a:ln>
                <a:solidFill>
                  <a:srgbClr val="000000"/>
                </a:solidFill>
                <a:effectLst/>
                <a:uLnTx/>
                <a:uFillTx/>
                <a:latin typeface="Arial"/>
                <a:ea typeface="+mn-ea"/>
                <a:cs typeface="+mn-cs"/>
                <a:sym typeface="Arial"/>
              </a:endParaRPr>
            </a:p>
          </p:txBody>
        </p:sp>
        <p:grpSp>
          <p:nvGrpSpPr>
            <p:cNvPr id="25645" name="Group 51"/>
            <p:cNvGrpSpPr>
              <a:grpSpLocks/>
            </p:cNvGrpSpPr>
            <p:nvPr/>
          </p:nvGrpSpPr>
          <p:grpSpPr bwMode="auto">
            <a:xfrm>
              <a:off x="5330" y="3717"/>
              <a:ext cx="401" cy="850"/>
              <a:chOff x="5330" y="3717"/>
              <a:chExt cx="401" cy="850"/>
            </a:xfrm>
          </p:grpSpPr>
          <p:sp>
            <p:nvSpPr>
              <p:cNvPr id="25646" name="Line 52"/>
              <p:cNvSpPr>
                <a:spLocks noChangeShapeType="1"/>
              </p:cNvSpPr>
              <p:nvPr/>
            </p:nvSpPr>
            <p:spPr bwMode="auto">
              <a:xfrm>
                <a:off x="5330" y="3717"/>
                <a:ext cx="13" cy="848"/>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5647" name="Line 53"/>
              <p:cNvSpPr>
                <a:spLocks noChangeShapeType="1"/>
              </p:cNvSpPr>
              <p:nvPr/>
            </p:nvSpPr>
            <p:spPr bwMode="auto">
              <a:xfrm flipV="1">
                <a:off x="5343" y="4566"/>
                <a:ext cx="375" cy="1"/>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5648" name="Line 54"/>
              <p:cNvSpPr>
                <a:spLocks noChangeShapeType="1"/>
              </p:cNvSpPr>
              <p:nvPr/>
            </p:nvSpPr>
            <p:spPr bwMode="auto">
              <a:xfrm>
                <a:off x="5730" y="3717"/>
                <a:ext cx="1" cy="849"/>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grpSp>
      </p:grpSp>
      <p:grpSp>
        <p:nvGrpSpPr>
          <p:cNvPr id="25616" name="Group 55"/>
          <p:cNvGrpSpPr>
            <a:grpSpLocks/>
          </p:cNvGrpSpPr>
          <p:nvPr/>
        </p:nvGrpSpPr>
        <p:grpSpPr bwMode="auto">
          <a:xfrm>
            <a:off x="5830888" y="4864100"/>
            <a:ext cx="534987" cy="692150"/>
            <a:chOff x="5268" y="3703"/>
            <a:chExt cx="525" cy="873"/>
          </a:xfrm>
        </p:grpSpPr>
        <p:sp>
          <p:nvSpPr>
            <p:cNvPr id="25639" name="Text Box 56"/>
            <p:cNvSpPr txBox="1">
              <a:spLocks noChangeArrowheads="1"/>
            </p:cNvSpPr>
            <p:nvPr/>
          </p:nvSpPr>
          <p:spPr bwMode="auto">
            <a:xfrm>
              <a:off x="5268" y="3703"/>
              <a:ext cx="525" cy="87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sym typeface="Arial"/>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sym typeface="Arial"/>
              </a:endParaRPr>
            </a:p>
          </p:txBody>
        </p:sp>
        <p:grpSp>
          <p:nvGrpSpPr>
            <p:cNvPr id="25640" name="Group 57"/>
            <p:cNvGrpSpPr>
              <a:grpSpLocks/>
            </p:cNvGrpSpPr>
            <p:nvPr/>
          </p:nvGrpSpPr>
          <p:grpSpPr bwMode="auto">
            <a:xfrm>
              <a:off x="5330" y="3717"/>
              <a:ext cx="401" cy="850"/>
              <a:chOff x="5330" y="3717"/>
              <a:chExt cx="401" cy="850"/>
            </a:xfrm>
          </p:grpSpPr>
          <p:sp>
            <p:nvSpPr>
              <p:cNvPr id="25641" name="Line 58"/>
              <p:cNvSpPr>
                <a:spLocks noChangeShapeType="1"/>
              </p:cNvSpPr>
              <p:nvPr/>
            </p:nvSpPr>
            <p:spPr bwMode="auto">
              <a:xfrm>
                <a:off x="5330" y="3717"/>
                <a:ext cx="13" cy="848"/>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5642" name="Line 59"/>
              <p:cNvSpPr>
                <a:spLocks noChangeShapeType="1"/>
              </p:cNvSpPr>
              <p:nvPr/>
            </p:nvSpPr>
            <p:spPr bwMode="auto">
              <a:xfrm flipV="1">
                <a:off x="5343" y="4566"/>
                <a:ext cx="375" cy="1"/>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5643" name="Line 60"/>
              <p:cNvSpPr>
                <a:spLocks noChangeShapeType="1"/>
              </p:cNvSpPr>
              <p:nvPr/>
            </p:nvSpPr>
            <p:spPr bwMode="auto">
              <a:xfrm>
                <a:off x="5730" y="3717"/>
                <a:ext cx="1" cy="849"/>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grpSp>
      </p:grpSp>
      <p:sp>
        <p:nvSpPr>
          <p:cNvPr id="25617" name="Line 61"/>
          <p:cNvSpPr>
            <a:spLocks noChangeShapeType="1"/>
          </p:cNvSpPr>
          <p:nvPr/>
        </p:nvSpPr>
        <p:spPr bwMode="auto">
          <a:xfrm flipV="1">
            <a:off x="3681413" y="4591050"/>
            <a:ext cx="508000" cy="327025"/>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5618" name="Line 62"/>
          <p:cNvSpPr>
            <a:spLocks noChangeShapeType="1"/>
          </p:cNvSpPr>
          <p:nvPr/>
        </p:nvSpPr>
        <p:spPr bwMode="auto">
          <a:xfrm flipV="1">
            <a:off x="4202113" y="4622800"/>
            <a:ext cx="534987" cy="477838"/>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5619" name="Line 63"/>
          <p:cNvSpPr>
            <a:spLocks noChangeShapeType="1"/>
          </p:cNvSpPr>
          <p:nvPr/>
        </p:nvSpPr>
        <p:spPr bwMode="auto">
          <a:xfrm flipV="1">
            <a:off x="4864100" y="4632325"/>
            <a:ext cx="508000" cy="488950"/>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5620" name="Line 64"/>
          <p:cNvSpPr>
            <a:spLocks noChangeShapeType="1"/>
          </p:cNvSpPr>
          <p:nvPr/>
        </p:nvSpPr>
        <p:spPr bwMode="auto">
          <a:xfrm flipV="1">
            <a:off x="5462588" y="4622800"/>
            <a:ext cx="533400" cy="671513"/>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grpSp>
        <p:nvGrpSpPr>
          <p:cNvPr id="25621" name="Group 65"/>
          <p:cNvGrpSpPr>
            <a:grpSpLocks/>
          </p:cNvGrpSpPr>
          <p:nvPr/>
        </p:nvGrpSpPr>
        <p:grpSpPr bwMode="auto">
          <a:xfrm>
            <a:off x="3186113" y="2954338"/>
            <a:ext cx="2825750" cy="1443037"/>
            <a:chOff x="871" y="3225"/>
            <a:chExt cx="1780" cy="909"/>
          </a:xfrm>
        </p:grpSpPr>
        <p:sp>
          <p:nvSpPr>
            <p:cNvPr id="25627" name="AutoShape 66"/>
            <p:cNvSpPr>
              <a:spLocks noChangeAspect="1" noChangeArrowheads="1"/>
            </p:cNvSpPr>
            <p:nvPr/>
          </p:nvSpPr>
          <p:spPr bwMode="auto">
            <a:xfrm>
              <a:off x="871" y="3225"/>
              <a:ext cx="1780" cy="909"/>
            </a:xfrm>
            <a:prstGeom prst="rect">
              <a:avLst/>
            </a:prstGeom>
            <a:noFill/>
            <a:ln w="9525">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5628" name="Oval 67"/>
            <p:cNvSpPr>
              <a:spLocks noChangeArrowheads="1"/>
            </p:cNvSpPr>
            <p:nvPr/>
          </p:nvSpPr>
          <p:spPr bwMode="auto">
            <a:xfrm>
              <a:off x="1953" y="3338"/>
              <a:ext cx="180" cy="180"/>
            </a:xfrm>
            <a:prstGeom prst="ellipse">
              <a:avLst/>
            </a:prstGeom>
            <a:solidFill>
              <a:srgbClr val="CC3300">
                <a:alpha val="34117"/>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1</a:t>
              </a:r>
            </a:p>
          </p:txBody>
        </p:sp>
        <p:sp>
          <p:nvSpPr>
            <p:cNvPr id="25629" name="Oval 68"/>
            <p:cNvSpPr>
              <a:spLocks noChangeArrowheads="1"/>
            </p:cNvSpPr>
            <p:nvPr/>
          </p:nvSpPr>
          <p:spPr bwMode="auto">
            <a:xfrm>
              <a:off x="1074" y="3954"/>
              <a:ext cx="180" cy="180"/>
            </a:xfrm>
            <a:prstGeom prst="ellipse">
              <a:avLst/>
            </a:prstGeom>
            <a:solidFill>
              <a:srgbClr val="CC3300">
                <a:alpha val="34117"/>
              </a:srgbClr>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4</a:t>
              </a:r>
            </a:p>
          </p:txBody>
        </p:sp>
        <p:sp>
          <p:nvSpPr>
            <p:cNvPr id="25630" name="Oval 69"/>
            <p:cNvSpPr>
              <a:spLocks noChangeArrowheads="1"/>
            </p:cNvSpPr>
            <p:nvPr/>
          </p:nvSpPr>
          <p:spPr bwMode="auto">
            <a:xfrm>
              <a:off x="1562" y="3608"/>
              <a:ext cx="180" cy="181"/>
            </a:xfrm>
            <a:prstGeom prst="ellipse">
              <a:avLst/>
            </a:prstGeom>
            <a:solidFill>
              <a:srgbClr val="CC3300">
                <a:alpha val="34117"/>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0</a:t>
              </a:r>
            </a:p>
          </p:txBody>
        </p:sp>
        <p:sp>
          <p:nvSpPr>
            <p:cNvPr id="25631" name="Oval 70"/>
            <p:cNvSpPr>
              <a:spLocks noChangeArrowheads="1"/>
            </p:cNvSpPr>
            <p:nvPr/>
          </p:nvSpPr>
          <p:spPr bwMode="auto">
            <a:xfrm>
              <a:off x="2456" y="3225"/>
              <a:ext cx="181" cy="179"/>
            </a:xfrm>
            <a:prstGeom prst="ellipse">
              <a:avLst/>
            </a:prstGeom>
            <a:solidFill>
              <a:srgbClr val="009900">
                <a:alpha val="34117"/>
              </a:srgbClr>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2</a:t>
              </a:r>
            </a:p>
          </p:txBody>
        </p:sp>
        <p:sp>
          <p:nvSpPr>
            <p:cNvPr id="25632" name="Oval 71"/>
            <p:cNvSpPr>
              <a:spLocks noChangeArrowheads="1"/>
            </p:cNvSpPr>
            <p:nvPr/>
          </p:nvSpPr>
          <p:spPr bwMode="auto">
            <a:xfrm>
              <a:off x="871" y="3714"/>
              <a:ext cx="180" cy="180"/>
            </a:xfrm>
            <a:prstGeom prst="ellipse">
              <a:avLst/>
            </a:prstGeom>
            <a:solidFill>
              <a:srgbClr val="0033CC">
                <a:alpha val="34117"/>
              </a:srgbClr>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sym typeface="Arial"/>
                </a:rPr>
                <a:t>  3</a:t>
              </a:r>
            </a:p>
          </p:txBody>
        </p:sp>
        <p:sp>
          <p:nvSpPr>
            <p:cNvPr id="25633" name="Line 72"/>
            <p:cNvSpPr>
              <a:spLocks noChangeShapeType="1"/>
            </p:cNvSpPr>
            <p:nvPr/>
          </p:nvSpPr>
          <p:spPr bwMode="auto">
            <a:xfrm flipH="1">
              <a:off x="998" y="3390"/>
              <a:ext cx="947" cy="324"/>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5634" name="Line 73"/>
            <p:cNvSpPr>
              <a:spLocks noChangeShapeType="1"/>
            </p:cNvSpPr>
            <p:nvPr/>
          </p:nvSpPr>
          <p:spPr bwMode="auto">
            <a:xfrm flipV="1">
              <a:off x="2148" y="3338"/>
              <a:ext cx="300" cy="60"/>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5635" name="Line 74"/>
            <p:cNvSpPr>
              <a:spLocks noChangeShapeType="1"/>
            </p:cNvSpPr>
            <p:nvPr/>
          </p:nvSpPr>
          <p:spPr bwMode="auto">
            <a:xfrm flipV="1">
              <a:off x="1044" y="3706"/>
              <a:ext cx="518" cy="68"/>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5636" name="Line 75"/>
            <p:cNvSpPr>
              <a:spLocks noChangeShapeType="1"/>
            </p:cNvSpPr>
            <p:nvPr/>
          </p:nvSpPr>
          <p:spPr bwMode="auto">
            <a:xfrm flipH="1">
              <a:off x="1239" y="3780"/>
              <a:ext cx="323" cy="227"/>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5637" name="Line 76"/>
            <p:cNvSpPr>
              <a:spLocks noChangeShapeType="1"/>
            </p:cNvSpPr>
            <p:nvPr/>
          </p:nvSpPr>
          <p:spPr bwMode="auto">
            <a:xfrm flipH="1">
              <a:off x="1711" y="3435"/>
              <a:ext cx="240" cy="204"/>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5638" name="Line 77"/>
            <p:cNvSpPr>
              <a:spLocks noChangeShapeType="1"/>
            </p:cNvSpPr>
            <p:nvPr/>
          </p:nvSpPr>
          <p:spPr bwMode="auto">
            <a:xfrm flipH="1" flipV="1">
              <a:off x="1040" y="3876"/>
              <a:ext cx="68" cy="90"/>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grpSp>
      <p:sp>
        <p:nvSpPr>
          <p:cNvPr id="25622" name="Line 78"/>
          <p:cNvSpPr>
            <a:spLocks noChangeShapeType="1"/>
          </p:cNvSpPr>
          <p:nvPr/>
        </p:nvSpPr>
        <p:spPr bwMode="auto">
          <a:xfrm>
            <a:off x="2568575" y="4600575"/>
            <a:ext cx="668338" cy="0"/>
          </a:xfrm>
          <a:prstGeom prst="line">
            <a:avLst/>
          </a:prstGeom>
          <a:noFill/>
          <a:ln w="9525">
            <a:solidFill>
              <a:schemeClr val="tx1"/>
            </a:solidFill>
            <a:round/>
            <a:headEnd/>
            <a:tailEnd type="triangle" w="med" len="med"/>
          </a:ln>
          <a:effectLst>
            <a:prstShdw prst="shdw13" dist="53882" dir="13500000">
              <a:schemeClr val="bg2">
                <a:alpha val="50000"/>
              </a:schemeClr>
            </a:prstShdw>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5623" name="Line 79"/>
          <p:cNvSpPr>
            <a:spLocks noChangeShapeType="1"/>
          </p:cNvSpPr>
          <p:nvPr/>
        </p:nvSpPr>
        <p:spPr bwMode="auto">
          <a:xfrm>
            <a:off x="3019425" y="5094288"/>
            <a:ext cx="319088" cy="0"/>
          </a:xfrm>
          <a:prstGeom prst="line">
            <a:avLst/>
          </a:prstGeom>
          <a:noFill/>
          <a:ln w="9525">
            <a:solidFill>
              <a:schemeClr val="tx1"/>
            </a:solidFill>
            <a:round/>
            <a:headEnd/>
            <a:tailEnd type="triangle" w="med" len="med"/>
          </a:ln>
          <a:effectLst>
            <a:prstShdw prst="shdw13" dist="53882" dir="13500000">
              <a:schemeClr val="bg2">
                <a:alpha val="50000"/>
              </a:schemeClr>
            </a:prstShdw>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5624" name="AutoShape 81"/>
          <p:cNvSpPr>
            <a:spLocks/>
          </p:cNvSpPr>
          <p:nvPr/>
        </p:nvSpPr>
        <p:spPr bwMode="auto">
          <a:xfrm>
            <a:off x="3235325" y="5791200"/>
            <a:ext cx="88900" cy="725488"/>
          </a:xfrm>
          <a:prstGeom prst="leftBrace">
            <a:avLst>
              <a:gd name="adj1" fmla="val 68006"/>
              <a:gd name="adj2" fmla="val 50000"/>
            </a:avLst>
          </a:prstGeom>
          <a:noFill/>
          <a:ln w="9525">
            <a:solidFill>
              <a:schemeClr val="tx1"/>
            </a:solidFill>
            <a:round/>
            <a:headEnd/>
            <a:tailEnd/>
          </a:ln>
          <a:effectLst>
            <a:prstShdw prst="shdw13" dist="53882" dir="13500000">
              <a:schemeClr val="bg2">
                <a:alpha val="50000"/>
              </a:schemeClr>
            </a:prst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5625" name="Line 82"/>
          <p:cNvSpPr>
            <a:spLocks noChangeShapeType="1"/>
          </p:cNvSpPr>
          <p:nvPr/>
        </p:nvSpPr>
        <p:spPr bwMode="auto">
          <a:xfrm>
            <a:off x="1538288" y="6096000"/>
            <a:ext cx="1597025" cy="14288"/>
          </a:xfrm>
          <a:prstGeom prst="line">
            <a:avLst/>
          </a:prstGeom>
          <a:noFill/>
          <a:ln w="9525">
            <a:solidFill>
              <a:schemeClr val="tx1"/>
            </a:solidFill>
            <a:round/>
            <a:headEnd/>
            <a:tailEnd type="triangle" w="med" len="med"/>
          </a:ln>
          <a:effectLst>
            <a:prstShdw prst="shdw13" dist="53882" dir="13500000">
              <a:schemeClr val="bg2">
                <a:alpha val="50000"/>
              </a:schemeClr>
            </a:prstShdw>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2" name="Right Arrow 1"/>
          <p:cNvSpPr/>
          <p:nvPr/>
        </p:nvSpPr>
        <p:spPr>
          <a:xfrm>
            <a:off x="1944689" y="3677779"/>
            <a:ext cx="768964" cy="401510"/>
          </a:xfrm>
          <a:prstGeom prst="rightArrow">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6730177"/>
      </p:ext>
    </p:extLst>
  </p:cSld>
  <p:clrMapOvr>
    <a:masterClrMapping/>
  </p:clrMapOvr>
  <p:transition advClick="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5"/>
          <p:cNvSpPr>
            <a:spLocks noGrp="1"/>
          </p:cNvSpPr>
          <p:nvPr>
            <p:ph type="sldNum" sz="quarter" idx="4294967295"/>
          </p:nvPr>
        </p:nvSpPr>
        <p:spPr bwMode="auto">
          <a:xfrm>
            <a:off x="6553200" y="6248400"/>
            <a:ext cx="1905000" cy="457200"/>
          </a:xfrm>
          <a:prstGeom prst="rect">
            <a:avLst/>
          </a:prstGeom>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2A29154-42AB-4D7C-AA32-79A1557295DB}" type="slidenum">
              <a:rPr kumimoji="0" lang="en-US"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5299" name="Rectangle 2"/>
          <p:cNvSpPr>
            <a:spLocks noGrp="1" noChangeArrowheads="1"/>
          </p:cNvSpPr>
          <p:nvPr>
            <p:ph type="title"/>
          </p:nvPr>
        </p:nvSpPr>
        <p:spPr>
          <a:xfrm>
            <a:off x="457200" y="274638"/>
            <a:ext cx="8229600" cy="918542"/>
          </a:xfrm>
        </p:spPr>
        <p:txBody>
          <a:bodyPr/>
          <a:lstStyle/>
          <a:p>
            <a:pPr algn="l">
              <a:spcBef>
                <a:spcPts val="0"/>
              </a:spcBef>
              <a:spcAft>
                <a:spcPts val="0"/>
              </a:spcAft>
            </a:pPr>
            <a:r>
              <a:rPr lang="en-US" sz="4000" b="1" dirty="0">
                <a:solidFill>
                  <a:srgbClr val="007FA3"/>
                </a:solidFill>
                <a:latin typeface="Times New Roman"/>
                <a:ea typeface="Times New Roman"/>
                <a:cs typeface="Times New Roman"/>
              </a:rPr>
              <a:t>Airline Example</a:t>
            </a:r>
          </a:p>
        </p:txBody>
      </p:sp>
      <p:pic>
        <p:nvPicPr>
          <p:cNvPr id="55300" name="Picture 3"/>
          <p:cNvPicPr>
            <a:picLocks noChangeAspect="1" noChangeArrowheads="1"/>
          </p:cNvPicPr>
          <p:nvPr/>
        </p:nvPicPr>
        <p:blipFill>
          <a:blip r:embed="rId2" cstate="print"/>
          <a:srcRect/>
          <a:stretch>
            <a:fillRect/>
          </a:stretch>
        </p:blipFill>
        <p:spPr bwMode="auto">
          <a:xfrm>
            <a:off x="824391" y="2597986"/>
            <a:ext cx="5022617" cy="3650414"/>
          </a:xfrm>
          <a:prstGeom prst="rect">
            <a:avLst/>
          </a:prstGeom>
          <a:noFill/>
          <a:ln w="9525">
            <a:noFill/>
            <a:miter lim="800000"/>
            <a:headEnd/>
            <a:tailEnd/>
          </a:ln>
        </p:spPr>
      </p:pic>
      <p:sp>
        <p:nvSpPr>
          <p:cNvPr id="55301" name="TextBox 6"/>
          <p:cNvSpPr txBox="1">
            <a:spLocks noChangeArrowheads="1"/>
          </p:cNvSpPr>
          <p:nvPr/>
        </p:nvSpPr>
        <p:spPr bwMode="auto">
          <a:xfrm>
            <a:off x="5578507" y="3244344"/>
            <a:ext cx="3108293" cy="461665"/>
          </a:xfrm>
          <a:prstGeom prst="rect">
            <a:avLst/>
          </a:prstGeom>
          <a:noFill/>
          <a:ln w="9525">
            <a:noFill/>
            <a:miter lim="800000"/>
            <a:headEnd/>
            <a:tailEnd/>
          </a:ln>
        </p:spPr>
        <p:txBody>
          <a:bodyPr wrap="square">
            <a:spAutoFit/>
          </a:bodyPr>
          <a:lstStyle/>
          <a:p>
            <a:pPr lvl="0" fontAlgn="base" hangingPunct="1">
              <a:spcBef>
                <a:spcPct val="0"/>
              </a:spcBef>
              <a:spcAft>
                <a:spcPct val="0"/>
              </a:spcAft>
              <a:defRPr/>
            </a:pPr>
            <a:r>
              <a:rPr kumimoji="0" lang="en-US" sz="2400" b="0" i="0" u="none" strike="noStrike" kern="1200" cap="none" spc="0" normalizeH="0" baseline="0" noProof="0" dirty="0">
                <a:ln>
                  <a:noFill/>
                </a:ln>
                <a:solidFill>
                  <a:srgbClr val="000000"/>
                </a:solidFill>
                <a:effectLst/>
                <a:uLnTx/>
                <a:uFillTx/>
                <a:latin typeface="Arial" pitchFamily="34" charset="0"/>
                <a:ea typeface="+mn-ea"/>
                <a:cs typeface="+mn-cs"/>
              </a:rPr>
              <a:t>Airport connections</a:t>
            </a:r>
          </a:p>
        </p:txBody>
      </p:sp>
      <p:sp>
        <p:nvSpPr>
          <p:cNvPr id="6" name="Rectangle 3"/>
          <p:cNvSpPr txBox="1">
            <a:spLocks noChangeArrowheads="1"/>
          </p:cNvSpPr>
          <p:nvPr/>
        </p:nvSpPr>
        <p:spPr bwMode="auto">
          <a:xfrm>
            <a:off x="457200" y="1205260"/>
            <a:ext cx="8229600" cy="140480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spcBef>
                <a:spcPct val="50000"/>
              </a:spcBef>
            </a:pPr>
            <a:r>
              <a:rPr lang="en-US" sz="2000" dirty="0"/>
              <a:t>An airline needs to shut down the maximum number of connections but still be able to fly from between cities (none direct flights)</a:t>
            </a:r>
          </a:p>
          <a:p>
            <a:pPr eaLnBrk="1" hangingPunct="1">
              <a:spcBef>
                <a:spcPct val="50000"/>
              </a:spcBef>
            </a:pPr>
            <a:r>
              <a:rPr lang="en-US" sz="2000" dirty="0"/>
              <a:t>What are the options?</a:t>
            </a:r>
          </a:p>
        </p:txBody>
      </p:sp>
    </p:spTree>
    <p:extLst>
      <p:ext uri="{BB962C8B-B14F-4D97-AF65-F5344CB8AC3E}">
        <p14:creationId xmlns:p14="http://schemas.microsoft.com/office/powerpoint/2010/main" val="180936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3" cstate="print"/>
          <a:srcRect/>
          <a:stretch>
            <a:fillRect/>
          </a:stretch>
        </p:blipFill>
        <p:spPr bwMode="auto">
          <a:xfrm>
            <a:off x="1838969" y="1578997"/>
            <a:ext cx="6122020" cy="4787590"/>
          </a:xfrm>
          <a:prstGeom prst="rect">
            <a:avLst/>
          </a:prstGeom>
          <a:noFill/>
          <a:ln w="9525">
            <a:noFill/>
            <a:miter lim="800000"/>
            <a:headEnd/>
            <a:tailEnd/>
          </a:ln>
        </p:spPr>
      </p:pic>
      <p:sp>
        <p:nvSpPr>
          <p:cNvPr id="57347" name="Slide Number Placeholder 5"/>
          <p:cNvSpPr>
            <a:spLocks noGrp="1"/>
          </p:cNvSpPr>
          <p:nvPr>
            <p:ph type="sldNum" sz="quarter" idx="4294967295"/>
          </p:nvPr>
        </p:nvSpPr>
        <p:spPr bwMode="auto">
          <a:xfrm>
            <a:off x="6553200" y="6248400"/>
            <a:ext cx="1905000" cy="457200"/>
          </a:xfrm>
          <a:prstGeom prst="rect">
            <a:avLst/>
          </a:prstGeom>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1BCA3E-7353-43C8-AC64-E468C23708DF}" type="slidenum">
              <a:rPr kumimoji="0" lang="en-US"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23365" name="Text Box 5"/>
          <p:cNvSpPr txBox="1">
            <a:spLocks noChangeArrowheads="1"/>
          </p:cNvSpPr>
          <p:nvPr/>
        </p:nvSpPr>
        <p:spPr bwMode="auto">
          <a:xfrm>
            <a:off x="685799" y="3429000"/>
            <a:ext cx="2157413" cy="457200"/>
          </a:xfrm>
          <a:prstGeom prst="rect">
            <a:avLst/>
          </a:prstGeom>
          <a:solidFill>
            <a:schemeClr val="bg1"/>
          </a:solid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Cost factor = 33</a:t>
            </a:r>
          </a:p>
        </p:txBody>
      </p:sp>
      <p:sp>
        <p:nvSpPr>
          <p:cNvPr id="1423366" name="Text Box 6"/>
          <p:cNvSpPr txBox="1">
            <a:spLocks noChangeArrowheads="1"/>
          </p:cNvSpPr>
          <p:nvPr/>
        </p:nvSpPr>
        <p:spPr bwMode="auto">
          <a:xfrm>
            <a:off x="7093657" y="3553909"/>
            <a:ext cx="1937055" cy="369332"/>
          </a:xfrm>
          <a:prstGeom prst="rect">
            <a:avLst/>
          </a:prstGeom>
          <a:solidFill>
            <a:schemeClr val="bg1"/>
          </a:solidFill>
          <a:ln w="9525">
            <a:noFill/>
            <a:miter lim="800000"/>
            <a:headEnd/>
            <a:tailEnd/>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Cost factor = 28</a:t>
            </a:r>
          </a:p>
        </p:txBody>
      </p:sp>
      <p:sp>
        <p:nvSpPr>
          <p:cNvPr id="1423367" name="Text Box 7"/>
          <p:cNvSpPr txBox="1">
            <a:spLocks noChangeArrowheads="1"/>
          </p:cNvSpPr>
          <p:nvPr/>
        </p:nvSpPr>
        <p:spPr bwMode="auto">
          <a:xfrm>
            <a:off x="5475974" y="5947704"/>
            <a:ext cx="2157413" cy="457200"/>
          </a:xfrm>
          <a:prstGeom prst="rect">
            <a:avLst/>
          </a:prstGeom>
          <a:solidFill>
            <a:schemeClr val="bg1"/>
          </a:solid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Cost factor = 25</a:t>
            </a:r>
          </a:p>
        </p:txBody>
      </p:sp>
      <p:sp>
        <p:nvSpPr>
          <p:cNvPr id="8" name="Rectangle 3"/>
          <p:cNvSpPr txBox="1">
            <a:spLocks noChangeArrowheads="1"/>
          </p:cNvSpPr>
          <p:nvPr/>
        </p:nvSpPr>
        <p:spPr bwMode="auto">
          <a:xfrm>
            <a:off x="228600" y="431834"/>
            <a:ext cx="8229600" cy="7980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Bef>
                <a:spcPts val="0"/>
              </a:spcBef>
              <a:spcAft>
                <a:spcPts val="0"/>
              </a:spcAft>
              <a:buNone/>
            </a:pPr>
            <a:r>
              <a:rPr lang="en-US" sz="4000" b="1" dirty="0">
                <a:solidFill>
                  <a:srgbClr val="007FA3"/>
                </a:solidFill>
                <a:latin typeface="Times New Roman"/>
                <a:ea typeface="Times New Roman"/>
                <a:cs typeface="Times New Roman"/>
              </a:rPr>
              <a:t>Possible Solutions</a:t>
            </a:r>
          </a:p>
        </p:txBody>
      </p:sp>
      <p:sp>
        <p:nvSpPr>
          <p:cNvPr id="9" name="Rounded Rectangular Callout 8"/>
          <p:cNvSpPr/>
          <p:nvPr/>
        </p:nvSpPr>
        <p:spPr>
          <a:xfrm>
            <a:off x="1001082" y="4612917"/>
            <a:ext cx="1314322" cy="1026953"/>
          </a:xfrm>
          <a:prstGeom prst="wedgeRoundRectCallou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7030A0"/>
                </a:solidFill>
              </a:rPr>
              <a:t>Spanning trees vs. MST</a:t>
            </a:r>
          </a:p>
        </p:txBody>
      </p:sp>
    </p:spTree>
    <p:extLst>
      <p:ext uri="{BB962C8B-B14F-4D97-AF65-F5344CB8AC3E}">
        <p14:creationId xmlns:p14="http://schemas.microsoft.com/office/powerpoint/2010/main" val="33801077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33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233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23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65" grpId="0" animBg="1"/>
      <p:bldP spid="1423366" grpId="0" animBg="1"/>
      <p:bldP spid="142336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5"/>
          <p:cNvSpPr>
            <a:spLocks noGrp="1"/>
          </p:cNvSpPr>
          <p:nvPr>
            <p:ph type="sldNum" sz="quarter" idx="4294967295"/>
          </p:nvPr>
        </p:nvSpPr>
        <p:spPr bwMode="auto">
          <a:xfrm>
            <a:off x="6553200" y="6248400"/>
            <a:ext cx="1905000" cy="457200"/>
          </a:xfrm>
          <a:prstGeom prst="rect">
            <a:avLst/>
          </a:prstGeom>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5736368-A970-412E-A062-C005188EE5DD}" type="slidenum">
              <a:rPr kumimoji="0" lang="en-US"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64516" name="Picture 3"/>
          <p:cNvPicPr>
            <a:picLocks noChangeAspect="1" noChangeArrowheads="1"/>
          </p:cNvPicPr>
          <p:nvPr/>
        </p:nvPicPr>
        <p:blipFill>
          <a:blip r:embed="rId2" cstate="print"/>
          <a:srcRect/>
          <a:stretch>
            <a:fillRect/>
          </a:stretch>
        </p:blipFill>
        <p:spPr bwMode="auto">
          <a:xfrm>
            <a:off x="1042987" y="1543088"/>
            <a:ext cx="6462713" cy="4556125"/>
          </a:xfrm>
          <a:prstGeom prst="rect">
            <a:avLst/>
          </a:prstGeom>
          <a:noFill/>
          <a:ln w="9525">
            <a:noFill/>
            <a:miter lim="800000"/>
            <a:headEnd/>
            <a:tailEnd/>
          </a:ln>
        </p:spPr>
      </p:pic>
      <p:sp>
        <p:nvSpPr>
          <p:cNvPr id="5" name="Rectangle 2"/>
          <p:cNvSpPr txBox="1">
            <a:spLocks noChangeArrowheads="1"/>
          </p:cNvSpPr>
          <p:nvPr/>
        </p:nvSpPr>
        <p:spPr bwMode="auto">
          <a:xfrm>
            <a:off x="457200" y="475360"/>
            <a:ext cx="8229600" cy="918542"/>
          </a:xfrm>
          <a:prstGeom prst="rect">
            <a:avLst/>
          </a:prstGeom>
          <a:solidFill>
            <a:schemeClr val="bg1">
              <a:alpha val="0"/>
            </a:schemeClr>
          </a:solid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a:solidFill>
                  <a:srgbClr val="0066FF"/>
                </a:solidFill>
                <a:latin typeface="+mj-lt"/>
                <a:ea typeface="+mj-ea"/>
                <a:cs typeface="+mj-cs"/>
              </a:defRPr>
            </a:lvl1pPr>
            <a:lvl2pPr algn="ctr" rtl="0" eaLnBrk="0" fontAlgn="base" hangingPunct="0">
              <a:spcBef>
                <a:spcPct val="0"/>
              </a:spcBef>
              <a:spcAft>
                <a:spcPct val="0"/>
              </a:spcAft>
              <a:defRPr sz="3600">
                <a:solidFill>
                  <a:srgbClr val="0066FF"/>
                </a:solidFill>
                <a:latin typeface="Arial" charset="0"/>
              </a:defRPr>
            </a:lvl2pPr>
            <a:lvl3pPr algn="ctr" rtl="0" eaLnBrk="0" fontAlgn="base" hangingPunct="0">
              <a:spcBef>
                <a:spcPct val="0"/>
              </a:spcBef>
              <a:spcAft>
                <a:spcPct val="0"/>
              </a:spcAft>
              <a:defRPr sz="3600">
                <a:solidFill>
                  <a:srgbClr val="0066FF"/>
                </a:solidFill>
                <a:latin typeface="Arial" charset="0"/>
              </a:defRPr>
            </a:lvl3pPr>
            <a:lvl4pPr algn="ctr" rtl="0" eaLnBrk="0" fontAlgn="base" hangingPunct="0">
              <a:spcBef>
                <a:spcPct val="0"/>
              </a:spcBef>
              <a:spcAft>
                <a:spcPct val="0"/>
              </a:spcAft>
              <a:defRPr sz="3600">
                <a:solidFill>
                  <a:srgbClr val="0066FF"/>
                </a:solidFill>
                <a:latin typeface="Arial" charset="0"/>
              </a:defRPr>
            </a:lvl4pPr>
            <a:lvl5pPr algn="ctr" rtl="0" eaLnBrk="0" fontAlgn="base" hangingPunct="0">
              <a:spcBef>
                <a:spcPct val="0"/>
              </a:spcBef>
              <a:spcAft>
                <a:spcPct val="0"/>
              </a:spcAft>
              <a:defRPr sz="3600">
                <a:solidFill>
                  <a:srgbClr val="0066FF"/>
                </a:solidFill>
                <a:latin typeface="Arial" charset="0"/>
              </a:defRPr>
            </a:lvl5pPr>
            <a:lvl6pPr marL="457200" algn="ctr" rtl="0" fontAlgn="base">
              <a:spcBef>
                <a:spcPct val="0"/>
              </a:spcBef>
              <a:spcAft>
                <a:spcPct val="0"/>
              </a:spcAft>
              <a:defRPr sz="3600">
                <a:solidFill>
                  <a:srgbClr val="0066FF"/>
                </a:solidFill>
                <a:latin typeface="Arial" charset="0"/>
              </a:defRPr>
            </a:lvl6pPr>
            <a:lvl7pPr marL="914400" algn="ctr" rtl="0" fontAlgn="base">
              <a:spcBef>
                <a:spcPct val="0"/>
              </a:spcBef>
              <a:spcAft>
                <a:spcPct val="0"/>
              </a:spcAft>
              <a:defRPr sz="3600">
                <a:solidFill>
                  <a:srgbClr val="0066FF"/>
                </a:solidFill>
                <a:latin typeface="Arial" charset="0"/>
              </a:defRPr>
            </a:lvl7pPr>
            <a:lvl8pPr marL="1371600" algn="ctr" rtl="0" fontAlgn="base">
              <a:spcBef>
                <a:spcPct val="0"/>
              </a:spcBef>
              <a:spcAft>
                <a:spcPct val="0"/>
              </a:spcAft>
              <a:defRPr sz="3600">
                <a:solidFill>
                  <a:srgbClr val="0066FF"/>
                </a:solidFill>
                <a:latin typeface="Arial" charset="0"/>
              </a:defRPr>
            </a:lvl8pPr>
            <a:lvl9pPr marL="1828800" algn="ctr" rtl="0" fontAlgn="base">
              <a:spcBef>
                <a:spcPct val="0"/>
              </a:spcBef>
              <a:spcAft>
                <a:spcPct val="0"/>
              </a:spcAft>
              <a:defRPr sz="3600">
                <a:solidFill>
                  <a:srgbClr val="0066FF"/>
                </a:solidFill>
                <a:latin typeface="Arial" charset="0"/>
              </a:defRPr>
            </a:lvl9pPr>
          </a:lstStyle>
          <a:p>
            <a:pPr algn="l">
              <a:spcBef>
                <a:spcPts val="0"/>
              </a:spcBef>
              <a:spcAft>
                <a:spcPts val="0"/>
              </a:spcAft>
            </a:pPr>
            <a:r>
              <a:rPr lang="en-US" sz="4000" b="1" dirty="0">
                <a:solidFill>
                  <a:srgbClr val="007FA3"/>
                </a:solidFill>
                <a:latin typeface="Times New Roman"/>
                <a:ea typeface="Times New Roman"/>
                <a:cs typeface="Times New Roman"/>
              </a:rPr>
              <a:t>Activity | Airline Example (Prim’s)</a:t>
            </a:r>
          </a:p>
        </p:txBody>
      </p:sp>
    </p:spTree>
    <p:extLst>
      <p:ext uri="{BB962C8B-B14F-4D97-AF65-F5344CB8AC3E}">
        <p14:creationId xmlns:p14="http://schemas.microsoft.com/office/powerpoint/2010/main" val="1521173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5"/>
          <p:cNvSpPr>
            <a:spLocks noGrp="1"/>
          </p:cNvSpPr>
          <p:nvPr>
            <p:ph type="sldNum" sz="quarter" idx="4294967295"/>
          </p:nvPr>
        </p:nvSpPr>
        <p:spPr bwMode="auto">
          <a:xfrm>
            <a:off x="6553200" y="6248400"/>
            <a:ext cx="1905000" cy="457200"/>
          </a:xfrm>
          <a:prstGeom prst="rect">
            <a:avLst/>
          </a:prstGeom>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2854BF9-A783-434C-9B79-154534EB4F60}" type="slidenum">
              <a:rPr kumimoji="0" lang="en-US"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5539" name="Rectangle 2"/>
          <p:cNvSpPr>
            <a:spLocks noGrp="1" noChangeArrowheads="1"/>
          </p:cNvSpPr>
          <p:nvPr>
            <p:ph type="title"/>
          </p:nvPr>
        </p:nvSpPr>
        <p:spPr/>
        <p:txBody>
          <a:bodyPr/>
          <a:lstStyle/>
          <a:p>
            <a:pPr algn="l" eaLnBrk="1" hangingPunct="1"/>
            <a:r>
              <a:rPr lang="en-US" sz="4000" b="1" dirty="0">
                <a:solidFill>
                  <a:srgbClr val="007FA3"/>
                </a:solidFill>
                <a:latin typeface="Times New Roman"/>
                <a:ea typeface="Times New Roman"/>
                <a:cs typeface="Times New Roman"/>
                <a:sym typeface="Arial"/>
              </a:rPr>
              <a:t>Prim’s Algorithm</a:t>
            </a:r>
          </a:p>
        </p:txBody>
      </p:sp>
      <p:pic>
        <p:nvPicPr>
          <p:cNvPr id="65540" name="Picture 3"/>
          <p:cNvPicPr>
            <a:picLocks noChangeAspect="1" noChangeArrowheads="1"/>
          </p:cNvPicPr>
          <p:nvPr/>
        </p:nvPicPr>
        <p:blipFill>
          <a:blip r:embed="rId2" cstate="print"/>
          <a:srcRect/>
          <a:stretch>
            <a:fillRect/>
          </a:stretch>
        </p:blipFill>
        <p:spPr bwMode="auto">
          <a:xfrm>
            <a:off x="1371600" y="1371600"/>
            <a:ext cx="6934200" cy="4383088"/>
          </a:xfrm>
          <a:prstGeom prst="rect">
            <a:avLst/>
          </a:prstGeom>
          <a:noFill/>
          <a:ln w="9525">
            <a:noFill/>
            <a:miter lim="800000"/>
            <a:headEnd/>
            <a:tailEnd/>
          </a:ln>
        </p:spPr>
      </p:pic>
    </p:spTree>
    <p:extLst>
      <p:ext uri="{BB962C8B-B14F-4D97-AF65-F5344CB8AC3E}">
        <p14:creationId xmlns:p14="http://schemas.microsoft.com/office/powerpoint/2010/main" val="2634718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5"/>
          <p:cNvSpPr>
            <a:spLocks noGrp="1"/>
          </p:cNvSpPr>
          <p:nvPr>
            <p:ph type="sldNum" sz="quarter" idx="4294967295"/>
          </p:nvPr>
        </p:nvSpPr>
        <p:spPr bwMode="auto">
          <a:xfrm>
            <a:off x="6553200" y="6248400"/>
            <a:ext cx="1905000" cy="457200"/>
          </a:xfrm>
          <a:prstGeom prst="rect">
            <a:avLst/>
          </a:prstGeom>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8379EEE-0A3B-43F6-9069-726730A6B779}" type="slidenum">
              <a:rPr kumimoji="0" lang="en-US"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6563" name="Rectangle 2"/>
          <p:cNvSpPr>
            <a:spLocks noGrp="1" noChangeArrowheads="1"/>
          </p:cNvSpPr>
          <p:nvPr>
            <p:ph type="title"/>
          </p:nvPr>
        </p:nvSpPr>
        <p:spPr/>
        <p:txBody>
          <a:bodyPr/>
          <a:lstStyle/>
          <a:p>
            <a:pPr algn="l" eaLnBrk="1" hangingPunct="1"/>
            <a:r>
              <a:rPr lang="en-US" sz="4000" b="1" dirty="0">
                <a:solidFill>
                  <a:srgbClr val="007FA3"/>
                </a:solidFill>
                <a:latin typeface="Times New Roman"/>
                <a:ea typeface="Times New Roman"/>
                <a:cs typeface="Times New Roman"/>
                <a:sym typeface="Arial"/>
              </a:rPr>
              <a:t>Prim’s Algorithm</a:t>
            </a:r>
          </a:p>
        </p:txBody>
      </p:sp>
      <p:pic>
        <p:nvPicPr>
          <p:cNvPr id="66564" name="Picture 3"/>
          <p:cNvPicPr>
            <a:picLocks noChangeAspect="1" noChangeArrowheads="1"/>
          </p:cNvPicPr>
          <p:nvPr/>
        </p:nvPicPr>
        <p:blipFill>
          <a:blip r:embed="rId2" cstate="print"/>
          <a:srcRect/>
          <a:stretch>
            <a:fillRect/>
          </a:stretch>
        </p:blipFill>
        <p:spPr bwMode="auto">
          <a:xfrm>
            <a:off x="1871663" y="1514475"/>
            <a:ext cx="5400675" cy="3829050"/>
          </a:xfrm>
          <a:prstGeom prst="rect">
            <a:avLst/>
          </a:prstGeom>
          <a:noFill/>
          <a:ln w="9525">
            <a:noFill/>
            <a:miter lim="800000"/>
            <a:headEnd/>
            <a:tailEnd/>
          </a:ln>
        </p:spPr>
      </p:pic>
    </p:spTree>
    <p:extLst>
      <p:ext uri="{BB962C8B-B14F-4D97-AF65-F5344CB8AC3E}">
        <p14:creationId xmlns:p14="http://schemas.microsoft.com/office/powerpoint/2010/main" val="1085710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5"/>
          <p:cNvSpPr>
            <a:spLocks noGrp="1"/>
          </p:cNvSpPr>
          <p:nvPr>
            <p:ph type="sldNum" sz="quarter" idx="4294967295"/>
          </p:nvPr>
        </p:nvSpPr>
        <p:spPr bwMode="auto">
          <a:xfrm>
            <a:off x="6553200" y="6248400"/>
            <a:ext cx="1905000" cy="457200"/>
          </a:xfrm>
          <a:prstGeom prst="rect">
            <a:avLst/>
          </a:prstGeom>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3556725-A445-4A2F-BC5C-1067646B8591}" type="slidenum">
              <a:rPr kumimoji="0" lang="en-US"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7587" name="Rectangle 2"/>
          <p:cNvSpPr>
            <a:spLocks noGrp="1" noChangeArrowheads="1"/>
          </p:cNvSpPr>
          <p:nvPr>
            <p:ph type="title"/>
          </p:nvPr>
        </p:nvSpPr>
        <p:spPr/>
        <p:txBody>
          <a:bodyPr/>
          <a:lstStyle/>
          <a:p>
            <a:pPr algn="l" eaLnBrk="1" hangingPunct="1"/>
            <a:r>
              <a:rPr lang="en-US" sz="4000" b="1" dirty="0">
                <a:solidFill>
                  <a:srgbClr val="007FA3"/>
                </a:solidFill>
                <a:latin typeface="Times New Roman"/>
                <a:ea typeface="Times New Roman"/>
                <a:cs typeface="Times New Roman"/>
                <a:sym typeface="Arial"/>
              </a:rPr>
              <a:t>Prim’s Algorithm</a:t>
            </a:r>
          </a:p>
        </p:txBody>
      </p:sp>
      <p:pic>
        <p:nvPicPr>
          <p:cNvPr id="67588" name="Picture 3"/>
          <p:cNvPicPr>
            <a:picLocks noChangeAspect="1" noChangeArrowheads="1"/>
          </p:cNvPicPr>
          <p:nvPr/>
        </p:nvPicPr>
        <p:blipFill>
          <a:blip r:embed="rId2" cstate="print"/>
          <a:srcRect/>
          <a:stretch>
            <a:fillRect/>
          </a:stretch>
        </p:blipFill>
        <p:spPr bwMode="auto">
          <a:xfrm>
            <a:off x="1657350" y="1500188"/>
            <a:ext cx="5829300" cy="3857625"/>
          </a:xfrm>
          <a:prstGeom prst="rect">
            <a:avLst/>
          </a:prstGeom>
          <a:noFill/>
          <a:ln w="9525">
            <a:noFill/>
            <a:miter lim="800000"/>
            <a:headEnd/>
            <a:tailEnd/>
          </a:ln>
        </p:spPr>
      </p:pic>
    </p:spTree>
    <p:extLst>
      <p:ext uri="{BB962C8B-B14F-4D97-AF65-F5344CB8AC3E}">
        <p14:creationId xmlns:p14="http://schemas.microsoft.com/office/powerpoint/2010/main" val="565153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5"/>
          <p:cNvSpPr>
            <a:spLocks noGrp="1"/>
          </p:cNvSpPr>
          <p:nvPr>
            <p:ph type="sldNum" sz="quarter" idx="4294967295"/>
          </p:nvPr>
        </p:nvSpPr>
        <p:spPr bwMode="auto">
          <a:xfrm>
            <a:off x="6553200" y="6248400"/>
            <a:ext cx="1905000" cy="457200"/>
          </a:xfrm>
          <a:prstGeom prst="rect">
            <a:avLst/>
          </a:prstGeom>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6A10953-EE55-4B54-9539-56B49CC374D0}" type="slidenum">
              <a:rPr kumimoji="0" lang="en-US"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8611" name="Rectangle 2"/>
          <p:cNvSpPr>
            <a:spLocks noGrp="1" noChangeArrowheads="1"/>
          </p:cNvSpPr>
          <p:nvPr>
            <p:ph type="title"/>
          </p:nvPr>
        </p:nvSpPr>
        <p:spPr/>
        <p:txBody>
          <a:bodyPr/>
          <a:lstStyle/>
          <a:p>
            <a:pPr algn="l" eaLnBrk="1" hangingPunct="1"/>
            <a:r>
              <a:rPr lang="en-US" sz="4000" b="1" dirty="0">
                <a:solidFill>
                  <a:srgbClr val="007FA3"/>
                </a:solidFill>
                <a:latin typeface="Times New Roman"/>
                <a:ea typeface="Times New Roman"/>
                <a:cs typeface="Times New Roman"/>
                <a:sym typeface="Arial"/>
              </a:rPr>
              <a:t>Prim’s Algorithm</a:t>
            </a:r>
          </a:p>
        </p:txBody>
      </p:sp>
      <p:pic>
        <p:nvPicPr>
          <p:cNvPr id="68612" name="Picture 2"/>
          <p:cNvPicPr>
            <a:picLocks noChangeAspect="1" noChangeArrowheads="1"/>
          </p:cNvPicPr>
          <p:nvPr/>
        </p:nvPicPr>
        <p:blipFill>
          <a:blip r:embed="rId2" cstate="print"/>
          <a:srcRect/>
          <a:stretch>
            <a:fillRect/>
          </a:stretch>
        </p:blipFill>
        <p:spPr bwMode="auto">
          <a:xfrm>
            <a:off x="1477674" y="1700213"/>
            <a:ext cx="6791325" cy="3457575"/>
          </a:xfrm>
          <a:prstGeom prst="rect">
            <a:avLst/>
          </a:prstGeom>
          <a:noFill/>
          <a:ln w="9525">
            <a:noFill/>
            <a:miter lim="800000"/>
            <a:headEnd/>
            <a:tailEnd/>
          </a:ln>
        </p:spPr>
      </p:pic>
    </p:spTree>
    <p:extLst>
      <p:ext uri="{BB962C8B-B14F-4D97-AF65-F5344CB8AC3E}">
        <p14:creationId xmlns:p14="http://schemas.microsoft.com/office/powerpoint/2010/main" val="1833137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5"/>
          <p:cNvSpPr>
            <a:spLocks noGrp="1"/>
          </p:cNvSpPr>
          <p:nvPr>
            <p:ph type="sldNum" sz="quarter" idx="4294967295"/>
          </p:nvPr>
        </p:nvSpPr>
        <p:spPr bwMode="auto">
          <a:xfrm>
            <a:off x="6553200" y="6248400"/>
            <a:ext cx="1905000" cy="457200"/>
          </a:xfrm>
          <a:prstGeom prst="rect">
            <a:avLst/>
          </a:prstGeom>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B9DD6B6-2474-4EBF-9BAF-0EF57310B7E2}" type="slidenum">
              <a:rPr kumimoji="0" lang="en-US"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9635" name="Rectangle 2"/>
          <p:cNvSpPr>
            <a:spLocks noGrp="1" noChangeArrowheads="1"/>
          </p:cNvSpPr>
          <p:nvPr>
            <p:ph type="title"/>
          </p:nvPr>
        </p:nvSpPr>
        <p:spPr/>
        <p:txBody>
          <a:bodyPr/>
          <a:lstStyle/>
          <a:p>
            <a:pPr algn="l" eaLnBrk="1" hangingPunct="1"/>
            <a:r>
              <a:rPr lang="en-US" sz="4000" b="1" dirty="0">
                <a:solidFill>
                  <a:srgbClr val="007FA3"/>
                </a:solidFill>
                <a:latin typeface="Times New Roman"/>
                <a:ea typeface="Times New Roman"/>
                <a:cs typeface="Times New Roman"/>
                <a:sym typeface="Arial"/>
              </a:rPr>
              <a:t>Prim’s Algorithm</a:t>
            </a:r>
          </a:p>
        </p:txBody>
      </p:sp>
      <p:pic>
        <p:nvPicPr>
          <p:cNvPr id="69636" name="Picture 2"/>
          <p:cNvPicPr>
            <a:picLocks noChangeAspect="1" noChangeArrowheads="1"/>
          </p:cNvPicPr>
          <p:nvPr/>
        </p:nvPicPr>
        <p:blipFill>
          <a:blip r:embed="rId2" cstate="print"/>
          <a:srcRect/>
          <a:stretch>
            <a:fillRect/>
          </a:stretch>
        </p:blipFill>
        <p:spPr bwMode="auto">
          <a:xfrm>
            <a:off x="990600" y="1647825"/>
            <a:ext cx="7162800" cy="3562350"/>
          </a:xfrm>
          <a:prstGeom prst="rect">
            <a:avLst/>
          </a:prstGeom>
          <a:noFill/>
          <a:ln w="9525">
            <a:noFill/>
            <a:miter lim="800000"/>
            <a:headEnd/>
            <a:tailEnd/>
          </a:ln>
        </p:spPr>
      </p:pic>
    </p:spTree>
    <p:extLst>
      <p:ext uri="{BB962C8B-B14F-4D97-AF65-F5344CB8AC3E}">
        <p14:creationId xmlns:p14="http://schemas.microsoft.com/office/powerpoint/2010/main" val="625002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5"/>
          <p:cNvSpPr>
            <a:spLocks noGrp="1"/>
          </p:cNvSpPr>
          <p:nvPr>
            <p:ph type="sldNum" sz="quarter" idx="4294967295"/>
          </p:nvPr>
        </p:nvSpPr>
        <p:spPr bwMode="auto">
          <a:xfrm>
            <a:off x="6553200" y="6248400"/>
            <a:ext cx="1905000" cy="457200"/>
          </a:xfrm>
          <a:prstGeom prst="rect">
            <a:avLst/>
          </a:prstGeom>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42A8B0A-8A82-43DC-BB9D-EC6C674E5865}" type="slidenum">
              <a:rPr kumimoji="0" lang="en-US"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0659" name="Rectangle 2"/>
          <p:cNvSpPr>
            <a:spLocks noGrp="1" noChangeArrowheads="1"/>
          </p:cNvSpPr>
          <p:nvPr>
            <p:ph type="title"/>
          </p:nvPr>
        </p:nvSpPr>
        <p:spPr/>
        <p:txBody>
          <a:bodyPr/>
          <a:lstStyle/>
          <a:p>
            <a:pPr algn="l" eaLnBrk="1" hangingPunct="1"/>
            <a:r>
              <a:rPr lang="en-US" sz="4000" b="1" dirty="0">
                <a:solidFill>
                  <a:srgbClr val="007FA3"/>
                </a:solidFill>
                <a:latin typeface="Times New Roman"/>
                <a:ea typeface="Times New Roman"/>
                <a:cs typeface="Times New Roman"/>
                <a:sym typeface="Arial"/>
              </a:rPr>
              <a:t>Prim’s Algorithm</a:t>
            </a:r>
          </a:p>
        </p:txBody>
      </p:sp>
      <p:pic>
        <p:nvPicPr>
          <p:cNvPr id="70660" name="Picture 3"/>
          <p:cNvPicPr>
            <a:picLocks noChangeAspect="1" noChangeArrowheads="1"/>
          </p:cNvPicPr>
          <p:nvPr/>
        </p:nvPicPr>
        <p:blipFill>
          <a:blip r:embed="rId2" cstate="print"/>
          <a:srcRect/>
          <a:stretch>
            <a:fillRect/>
          </a:stretch>
        </p:blipFill>
        <p:spPr bwMode="auto">
          <a:xfrm>
            <a:off x="1200150" y="1528763"/>
            <a:ext cx="6743700" cy="3800475"/>
          </a:xfrm>
          <a:prstGeom prst="rect">
            <a:avLst/>
          </a:prstGeom>
          <a:noFill/>
          <a:ln w="9525">
            <a:noFill/>
            <a:miter lim="800000"/>
            <a:headEnd/>
            <a:tailEnd/>
          </a:ln>
        </p:spPr>
      </p:pic>
    </p:spTree>
    <p:extLst>
      <p:ext uri="{BB962C8B-B14F-4D97-AF65-F5344CB8AC3E}">
        <p14:creationId xmlns:p14="http://schemas.microsoft.com/office/powerpoint/2010/main" val="1310321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5"/>
          <p:cNvSpPr>
            <a:spLocks noGrp="1"/>
          </p:cNvSpPr>
          <p:nvPr>
            <p:ph type="sldNum" sz="quarter" idx="4294967295"/>
          </p:nvPr>
        </p:nvSpPr>
        <p:spPr bwMode="auto">
          <a:xfrm>
            <a:off x="6553200" y="6248400"/>
            <a:ext cx="1905000" cy="457200"/>
          </a:xfrm>
          <a:prstGeom prst="rect">
            <a:avLst/>
          </a:prstGeom>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768B434-B6A0-4441-9934-EEEB33A9BED1}" type="slidenum">
              <a:rPr kumimoji="0" lang="en-US"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683" name="Rectangle 2"/>
          <p:cNvSpPr>
            <a:spLocks noGrp="1" noChangeArrowheads="1"/>
          </p:cNvSpPr>
          <p:nvPr>
            <p:ph type="title"/>
          </p:nvPr>
        </p:nvSpPr>
        <p:spPr/>
        <p:txBody>
          <a:bodyPr/>
          <a:lstStyle/>
          <a:p>
            <a:pPr algn="l" eaLnBrk="1" hangingPunct="1"/>
            <a:r>
              <a:rPr lang="en-US" sz="4000" b="1" dirty="0">
                <a:solidFill>
                  <a:srgbClr val="007FA3"/>
                </a:solidFill>
                <a:latin typeface="Times New Roman"/>
                <a:ea typeface="Times New Roman"/>
                <a:cs typeface="Times New Roman"/>
                <a:sym typeface="Arial"/>
              </a:rPr>
              <a:t>Prim’s Algorithm</a:t>
            </a:r>
          </a:p>
        </p:txBody>
      </p:sp>
      <p:pic>
        <p:nvPicPr>
          <p:cNvPr id="71684" name="Picture 2"/>
          <p:cNvPicPr>
            <a:picLocks noChangeAspect="1" noChangeArrowheads="1"/>
          </p:cNvPicPr>
          <p:nvPr/>
        </p:nvPicPr>
        <p:blipFill>
          <a:blip r:embed="rId2" cstate="print"/>
          <a:srcRect/>
          <a:stretch>
            <a:fillRect/>
          </a:stretch>
        </p:blipFill>
        <p:spPr bwMode="auto">
          <a:xfrm>
            <a:off x="895350" y="1695450"/>
            <a:ext cx="7353300" cy="3467100"/>
          </a:xfrm>
          <a:prstGeom prst="rect">
            <a:avLst/>
          </a:prstGeom>
          <a:noFill/>
          <a:ln w="9525">
            <a:noFill/>
            <a:miter lim="800000"/>
            <a:headEnd/>
            <a:tailEnd/>
          </a:ln>
        </p:spPr>
      </p:pic>
    </p:spTree>
    <p:extLst>
      <p:ext uri="{BB962C8B-B14F-4D97-AF65-F5344CB8AC3E}">
        <p14:creationId xmlns:p14="http://schemas.microsoft.com/office/powerpoint/2010/main" val="1111175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4"/>
          <p:cNvSpPr>
            <a:spLocks noGrp="1"/>
          </p:cNvSpPr>
          <p:nvPr>
            <p:ph type="sldNum" sz="quarter" idx="4294967295"/>
          </p:nvPr>
        </p:nvSpPr>
        <p:spPr bwMode="auto">
          <a:xfrm>
            <a:off x="6553200" y="6248400"/>
            <a:ext cx="1905000" cy="457200"/>
          </a:xfrm>
          <a:prstGeom prst="rect">
            <a:avLst/>
          </a:prstGeom>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877294C-5EBA-4484-9CC3-C0696683AAA3}" type="slidenum">
              <a:rPr kumimoji="0" lang="en-US" sz="1400" b="0" i="0" u="none" strike="noStrike" kern="1200" cap="none" spc="0" normalizeH="0" baseline="0" noProof="0">
                <a:ln>
                  <a:noFill/>
                </a:ln>
                <a:solidFill>
                  <a:srgbClr val="000000"/>
                </a:solidFill>
                <a:effectLst/>
                <a:uLnTx/>
                <a:uFillTx/>
                <a:latin typeface="Arial" charset="0"/>
                <a:ea typeface="+mj-ea"/>
                <a:cs typeface="+mj-cs"/>
                <a:sym typeface="Arial"/>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400" b="0" i="0" u="none" strike="noStrike" kern="1200" cap="none" spc="0" normalizeH="0" baseline="0" noProof="0">
              <a:ln>
                <a:noFill/>
              </a:ln>
              <a:solidFill>
                <a:srgbClr val="000000"/>
              </a:solidFill>
              <a:effectLst/>
              <a:uLnTx/>
              <a:uFillTx/>
              <a:latin typeface="Arial" charset="0"/>
              <a:ea typeface="+mj-ea"/>
              <a:cs typeface="+mj-cs"/>
              <a:sym typeface="Arial"/>
            </a:endParaRPr>
          </a:p>
        </p:txBody>
      </p:sp>
      <p:sp>
        <p:nvSpPr>
          <p:cNvPr id="33795" name="Rectangle 2"/>
          <p:cNvSpPr>
            <a:spLocks noGrp="1" noChangeArrowheads="1"/>
          </p:cNvSpPr>
          <p:nvPr>
            <p:ph type="title"/>
          </p:nvPr>
        </p:nvSpPr>
        <p:spPr>
          <a:xfrm>
            <a:off x="533400" y="381001"/>
            <a:ext cx="7924800" cy="914400"/>
          </a:xfrm>
        </p:spPr>
        <p:txBody>
          <a:bodyPr/>
          <a:lstStyle/>
          <a:p>
            <a:pPr algn="l" eaLnBrk="1" hangingPunct="1"/>
            <a:r>
              <a:rPr lang="en-US" b="1" dirty="0">
                <a:solidFill>
                  <a:srgbClr val="007FA3"/>
                </a:solidFill>
                <a:latin typeface="Times New Roman"/>
                <a:ea typeface="Times New Roman"/>
                <a:cs typeface="Times New Roman"/>
              </a:rPr>
              <a:t>Depth-First Searching </a:t>
            </a:r>
            <a:r>
              <a:rPr lang="en-US" sz="2400" b="1" dirty="0">
                <a:solidFill>
                  <a:srgbClr val="007FA3"/>
                </a:solidFill>
                <a:latin typeface="Times New Roman"/>
                <a:ea typeface="Times New Roman"/>
                <a:cs typeface="Times New Roman"/>
              </a:rPr>
              <a:t>(Austin to Washington)</a:t>
            </a:r>
            <a:endParaRPr lang="en-US" sz="2400" b="1" dirty="0">
              <a:latin typeface="Lucida Sans" pitchFamily="34" charset="0"/>
            </a:endParaRPr>
          </a:p>
        </p:txBody>
      </p:sp>
      <p:sp>
        <p:nvSpPr>
          <p:cNvPr id="33797" name="Text Box 4"/>
          <p:cNvSpPr txBox="1">
            <a:spLocks noChangeArrowheads="1"/>
          </p:cNvSpPr>
          <p:nvPr/>
        </p:nvSpPr>
        <p:spPr bwMode="auto">
          <a:xfrm>
            <a:off x="533400" y="1447800"/>
            <a:ext cx="4863832" cy="4555093"/>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Arial" pitchFamily="34" charset="0"/>
                <a:ea typeface="+mj-ea"/>
                <a:cs typeface="+mj-cs"/>
                <a:sym typeface="Arial"/>
              </a:rPr>
              <a:t>DepthFirstSearch</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200" b="0" i="0" u="none" strike="noStrike" kern="1200" cap="none" spc="0" normalizeH="0" baseline="0" noProof="0" dirty="0">
                <a:ln>
                  <a:noFill/>
                </a:ln>
                <a:solidFill>
                  <a:srgbClr val="000000"/>
                </a:solidFill>
                <a:effectLst/>
                <a:uLnTx/>
                <a:uFillTx/>
                <a:latin typeface="Arial" pitchFamily="34" charset="0"/>
                <a:ea typeface="+mj-ea"/>
                <a:cs typeface="+mj-cs"/>
                <a:sym typeface="Arial"/>
              </a:rPr>
              <a:t>(non recursive)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Set found to false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stack.push</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startVertex</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do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stack.pop(vertex)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if vertex =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endVertex</a:t>
            </a:r>
            <a:endPar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final 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set found to true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else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this 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push all adjacent vertices on stack</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while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stack.IsEmpty</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and !found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if !found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“Path does not exist”</a:t>
            </a:r>
          </a:p>
        </p:txBody>
      </p:sp>
      <p:pic>
        <p:nvPicPr>
          <p:cNvPr id="33798" name="Picture 5" descr="9_633b"/>
          <p:cNvPicPr>
            <a:picLocks noChangeAspect="1" noChangeArrowheads="1"/>
          </p:cNvPicPr>
          <p:nvPr/>
        </p:nvPicPr>
        <p:blipFill>
          <a:blip r:embed="rId3" cstate="print"/>
          <a:srcRect/>
          <a:stretch>
            <a:fillRect/>
          </a:stretch>
        </p:blipFill>
        <p:spPr bwMode="auto">
          <a:xfrm>
            <a:off x="3810000" y="1676400"/>
            <a:ext cx="4648200" cy="2855913"/>
          </a:xfrm>
          <a:prstGeom prst="rect">
            <a:avLst/>
          </a:prstGeom>
          <a:noFill/>
          <a:ln w="28575">
            <a:solidFill>
              <a:schemeClr val="tx1"/>
            </a:solidFill>
            <a:miter lim="800000"/>
            <a:headEnd/>
            <a:tailEnd/>
          </a:ln>
        </p:spPr>
      </p:pic>
      <p:sp>
        <p:nvSpPr>
          <p:cNvPr id="33799" name="Rectangle 6"/>
          <p:cNvSpPr>
            <a:spLocks noChangeArrowheads="1"/>
          </p:cNvSpPr>
          <p:nvPr/>
        </p:nvSpPr>
        <p:spPr bwMode="auto">
          <a:xfrm>
            <a:off x="5562600" y="4800600"/>
            <a:ext cx="1066800" cy="1828800"/>
          </a:xfrm>
          <a:prstGeom prst="rect">
            <a:avLst/>
          </a:prstGeom>
          <a:no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3800" name="Line 7"/>
          <p:cNvSpPr>
            <a:spLocks noChangeShapeType="1"/>
          </p:cNvSpPr>
          <p:nvPr/>
        </p:nvSpPr>
        <p:spPr bwMode="auto">
          <a:xfrm>
            <a:off x="5562600" y="62484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3801" name="Line 8"/>
          <p:cNvSpPr>
            <a:spLocks noChangeShapeType="1"/>
          </p:cNvSpPr>
          <p:nvPr/>
        </p:nvSpPr>
        <p:spPr bwMode="auto">
          <a:xfrm>
            <a:off x="5562600" y="58674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3802" name="Line 9"/>
          <p:cNvSpPr>
            <a:spLocks noChangeShapeType="1"/>
          </p:cNvSpPr>
          <p:nvPr/>
        </p:nvSpPr>
        <p:spPr bwMode="auto">
          <a:xfrm>
            <a:off x="5562600" y="54864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3803" name="Line 10"/>
          <p:cNvSpPr>
            <a:spLocks noChangeShapeType="1"/>
          </p:cNvSpPr>
          <p:nvPr/>
        </p:nvSpPr>
        <p:spPr bwMode="auto">
          <a:xfrm>
            <a:off x="5562600" y="51816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3804" name="Text Box 11"/>
          <p:cNvSpPr txBox="1">
            <a:spLocks noChangeArrowheads="1"/>
          </p:cNvSpPr>
          <p:nvPr/>
        </p:nvSpPr>
        <p:spPr bwMode="auto">
          <a:xfrm>
            <a:off x="5791200" y="4495800"/>
            <a:ext cx="603250" cy="336550"/>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j-ea"/>
                <a:cs typeface="+mj-cs"/>
                <a:sym typeface="Arial"/>
              </a:rPr>
              <a:t>stack</a:t>
            </a:r>
          </a:p>
        </p:txBody>
      </p:sp>
      <p:sp>
        <p:nvSpPr>
          <p:cNvPr id="1399820" name="AutoShape 12"/>
          <p:cNvSpPr>
            <a:spLocks noChangeArrowheads="1"/>
          </p:cNvSpPr>
          <p:nvPr/>
        </p:nvSpPr>
        <p:spPr bwMode="auto">
          <a:xfrm>
            <a:off x="-118752" y="2303813"/>
            <a:ext cx="583870" cy="249382"/>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399821" name="Text Box 13"/>
          <p:cNvSpPr txBox="1">
            <a:spLocks noChangeArrowheads="1"/>
          </p:cNvSpPr>
          <p:nvPr/>
        </p:nvSpPr>
        <p:spPr bwMode="auto">
          <a:xfrm>
            <a:off x="5638800" y="6248400"/>
            <a:ext cx="86042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Austin</a:t>
            </a:r>
          </a:p>
        </p:txBody>
      </p:sp>
    </p:spTree>
    <p:extLst>
      <p:ext uri="{BB962C8B-B14F-4D97-AF65-F5344CB8AC3E}">
        <p14:creationId xmlns:p14="http://schemas.microsoft.com/office/powerpoint/2010/main" val="31748233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998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998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9820" grpId="0" animBg="1"/>
      <p:bldP spid="1399821"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5"/>
          <p:cNvSpPr>
            <a:spLocks noGrp="1"/>
          </p:cNvSpPr>
          <p:nvPr>
            <p:ph type="sldNum" sz="quarter" idx="4294967295"/>
          </p:nvPr>
        </p:nvSpPr>
        <p:spPr bwMode="auto">
          <a:xfrm>
            <a:off x="6553200" y="6248400"/>
            <a:ext cx="1905000" cy="457200"/>
          </a:xfrm>
          <a:prstGeom prst="rect">
            <a:avLst/>
          </a:prstGeom>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A420F73-32C1-4737-8FAA-D72EDE63DAF6}" type="slidenum">
              <a:rPr kumimoji="0" lang="en-US"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707" name="Rectangle 2"/>
          <p:cNvSpPr>
            <a:spLocks noGrp="1" noChangeArrowheads="1"/>
          </p:cNvSpPr>
          <p:nvPr>
            <p:ph type="title"/>
          </p:nvPr>
        </p:nvSpPr>
        <p:spPr>
          <a:xfrm>
            <a:off x="457200" y="508000"/>
            <a:ext cx="8229600" cy="826052"/>
          </a:xfrm>
        </p:spPr>
        <p:txBody>
          <a:bodyPr/>
          <a:lstStyle/>
          <a:p>
            <a:pPr algn="l" eaLnBrk="1" hangingPunct="1"/>
            <a:r>
              <a:rPr lang="en-US" sz="4000" b="1" dirty="0">
                <a:solidFill>
                  <a:srgbClr val="007FA3"/>
                </a:solidFill>
                <a:latin typeface="Times New Roman"/>
                <a:ea typeface="Times New Roman"/>
                <a:cs typeface="Times New Roman"/>
              </a:rPr>
              <a:t>Prim’s | Learning Activity</a:t>
            </a:r>
          </a:p>
        </p:txBody>
      </p:sp>
      <p:sp>
        <p:nvSpPr>
          <p:cNvPr id="72708" name="Rectangle 4"/>
          <p:cNvSpPr>
            <a:spLocks noChangeArrowheads="1"/>
          </p:cNvSpPr>
          <p:nvPr/>
        </p:nvSpPr>
        <p:spPr bwMode="auto">
          <a:xfrm>
            <a:off x="1447800" y="3124200"/>
            <a:ext cx="457200" cy="457200"/>
          </a:xfrm>
          <a:prstGeom prst="rect">
            <a:avLst/>
          </a:prstGeom>
          <a:no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u0</a:t>
            </a:r>
          </a:p>
        </p:txBody>
      </p:sp>
      <p:sp>
        <p:nvSpPr>
          <p:cNvPr id="72709" name="Rectangle 5"/>
          <p:cNvSpPr>
            <a:spLocks noChangeArrowheads="1"/>
          </p:cNvSpPr>
          <p:nvPr/>
        </p:nvSpPr>
        <p:spPr bwMode="auto">
          <a:xfrm>
            <a:off x="3162300" y="1981200"/>
            <a:ext cx="457200" cy="457200"/>
          </a:xfrm>
          <a:prstGeom prst="rect">
            <a:avLst/>
          </a:prstGeom>
          <a:no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u1</a:t>
            </a:r>
          </a:p>
        </p:txBody>
      </p:sp>
      <p:sp>
        <p:nvSpPr>
          <p:cNvPr id="72710" name="Rectangle 6"/>
          <p:cNvSpPr>
            <a:spLocks noChangeArrowheads="1"/>
          </p:cNvSpPr>
          <p:nvPr/>
        </p:nvSpPr>
        <p:spPr bwMode="auto">
          <a:xfrm>
            <a:off x="5524500" y="1981200"/>
            <a:ext cx="457200" cy="457200"/>
          </a:xfrm>
          <a:prstGeom prst="rect">
            <a:avLst/>
          </a:prstGeom>
          <a:no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u3</a:t>
            </a:r>
          </a:p>
        </p:txBody>
      </p:sp>
      <p:sp>
        <p:nvSpPr>
          <p:cNvPr id="72711" name="Rectangle 7"/>
          <p:cNvSpPr>
            <a:spLocks noChangeArrowheads="1"/>
          </p:cNvSpPr>
          <p:nvPr/>
        </p:nvSpPr>
        <p:spPr bwMode="auto">
          <a:xfrm>
            <a:off x="3162300" y="4191000"/>
            <a:ext cx="457200" cy="457200"/>
          </a:xfrm>
          <a:prstGeom prst="rect">
            <a:avLst/>
          </a:prstGeom>
          <a:no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u2</a:t>
            </a:r>
          </a:p>
        </p:txBody>
      </p:sp>
      <p:sp>
        <p:nvSpPr>
          <p:cNvPr id="72712" name="Rectangle 8"/>
          <p:cNvSpPr>
            <a:spLocks noChangeArrowheads="1"/>
          </p:cNvSpPr>
          <p:nvPr/>
        </p:nvSpPr>
        <p:spPr bwMode="auto">
          <a:xfrm>
            <a:off x="5524500" y="4191000"/>
            <a:ext cx="457200" cy="457200"/>
          </a:xfrm>
          <a:prstGeom prst="rect">
            <a:avLst/>
          </a:prstGeom>
          <a:no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u4</a:t>
            </a:r>
          </a:p>
        </p:txBody>
      </p:sp>
      <p:sp>
        <p:nvSpPr>
          <p:cNvPr id="72713" name="Rectangle 9"/>
          <p:cNvSpPr>
            <a:spLocks noChangeArrowheads="1"/>
          </p:cNvSpPr>
          <p:nvPr/>
        </p:nvSpPr>
        <p:spPr bwMode="auto">
          <a:xfrm>
            <a:off x="7620000" y="3124200"/>
            <a:ext cx="457200" cy="457200"/>
          </a:xfrm>
          <a:prstGeom prst="rect">
            <a:avLst/>
          </a:prstGeom>
          <a:no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u5</a:t>
            </a:r>
          </a:p>
        </p:txBody>
      </p:sp>
      <p:sp>
        <p:nvSpPr>
          <p:cNvPr id="72714" name="Line 10"/>
          <p:cNvSpPr>
            <a:spLocks noChangeShapeType="1"/>
          </p:cNvSpPr>
          <p:nvPr/>
        </p:nvSpPr>
        <p:spPr bwMode="auto">
          <a:xfrm flipH="1">
            <a:off x="1752600" y="2438400"/>
            <a:ext cx="1524000" cy="685800"/>
          </a:xfrm>
          <a:prstGeom prst="line">
            <a:avLst/>
          </a:prstGeom>
          <a:noFill/>
          <a:ln w="9525">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2715" name="Line 11"/>
          <p:cNvSpPr>
            <a:spLocks noChangeShapeType="1"/>
          </p:cNvSpPr>
          <p:nvPr/>
        </p:nvSpPr>
        <p:spPr bwMode="auto">
          <a:xfrm>
            <a:off x="1752600" y="3581400"/>
            <a:ext cx="1524000" cy="609600"/>
          </a:xfrm>
          <a:prstGeom prst="line">
            <a:avLst/>
          </a:prstGeom>
          <a:noFill/>
          <a:ln w="9525">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2716" name="Line 12"/>
          <p:cNvSpPr>
            <a:spLocks noChangeShapeType="1"/>
          </p:cNvSpPr>
          <p:nvPr/>
        </p:nvSpPr>
        <p:spPr bwMode="auto">
          <a:xfrm>
            <a:off x="3429000" y="2438400"/>
            <a:ext cx="0" cy="1752600"/>
          </a:xfrm>
          <a:prstGeom prst="line">
            <a:avLst/>
          </a:prstGeom>
          <a:noFill/>
          <a:ln w="9525">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2717" name="Line 13"/>
          <p:cNvSpPr>
            <a:spLocks noChangeShapeType="1"/>
          </p:cNvSpPr>
          <p:nvPr/>
        </p:nvSpPr>
        <p:spPr bwMode="auto">
          <a:xfrm>
            <a:off x="3657600" y="2209800"/>
            <a:ext cx="1828800" cy="0"/>
          </a:xfrm>
          <a:prstGeom prst="line">
            <a:avLst/>
          </a:prstGeom>
          <a:noFill/>
          <a:ln w="9525">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2718" name="Line 14"/>
          <p:cNvSpPr>
            <a:spLocks noChangeShapeType="1"/>
          </p:cNvSpPr>
          <p:nvPr/>
        </p:nvSpPr>
        <p:spPr bwMode="auto">
          <a:xfrm>
            <a:off x="5791200" y="2438400"/>
            <a:ext cx="0" cy="1752600"/>
          </a:xfrm>
          <a:prstGeom prst="line">
            <a:avLst/>
          </a:prstGeom>
          <a:noFill/>
          <a:ln w="9525">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2719" name="Line 15"/>
          <p:cNvSpPr>
            <a:spLocks noChangeShapeType="1"/>
          </p:cNvSpPr>
          <p:nvPr/>
        </p:nvSpPr>
        <p:spPr bwMode="auto">
          <a:xfrm>
            <a:off x="5943600" y="2438400"/>
            <a:ext cx="1905000" cy="685800"/>
          </a:xfrm>
          <a:prstGeom prst="line">
            <a:avLst/>
          </a:prstGeom>
          <a:noFill/>
          <a:ln w="9525">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2720" name="Line 16"/>
          <p:cNvSpPr>
            <a:spLocks noChangeShapeType="1"/>
          </p:cNvSpPr>
          <p:nvPr/>
        </p:nvSpPr>
        <p:spPr bwMode="auto">
          <a:xfrm flipV="1">
            <a:off x="5867400" y="3581400"/>
            <a:ext cx="1981200" cy="609600"/>
          </a:xfrm>
          <a:prstGeom prst="line">
            <a:avLst/>
          </a:prstGeom>
          <a:noFill/>
          <a:ln w="9525">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2721" name="Line 17"/>
          <p:cNvSpPr>
            <a:spLocks noChangeShapeType="1"/>
          </p:cNvSpPr>
          <p:nvPr/>
        </p:nvSpPr>
        <p:spPr bwMode="auto">
          <a:xfrm flipH="1">
            <a:off x="3505200" y="2438400"/>
            <a:ext cx="2133600" cy="1752600"/>
          </a:xfrm>
          <a:prstGeom prst="line">
            <a:avLst/>
          </a:prstGeom>
          <a:noFill/>
          <a:ln w="9525">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2722" name="Line 18"/>
          <p:cNvSpPr>
            <a:spLocks noChangeShapeType="1"/>
          </p:cNvSpPr>
          <p:nvPr/>
        </p:nvSpPr>
        <p:spPr bwMode="auto">
          <a:xfrm>
            <a:off x="3657600" y="4419600"/>
            <a:ext cx="1828800" cy="0"/>
          </a:xfrm>
          <a:prstGeom prst="line">
            <a:avLst/>
          </a:prstGeom>
          <a:noFill/>
          <a:ln w="9525">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2723" name="Text Box 19"/>
          <p:cNvSpPr txBox="1">
            <a:spLocks noChangeArrowheads="1"/>
          </p:cNvSpPr>
          <p:nvPr/>
        </p:nvSpPr>
        <p:spPr bwMode="auto">
          <a:xfrm>
            <a:off x="2209800" y="2590800"/>
            <a:ext cx="336550" cy="457200"/>
          </a:xfrm>
          <a:prstGeom prst="rect">
            <a:avLst/>
          </a:prstGeom>
          <a:solidFill>
            <a:schemeClr val="bg1"/>
          </a:solid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5</a:t>
            </a:r>
          </a:p>
        </p:txBody>
      </p:sp>
      <p:sp>
        <p:nvSpPr>
          <p:cNvPr id="72724" name="Text Box 20"/>
          <p:cNvSpPr txBox="1">
            <a:spLocks noChangeArrowheads="1"/>
          </p:cNvSpPr>
          <p:nvPr/>
        </p:nvSpPr>
        <p:spPr bwMode="auto">
          <a:xfrm>
            <a:off x="2133600" y="3581400"/>
            <a:ext cx="488950" cy="457200"/>
          </a:xfrm>
          <a:prstGeom prst="rect">
            <a:avLst/>
          </a:prstGeom>
          <a:solidFill>
            <a:schemeClr val="bg1"/>
          </a:solid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30</a:t>
            </a:r>
          </a:p>
        </p:txBody>
      </p:sp>
      <p:sp>
        <p:nvSpPr>
          <p:cNvPr id="72725" name="Text Box 21"/>
          <p:cNvSpPr txBox="1">
            <a:spLocks noChangeArrowheads="1"/>
          </p:cNvSpPr>
          <p:nvPr/>
        </p:nvSpPr>
        <p:spPr bwMode="auto">
          <a:xfrm>
            <a:off x="4343400" y="1981200"/>
            <a:ext cx="488950" cy="457200"/>
          </a:xfrm>
          <a:prstGeom prst="rect">
            <a:avLst/>
          </a:prstGeom>
          <a:solidFill>
            <a:schemeClr val="bg1"/>
          </a:solid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10</a:t>
            </a:r>
          </a:p>
        </p:txBody>
      </p:sp>
      <p:sp>
        <p:nvSpPr>
          <p:cNvPr id="72726" name="Text Box 22"/>
          <p:cNvSpPr txBox="1">
            <a:spLocks noChangeArrowheads="1"/>
          </p:cNvSpPr>
          <p:nvPr/>
        </p:nvSpPr>
        <p:spPr bwMode="auto">
          <a:xfrm>
            <a:off x="3200400" y="3048000"/>
            <a:ext cx="488950" cy="457200"/>
          </a:xfrm>
          <a:prstGeom prst="rect">
            <a:avLst/>
          </a:prstGeom>
          <a:solidFill>
            <a:schemeClr val="bg1"/>
          </a:solid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20</a:t>
            </a:r>
          </a:p>
        </p:txBody>
      </p:sp>
      <p:sp>
        <p:nvSpPr>
          <p:cNvPr id="72727" name="Text Box 23"/>
          <p:cNvSpPr txBox="1">
            <a:spLocks noChangeArrowheads="1"/>
          </p:cNvSpPr>
          <p:nvPr/>
        </p:nvSpPr>
        <p:spPr bwMode="auto">
          <a:xfrm>
            <a:off x="4343400" y="3048000"/>
            <a:ext cx="488950" cy="457200"/>
          </a:xfrm>
          <a:prstGeom prst="rect">
            <a:avLst/>
          </a:prstGeom>
          <a:solidFill>
            <a:schemeClr val="bg1"/>
          </a:solid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10</a:t>
            </a:r>
          </a:p>
        </p:txBody>
      </p:sp>
      <p:sp>
        <p:nvSpPr>
          <p:cNvPr id="72728" name="Text Box 24"/>
          <p:cNvSpPr txBox="1">
            <a:spLocks noChangeArrowheads="1"/>
          </p:cNvSpPr>
          <p:nvPr/>
        </p:nvSpPr>
        <p:spPr bwMode="auto">
          <a:xfrm>
            <a:off x="4343400" y="4191000"/>
            <a:ext cx="488950" cy="457200"/>
          </a:xfrm>
          <a:prstGeom prst="rect">
            <a:avLst/>
          </a:prstGeom>
          <a:solidFill>
            <a:schemeClr val="bg1"/>
          </a:solid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15</a:t>
            </a:r>
          </a:p>
        </p:txBody>
      </p:sp>
      <p:sp>
        <p:nvSpPr>
          <p:cNvPr id="72729" name="Text Box 25"/>
          <p:cNvSpPr txBox="1">
            <a:spLocks noChangeArrowheads="1"/>
          </p:cNvSpPr>
          <p:nvPr/>
        </p:nvSpPr>
        <p:spPr bwMode="auto">
          <a:xfrm>
            <a:off x="6553200" y="3657600"/>
            <a:ext cx="488950" cy="457200"/>
          </a:xfrm>
          <a:prstGeom prst="rect">
            <a:avLst/>
          </a:prstGeom>
          <a:solidFill>
            <a:schemeClr val="bg1"/>
          </a:solid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15</a:t>
            </a:r>
          </a:p>
        </p:txBody>
      </p:sp>
      <p:sp>
        <p:nvSpPr>
          <p:cNvPr id="72730" name="Text Box 26"/>
          <p:cNvSpPr txBox="1">
            <a:spLocks noChangeArrowheads="1"/>
          </p:cNvSpPr>
          <p:nvPr/>
        </p:nvSpPr>
        <p:spPr bwMode="auto">
          <a:xfrm>
            <a:off x="6400800" y="2514600"/>
            <a:ext cx="488950" cy="457200"/>
          </a:xfrm>
          <a:prstGeom prst="rect">
            <a:avLst/>
          </a:prstGeom>
          <a:solidFill>
            <a:schemeClr val="bg1"/>
          </a:solid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20</a:t>
            </a:r>
          </a:p>
        </p:txBody>
      </p:sp>
      <p:sp>
        <p:nvSpPr>
          <p:cNvPr id="72731" name="Text Box 27"/>
          <p:cNvSpPr txBox="1">
            <a:spLocks noChangeArrowheads="1"/>
          </p:cNvSpPr>
          <p:nvPr/>
        </p:nvSpPr>
        <p:spPr bwMode="auto">
          <a:xfrm>
            <a:off x="5638800" y="3048000"/>
            <a:ext cx="336550" cy="457200"/>
          </a:xfrm>
          <a:prstGeom prst="rect">
            <a:avLst/>
          </a:prstGeom>
          <a:solidFill>
            <a:schemeClr val="bg1"/>
          </a:solid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5</a:t>
            </a:r>
          </a:p>
        </p:txBody>
      </p:sp>
      <p:sp>
        <p:nvSpPr>
          <p:cNvPr id="1443868" name="Rectangle 28"/>
          <p:cNvSpPr>
            <a:spLocks noGrp="1" noChangeArrowheads="1"/>
          </p:cNvSpPr>
          <p:nvPr>
            <p:ph type="body" sz="half" idx="1"/>
          </p:nvPr>
        </p:nvSpPr>
        <p:spPr>
          <a:xfrm>
            <a:off x="691376" y="5562600"/>
            <a:ext cx="8251902" cy="838200"/>
          </a:xfrm>
          <a:noFill/>
        </p:spPr>
        <p:txBody>
          <a:bodyPr/>
          <a:lstStyle/>
          <a:p>
            <a:pPr eaLnBrk="1" hangingPunct="1"/>
            <a:r>
              <a:rPr lang="en-US" sz="2000" dirty="0">
                <a:hlinkClick r:id="rId3"/>
              </a:rPr>
              <a:t>http://weierstrass.is.tokushima-u.ac.jp/ikeda/suuri/dijkstra/PrimApp.shtml?demo1</a:t>
            </a:r>
            <a:endParaRPr lang="en-US" sz="1600" dirty="0"/>
          </a:p>
        </p:txBody>
      </p:sp>
    </p:spTree>
    <p:extLst>
      <p:ext uri="{BB962C8B-B14F-4D97-AF65-F5344CB8AC3E}">
        <p14:creationId xmlns:p14="http://schemas.microsoft.com/office/powerpoint/2010/main" val="115585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386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68"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6"/>
          <p:cNvSpPr>
            <a:spLocks noGrp="1" noChangeArrowheads="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7B0B743-B155-40CC-8719-5E10B184A203}" type="slidenum">
              <a:rPr kumimoji="0" lang="en-US" sz="1400" b="0" i="0" u="none" strike="noStrike" kern="1200" cap="none" spc="0" normalizeH="0" baseline="0" noProof="0" smtClean="0">
                <a:ln>
                  <a:noFill/>
                </a:ln>
                <a:solidFill>
                  <a:srgbClr val="000000"/>
                </a:solidFill>
                <a:effectLst/>
                <a:uLnTx/>
                <a:uFillTx/>
                <a:latin typeface="Arial" pitchFamily="34" charset="0"/>
                <a:ea typeface="+mj-ea"/>
                <a:cs typeface="+mj-cs"/>
                <a:sym typeface="Arial"/>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sz="14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1987" name="Rectangle 2"/>
          <p:cNvSpPr>
            <a:spLocks noGrp="1" noChangeArrowheads="1"/>
          </p:cNvSpPr>
          <p:nvPr>
            <p:ph type="title"/>
          </p:nvPr>
        </p:nvSpPr>
        <p:spPr>
          <a:xfrm>
            <a:off x="319088" y="261252"/>
            <a:ext cx="8367712" cy="910725"/>
          </a:xfrm>
        </p:spPr>
        <p:txBody>
          <a:bodyPr/>
          <a:lstStyle/>
          <a:p>
            <a:pPr algn="l" eaLnBrk="1" hangingPunct="1"/>
            <a:r>
              <a:rPr lang="en-US" sz="4000" b="1" dirty="0">
                <a:solidFill>
                  <a:srgbClr val="007FA3"/>
                </a:solidFill>
                <a:latin typeface="Times New Roman"/>
                <a:ea typeface="Times New Roman"/>
                <a:cs typeface="Times New Roman"/>
              </a:rPr>
              <a:t>Prim’s (Pseudo Code)</a:t>
            </a:r>
          </a:p>
        </p:txBody>
      </p:sp>
      <p:sp>
        <p:nvSpPr>
          <p:cNvPr id="41989" name="Text Box 5"/>
          <p:cNvSpPr txBox="1">
            <a:spLocks noChangeArrowheads="1"/>
          </p:cNvSpPr>
          <p:nvPr/>
        </p:nvSpPr>
        <p:spPr bwMode="auto">
          <a:xfrm>
            <a:off x="319088" y="1408786"/>
            <a:ext cx="8577262" cy="5319713"/>
          </a:xfrm>
          <a:prstGeom prst="rect">
            <a:avLst/>
          </a:prstGeom>
          <a:solidFill>
            <a:srgbClr val="FFCC99"/>
          </a:solidFill>
          <a:ln w="9525" algn="ctr">
            <a:solidFill>
              <a:schemeClr val="tx1"/>
            </a:solidFill>
            <a:miter lim="800000"/>
            <a:headEnd/>
            <a:tailEnd/>
          </a:ln>
          <a:effectLst>
            <a:prstShdw prst="shdw13" dist="53882" dir="13500000">
              <a:schemeClr val="bg2">
                <a:alpha val="50000"/>
              </a:schemeClr>
            </a:prstShdw>
          </a:effectLst>
        </p:spPr>
        <p:txBody>
          <a:bodyPr>
            <a:spAutoFit/>
          </a:bodyPr>
          <a:lstStyle/>
          <a:p>
            <a:pPr marL="342900" marR="0" lvl="0" indent="-34290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Array </a:t>
            </a:r>
            <a:r>
              <a:rPr kumimoji="0" lang="en-US" sz="1800" b="1" i="0" u="none" strike="noStrike" kern="1200" cap="none" spc="0" normalizeH="0" baseline="0" noProof="0" dirty="0" err="1">
                <a:ln>
                  <a:noFill/>
                </a:ln>
                <a:solidFill>
                  <a:srgbClr val="000000"/>
                </a:solidFill>
                <a:effectLst/>
                <a:uLnTx/>
                <a:uFillTx/>
                <a:latin typeface="Arial" pitchFamily="34" charset="0"/>
                <a:ea typeface="+mj-ea"/>
                <a:cs typeface="+mj-cs"/>
                <a:sym typeface="Arial"/>
              </a:rPr>
              <a:t>aCopy</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initialized to the adjacency matrix, Array </a:t>
            </a:r>
            <a:r>
              <a:rPr kumimoji="0" lang="en-US" sz="1800" b="1" i="0" u="none" strike="noStrike" kern="1200" cap="none" spc="0" normalizeH="0" baseline="0" noProof="0" dirty="0" err="1">
                <a:ln>
                  <a:noFill/>
                </a:ln>
                <a:solidFill>
                  <a:srgbClr val="000000"/>
                </a:solidFill>
                <a:effectLst/>
                <a:uLnTx/>
                <a:uFillTx/>
                <a:latin typeface="Arial" pitchFamily="34" charset="0"/>
                <a:ea typeface="+mj-ea"/>
                <a:cs typeface="+mj-cs"/>
                <a:sym typeface="Arial"/>
              </a:rPr>
              <a:t>mst</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initalized</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to an impossibly high edge weighting, </a:t>
            </a:r>
            <a:r>
              <a:rPr kumimoji="0" lang="en-US" sz="1800" b="1" i="0" u="none" strike="noStrike" kern="1200" cap="none" spc="0" normalizeH="0" baseline="0" noProof="0" dirty="0" err="1">
                <a:ln>
                  <a:noFill/>
                </a:ln>
                <a:solidFill>
                  <a:srgbClr val="000000"/>
                </a:solidFill>
                <a:effectLst/>
                <a:uLnTx/>
                <a:uFillTx/>
                <a:latin typeface="Arial" pitchFamily="34" charset="0"/>
                <a:ea typeface="+mj-ea"/>
                <a:cs typeface="+mj-cs"/>
                <a:sym typeface="Arial"/>
              </a:rPr>
              <a:t>noEdge</a:t>
            </a:r>
            <a:r>
              <a:rPr kumimoji="0" lang="en-US" sz="1800" b="1"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800" b="1" i="0" u="none" strike="noStrike" kern="1200" cap="none" spc="0" normalizeH="0" baseline="0" noProof="0" dirty="0" err="1">
                <a:ln>
                  <a:noFill/>
                </a:ln>
                <a:solidFill>
                  <a:srgbClr val="000000"/>
                </a:solidFill>
                <a:effectLst/>
                <a:uLnTx/>
                <a:uFillTx/>
                <a:latin typeface="Arial" pitchFamily="34" charset="0"/>
                <a:ea typeface="+mj-ea"/>
                <a:cs typeface="+mj-cs"/>
                <a:sym typeface="Arial"/>
              </a:rPr>
              <a:t>findMinWeightEdge</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returns  the row, column, and weight of the minimum edge of those considered /*</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1.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verticesIncluded</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[0] = 0;  </a:t>
            </a:r>
            <a:r>
              <a:rPr kumimoji="0" lang="en-US" sz="1800" b="0" i="0" u="none" strike="noStrike" kern="1200" cap="none" spc="0" normalizeH="0" baseline="0" noProof="0" dirty="0">
                <a:ln>
                  <a:noFill/>
                </a:ln>
                <a:solidFill>
                  <a:srgbClr val="0033CC"/>
                </a:solidFill>
                <a:effectLst/>
                <a:uLnTx/>
                <a:uFillTx/>
                <a:latin typeface="Arial" pitchFamily="34" charset="0"/>
                <a:ea typeface="+mj-ea"/>
                <a:cs typeface="+mj-cs"/>
                <a:sym typeface="Arial"/>
              </a:rPr>
              <a:t>// add vertex 0 to the tree</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2.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numVerticesIncluded</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 1;  </a:t>
            </a:r>
            <a:r>
              <a:rPr kumimoji="0" lang="en-US" sz="1800" b="0" i="0" u="none" strike="noStrike" kern="1200" cap="none" spc="0" normalizeH="0" baseline="0" noProof="0" dirty="0">
                <a:ln>
                  <a:noFill/>
                </a:ln>
                <a:solidFill>
                  <a:srgbClr val="0033CC"/>
                </a:solidFill>
                <a:effectLst/>
                <a:uLnTx/>
                <a:uFillTx/>
                <a:latin typeface="Arial" pitchFamily="34" charset="0"/>
                <a:ea typeface="+mj-ea"/>
                <a:cs typeface="+mj-cs"/>
                <a:sym typeface="Arial"/>
              </a:rPr>
              <a:t>// one vertex has been added to the tree</a:t>
            </a:r>
            <a:endParaRPr kumimoji="0" lang="en-US" sz="1800" b="1" i="0" u="none" strike="noStrike" kern="1200" cap="none" spc="0" normalizeH="0" baseline="0" noProof="0" dirty="0">
              <a:ln>
                <a:noFill/>
              </a:ln>
              <a:solidFill>
                <a:srgbClr val="0033CC"/>
              </a:solidFill>
              <a:effectLst/>
              <a:uLnTx/>
              <a:uFillTx/>
              <a:latin typeface="Arial" pitchFamily="34" charset="0"/>
              <a:ea typeface="+mj-ea"/>
              <a:cs typeface="+mj-cs"/>
              <a:sym typeface="Arial"/>
            </a:endParaRP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3.</a:t>
            </a:r>
            <a:r>
              <a:rPr kumimoji="0" lang="en-US" sz="1800" b="1" i="0" u="none" strike="noStrike" kern="1200" cap="none" spc="0" normalizeH="0" baseline="0" noProof="0" dirty="0">
                <a:ln>
                  <a:noFill/>
                </a:ln>
                <a:solidFill>
                  <a:srgbClr val="000000"/>
                </a:solidFill>
                <a:effectLst/>
                <a:uLnTx/>
                <a:uFillTx/>
                <a:latin typeface="Arial" pitchFamily="34" charset="0"/>
                <a:ea typeface="+mj-ea"/>
                <a:cs typeface="+mj-cs"/>
                <a:sym typeface="Arial"/>
              </a:rPr>
              <a:t>  for</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800" b="1" i="0" u="none" strike="noStrike" kern="1200" cap="none" spc="0" normalizeH="0" baseline="0" noProof="0" dirty="0" err="1">
                <a:ln>
                  <a:noFill/>
                </a:ln>
                <a:solidFill>
                  <a:srgbClr val="000000"/>
                </a:solidFill>
                <a:effectLst/>
                <a:uLnTx/>
                <a:uFillTx/>
                <a:latin typeface="Arial" pitchFamily="34" charset="0"/>
                <a:ea typeface="+mj-ea"/>
                <a:cs typeface="+mj-cs"/>
                <a:sym typeface="Arial"/>
              </a:rPr>
              <a:t>int</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i</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 0;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i</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&lt;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numberOfVertices</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i</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800" b="0" i="0" u="none" strike="noStrike" kern="1200" cap="none" spc="0" normalizeH="0" baseline="0" noProof="0" dirty="0">
                <a:ln>
                  <a:noFill/>
                </a:ln>
                <a:solidFill>
                  <a:srgbClr val="0033CC"/>
                </a:solidFill>
                <a:effectLst/>
                <a:uLnTx/>
                <a:uFillTx/>
                <a:latin typeface="Arial" pitchFamily="34" charset="0"/>
                <a:ea typeface="+mj-ea"/>
                <a:cs typeface="+mj-cs"/>
                <a:sym typeface="Arial"/>
              </a:rPr>
              <a:t>// eliminate the edges to vertex 0</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aCopy</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i</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][0] =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noEdge</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endParaRPr kumimoji="0" lang="en-US" sz="1800" b="1"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4.</a:t>
            </a:r>
            <a:r>
              <a:rPr kumimoji="0" lang="en-US" sz="1800" b="1" i="0" u="none" strike="noStrike" kern="1200" cap="none" spc="0" normalizeH="0" baseline="0" noProof="0" dirty="0">
                <a:ln>
                  <a:noFill/>
                </a:ln>
                <a:solidFill>
                  <a:srgbClr val="000000"/>
                </a:solidFill>
                <a:effectLst/>
                <a:uLnTx/>
                <a:uFillTx/>
                <a:latin typeface="Arial" pitchFamily="34" charset="0"/>
                <a:ea typeface="+mj-ea"/>
                <a:cs typeface="+mj-cs"/>
                <a:sym typeface="Arial"/>
              </a:rPr>
              <a:t>  while</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numVerticiesIncluded</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&lt;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numberOfVertices</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800" b="0" i="0" u="none" strike="noStrike" kern="1200" cap="none" spc="0" normalizeH="0" baseline="0" noProof="0" dirty="0">
                <a:ln>
                  <a:noFill/>
                </a:ln>
                <a:solidFill>
                  <a:srgbClr val="0033CC"/>
                </a:solidFill>
                <a:effectLst/>
                <a:uLnTx/>
                <a:uFillTx/>
                <a:latin typeface="Arial" pitchFamily="34" charset="0"/>
                <a:ea typeface="+mj-ea"/>
                <a:cs typeface="+mj-cs"/>
                <a:sym typeface="Arial"/>
              </a:rPr>
              <a:t>// more vertices</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5.  {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findMinWeightEdge</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numberOfVertices</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aCopy</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verticesIncluded</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numVerticesIncluded</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rowMin</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colMin</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weightMin</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6.     </a:t>
            </a:r>
            <a:r>
              <a:rPr kumimoji="0" lang="en-US" sz="1800" b="1" i="0" u="none" strike="noStrike" kern="1200" cap="none" spc="0" normalizeH="0" baseline="0" noProof="0" dirty="0">
                <a:ln>
                  <a:noFill/>
                </a:ln>
                <a:solidFill>
                  <a:srgbClr val="000000"/>
                </a:solidFill>
                <a:effectLst/>
                <a:uLnTx/>
                <a:uFillTx/>
                <a:latin typeface="Arial" pitchFamily="34" charset="0"/>
                <a:ea typeface="+mj-ea"/>
                <a:cs typeface="+mj-cs"/>
                <a:sym typeface="Arial"/>
              </a:rPr>
              <a:t>for</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800" b="1" i="0" u="none" strike="noStrike" kern="1200" cap="none" spc="0" normalizeH="0" baseline="0" noProof="0" dirty="0" err="1">
                <a:ln>
                  <a:noFill/>
                </a:ln>
                <a:solidFill>
                  <a:srgbClr val="000000"/>
                </a:solidFill>
                <a:effectLst/>
                <a:uLnTx/>
                <a:uFillTx/>
                <a:latin typeface="Arial" pitchFamily="34" charset="0"/>
                <a:ea typeface="+mj-ea"/>
                <a:cs typeface="+mj-cs"/>
                <a:sym typeface="Arial"/>
              </a:rPr>
              <a:t>int</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i</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 0;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i</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&lt;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numberOfVertices</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i</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800" b="0" i="0" u="none" strike="noStrike" kern="1200" cap="none" spc="0" normalizeH="0" baseline="0" noProof="0" dirty="0">
                <a:ln>
                  <a:noFill/>
                </a:ln>
                <a:solidFill>
                  <a:srgbClr val="0033CC"/>
                </a:solidFill>
                <a:effectLst/>
                <a:uLnTx/>
                <a:uFillTx/>
                <a:latin typeface="Arial" pitchFamily="34" charset="0"/>
                <a:ea typeface="+mj-ea"/>
                <a:cs typeface="+mj-cs"/>
                <a:sym typeface="Arial"/>
              </a:rPr>
              <a:t>// eliminate edges to included vertex</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7.     {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aCopy</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i</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colMin</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noEdge</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8.     }</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9.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mst</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rowMin</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colMin</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minWeight</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800" b="0" i="0" u="none" strike="noStrike" kern="1200" cap="none" spc="0" normalizeH="0" baseline="0" noProof="0" dirty="0">
                <a:ln>
                  <a:noFill/>
                </a:ln>
                <a:solidFill>
                  <a:srgbClr val="0033CC"/>
                </a:solidFill>
                <a:effectLst/>
                <a:uLnTx/>
                <a:uFillTx/>
                <a:latin typeface="Arial" pitchFamily="34" charset="0"/>
                <a:ea typeface="+mj-ea"/>
                <a:cs typeface="+mj-cs"/>
                <a:sym typeface="Arial"/>
              </a:rPr>
              <a:t>// add minimum weighted edge to tree</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10.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mst</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colMin</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rowMin</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minWeiight</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p>
          <a:p>
            <a:pPr marL="342900" marR="0" lvl="0" indent="-342900" algn="l" defTabSz="914400" rtl="0" eaLnBrk="1" fontAlgn="base" latinLnBrk="0" hangingPunct="1">
              <a:lnSpc>
                <a:spcPct val="100000"/>
              </a:lnSpc>
              <a:spcBef>
                <a:spcPct val="0"/>
              </a:spcBef>
              <a:spcAft>
                <a:spcPct val="0"/>
              </a:spcAft>
              <a:buClrTx/>
              <a:buSzTx/>
              <a:buFontTx/>
              <a:buAutoNum type="arabicPeriod" startAt="11"/>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verticesIncluded</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numVerticiesIncluded</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colMin</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800" b="0" i="0" u="none" strike="noStrike" kern="1200" cap="none" spc="0" normalizeH="0" baseline="0" noProof="0" dirty="0">
                <a:ln>
                  <a:noFill/>
                </a:ln>
                <a:solidFill>
                  <a:srgbClr val="0033CC"/>
                </a:solidFill>
                <a:effectLst/>
                <a:uLnTx/>
                <a:uFillTx/>
                <a:latin typeface="Arial" pitchFamily="34" charset="0"/>
                <a:ea typeface="+mj-ea"/>
                <a:cs typeface="+mj-cs"/>
                <a:sym typeface="Arial"/>
              </a:rPr>
              <a:t>// add the vertex to the</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800" b="0" i="0" u="none" strike="noStrike" kern="1200" cap="none" spc="0" normalizeH="0" baseline="0" noProof="0" dirty="0">
                <a:ln>
                  <a:noFill/>
                </a:ln>
                <a:solidFill>
                  <a:srgbClr val="0033CC"/>
                </a:solidFill>
                <a:effectLst/>
                <a:uLnTx/>
                <a:uFillTx/>
                <a:latin typeface="Arial" pitchFamily="34" charset="0"/>
                <a:ea typeface="+mj-ea"/>
                <a:cs typeface="+mj-cs"/>
                <a:sym typeface="Arial"/>
              </a:rPr>
              <a:t>tree</a:t>
            </a:r>
            <a:endPar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342900" marR="0" lvl="0" indent="-342900" algn="l" defTabSz="914400" rtl="0" eaLnBrk="1" fontAlgn="base" latinLnBrk="0" hangingPunct="1">
              <a:lnSpc>
                <a:spcPct val="100000"/>
              </a:lnSpc>
              <a:spcBef>
                <a:spcPct val="0"/>
              </a:spcBef>
              <a:spcAft>
                <a:spcPct val="0"/>
              </a:spcAft>
              <a:buClrTx/>
              <a:buSzTx/>
              <a:buFontTx/>
              <a:buAutoNum type="arabicPeriod" startAt="11"/>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numVerticesIncluded</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13. } </a:t>
            </a:r>
            <a:r>
              <a:rPr kumimoji="0" lang="en-US" sz="1800" b="0" i="0" u="none" strike="noStrike" kern="1200" cap="none" spc="0" normalizeH="0" baseline="0" noProof="0" dirty="0">
                <a:ln>
                  <a:noFill/>
                </a:ln>
                <a:solidFill>
                  <a:srgbClr val="0033CC"/>
                </a:solidFill>
                <a:effectLst/>
                <a:uLnTx/>
                <a:uFillTx/>
                <a:latin typeface="Arial" pitchFamily="34" charset="0"/>
                <a:ea typeface="+mj-ea"/>
                <a:cs typeface="+mj-cs"/>
                <a:sym typeface="Arial"/>
              </a:rPr>
              <a:t>//end while</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14. </a:t>
            </a:r>
            <a:r>
              <a:rPr kumimoji="0" lang="en-US" sz="1800" b="1" i="0" u="none" strike="noStrike" kern="1200" cap="none" spc="0" normalizeH="0" baseline="0" noProof="0" dirty="0">
                <a:ln>
                  <a:noFill/>
                </a:ln>
                <a:solidFill>
                  <a:srgbClr val="000000"/>
                </a:solidFill>
                <a:effectLst/>
                <a:uLnTx/>
                <a:uFillTx/>
                <a:latin typeface="Arial" pitchFamily="34" charset="0"/>
                <a:ea typeface="+mj-ea"/>
                <a:cs typeface="+mj-cs"/>
                <a:sym typeface="Arial"/>
              </a:rPr>
              <a:t>return</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mst</a:t>
            </a:r>
            <a:r>
              <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p>
        </p:txBody>
      </p:sp>
    </p:spTree>
    <p:extLst>
      <p:ext uri="{BB962C8B-B14F-4D97-AF65-F5344CB8AC3E}">
        <p14:creationId xmlns:p14="http://schemas.microsoft.com/office/powerpoint/2010/main" val="2827396003"/>
      </p:ext>
    </p:extLst>
  </p:cSld>
  <p:clrMapOvr>
    <a:masterClrMapping/>
  </p:clrMapOvr>
  <p:transition advClick="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6"/>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D13C0E-C10A-451C-AB8E-7466BADC54A1}" type="slidenum">
              <a:rPr kumimoji="0" 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3731" name="Rectangle 2"/>
          <p:cNvSpPr>
            <a:spLocks noGrp="1" noChangeArrowheads="1"/>
          </p:cNvSpPr>
          <p:nvPr>
            <p:ph type="title"/>
          </p:nvPr>
        </p:nvSpPr>
        <p:spPr>
          <a:xfrm>
            <a:off x="334850" y="294933"/>
            <a:ext cx="7437549" cy="914400"/>
          </a:xfrm>
        </p:spPr>
        <p:txBody>
          <a:bodyPr/>
          <a:lstStyle/>
          <a:p>
            <a:pPr algn="l" eaLnBrk="1" hangingPunct="1">
              <a:defRPr/>
            </a:pPr>
            <a:r>
              <a:rPr lang="en-US" sz="4000" b="1" dirty="0" err="1">
                <a:solidFill>
                  <a:srgbClr val="007FA3"/>
                </a:solidFill>
                <a:latin typeface="Times New Roman"/>
                <a:ea typeface="Times New Roman"/>
                <a:cs typeface="Times New Roman"/>
                <a:sym typeface="Arial"/>
              </a:rPr>
              <a:t>Kruskal’s</a:t>
            </a:r>
            <a:r>
              <a:rPr lang="en-US" sz="4000" b="1" dirty="0">
                <a:solidFill>
                  <a:srgbClr val="007FA3"/>
                </a:solidFill>
                <a:latin typeface="Times New Roman"/>
                <a:ea typeface="Times New Roman"/>
                <a:cs typeface="Times New Roman"/>
                <a:sym typeface="Arial"/>
              </a:rPr>
              <a:t> Algorithm</a:t>
            </a:r>
          </a:p>
        </p:txBody>
      </p:sp>
      <p:sp>
        <p:nvSpPr>
          <p:cNvPr id="73732" name="Text Box 6"/>
          <p:cNvSpPr txBox="1">
            <a:spLocks noChangeArrowheads="1"/>
          </p:cNvSpPr>
          <p:nvPr/>
        </p:nvSpPr>
        <p:spPr bwMode="auto">
          <a:xfrm>
            <a:off x="6705600" y="2819400"/>
            <a:ext cx="1377950" cy="3378200"/>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0 – 1 (6)</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0 – 3 (2)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0 – 2 (5)</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1 – 6 (4)</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1 – 4 (2)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2 – 5 (7)</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2 – 6 (5)</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3 – 4 (8)</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4 – 5 (10)</a:t>
            </a:r>
          </a:p>
        </p:txBody>
      </p:sp>
      <p:sp>
        <p:nvSpPr>
          <p:cNvPr id="73733" name="Text Box 7"/>
          <p:cNvSpPr txBox="1">
            <a:spLocks noChangeArrowheads="1"/>
          </p:cNvSpPr>
          <p:nvPr/>
        </p:nvSpPr>
        <p:spPr bwMode="auto">
          <a:xfrm>
            <a:off x="6400800" y="2209800"/>
            <a:ext cx="758825" cy="457200"/>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edge</a:t>
            </a:r>
          </a:p>
        </p:txBody>
      </p:sp>
      <p:sp>
        <p:nvSpPr>
          <p:cNvPr id="73734" name="Text Box 8"/>
          <p:cNvSpPr txBox="1">
            <a:spLocks noChangeArrowheads="1"/>
          </p:cNvSpPr>
          <p:nvPr/>
        </p:nvSpPr>
        <p:spPr bwMode="auto">
          <a:xfrm>
            <a:off x="7467600" y="2209800"/>
            <a:ext cx="1012825" cy="457200"/>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weight</a:t>
            </a:r>
          </a:p>
        </p:txBody>
      </p:sp>
      <p:sp>
        <p:nvSpPr>
          <p:cNvPr id="73735" name="Line 9"/>
          <p:cNvSpPr>
            <a:spLocks noChangeShapeType="1"/>
          </p:cNvSpPr>
          <p:nvPr/>
        </p:nvSpPr>
        <p:spPr bwMode="auto">
          <a:xfrm>
            <a:off x="6858000" y="2590800"/>
            <a:ext cx="304800" cy="304800"/>
          </a:xfrm>
          <a:prstGeom prst="line">
            <a:avLst/>
          </a:prstGeom>
          <a:noFill/>
          <a:ln w="9525">
            <a:solidFill>
              <a:schemeClr val="tx1"/>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3736" name="Line 11"/>
          <p:cNvSpPr>
            <a:spLocks noChangeShapeType="1"/>
          </p:cNvSpPr>
          <p:nvPr/>
        </p:nvSpPr>
        <p:spPr bwMode="auto">
          <a:xfrm flipH="1">
            <a:off x="7696200" y="2590800"/>
            <a:ext cx="152400" cy="304800"/>
          </a:xfrm>
          <a:prstGeom prst="line">
            <a:avLst/>
          </a:prstGeom>
          <a:noFill/>
          <a:ln w="9525">
            <a:solidFill>
              <a:schemeClr val="tx1"/>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430540" name="Text Box 12"/>
          <p:cNvSpPr txBox="1">
            <a:spLocks noChangeArrowheads="1"/>
          </p:cNvSpPr>
          <p:nvPr/>
        </p:nvSpPr>
        <p:spPr bwMode="auto">
          <a:xfrm>
            <a:off x="1752600" y="6096000"/>
            <a:ext cx="3627438" cy="457200"/>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Now put the weight in order</a:t>
            </a:r>
          </a:p>
        </p:txBody>
      </p:sp>
      <p:pic>
        <p:nvPicPr>
          <p:cNvPr id="73738" name="Picture 15"/>
          <p:cNvPicPr>
            <a:picLocks noChangeAspect="1" noChangeArrowheads="1"/>
          </p:cNvPicPr>
          <p:nvPr/>
        </p:nvPicPr>
        <p:blipFill>
          <a:blip r:embed="rId2" cstate="print"/>
          <a:srcRect/>
          <a:stretch>
            <a:fillRect/>
          </a:stretch>
        </p:blipFill>
        <p:spPr bwMode="auto">
          <a:xfrm>
            <a:off x="1219200" y="1600200"/>
            <a:ext cx="4495800" cy="4305300"/>
          </a:xfrm>
          <a:prstGeom prst="rect">
            <a:avLst/>
          </a:prstGeom>
          <a:noFill/>
          <a:ln w="9525">
            <a:noFill/>
            <a:miter lim="800000"/>
            <a:headEnd/>
            <a:tailEnd/>
          </a:ln>
        </p:spPr>
      </p:pic>
      <p:sp>
        <p:nvSpPr>
          <p:cNvPr id="73739" name="TextBox 1"/>
          <p:cNvSpPr txBox="1">
            <a:spLocks noChangeArrowheads="1"/>
          </p:cNvSpPr>
          <p:nvPr/>
        </p:nvSpPr>
        <p:spPr bwMode="auto">
          <a:xfrm>
            <a:off x="5380038" y="1086534"/>
            <a:ext cx="3910718" cy="646331"/>
          </a:xfrm>
          <a:prstGeom prst="rect">
            <a:avLst/>
          </a:prstGeom>
          <a:noFill/>
          <a:ln w="9525">
            <a:noFill/>
            <a:miter lim="800000"/>
            <a:headEnd/>
            <a:tailEnd/>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Step 1.  List all edges and weights		</a:t>
            </a:r>
          </a:p>
        </p:txBody>
      </p:sp>
    </p:spTree>
    <p:extLst>
      <p:ext uri="{BB962C8B-B14F-4D97-AF65-F5344CB8AC3E}">
        <p14:creationId xmlns:p14="http://schemas.microsoft.com/office/powerpoint/2010/main" val="21177779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0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054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6"/>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1AEC126-DD09-4D4D-B5D0-2DA3F6131341}" type="slidenum">
              <a:rPr kumimoji="0" 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4755" name="Text Box 11"/>
          <p:cNvSpPr txBox="1">
            <a:spLocks noChangeArrowheads="1"/>
          </p:cNvSpPr>
          <p:nvPr/>
        </p:nvSpPr>
        <p:spPr bwMode="auto">
          <a:xfrm>
            <a:off x="6931025" y="2096867"/>
            <a:ext cx="1377950" cy="3378200"/>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0 – 3 (2)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1 – 4 (2)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1 – 6 (4)</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0 – 2 (5)</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2 – 6 (5)</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0 – 1 (6)</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2 – 5 (7)</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3 – 4 (8)</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4 – 5 (10)</a:t>
            </a:r>
          </a:p>
        </p:txBody>
      </p:sp>
      <p:pic>
        <p:nvPicPr>
          <p:cNvPr id="74756" name="Picture 13"/>
          <p:cNvPicPr>
            <a:picLocks noChangeAspect="1" noChangeArrowheads="1"/>
          </p:cNvPicPr>
          <p:nvPr/>
        </p:nvPicPr>
        <p:blipFill>
          <a:blip r:embed="rId2" cstate="print"/>
          <a:srcRect/>
          <a:stretch>
            <a:fillRect/>
          </a:stretch>
        </p:blipFill>
        <p:spPr bwMode="auto">
          <a:xfrm>
            <a:off x="1219200" y="1600200"/>
            <a:ext cx="4495800" cy="4305300"/>
          </a:xfrm>
          <a:prstGeom prst="rect">
            <a:avLst/>
          </a:prstGeom>
          <a:noFill/>
          <a:ln w="9525">
            <a:noFill/>
            <a:miter lim="800000"/>
            <a:headEnd/>
            <a:tailEnd/>
          </a:ln>
        </p:spPr>
      </p:pic>
      <p:sp>
        <p:nvSpPr>
          <p:cNvPr id="74757" name="Rectangle 2"/>
          <p:cNvSpPr>
            <a:spLocks noGrp="1" noChangeArrowheads="1"/>
          </p:cNvSpPr>
          <p:nvPr>
            <p:ph type="title"/>
          </p:nvPr>
        </p:nvSpPr>
        <p:spPr>
          <a:xfrm>
            <a:off x="386366" y="319088"/>
            <a:ext cx="7386034" cy="914400"/>
          </a:xfrm>
        </p:spPr>
        <p:txBody>
          <a:bodyPr/>
          <a:lstStyle/>
          <a:p>
            <a:pPr algn="l" eaLnBrk="1" hangingPunct="1">
              <a:defRPr/>
            </a:pPr>
            <a:r>
              <a:rPr lang="en-US" sz="4000" b="1" dirty="0" err="1">
                <a:solidFill>
                  <a:srgbClr val="007FA3"/>
                </a:solidFill>
                <a:latin typeface="Times New Roman"/>
                <a:ea typeface="Times New Roman"/>
                <a:cs typeface="Times New Roman"/>
                <a:sym typeface="Arial"/>
              </a:rPr>
              <a:t>Kruskal’s</a:t>
            </a:r>
            <a:r>
              <a:rPr lang="en-US" sz="4000" b="1" dirty="0">
                <a:solidFill>
                  <a:srgbClr val="007FA3"/>
                </a:solidFill>
                <a:latin typeface="Times New Roman"/>
                <a:ea typeface="Times New Roman"/>
                <a:cs typeface="Times New Roman"/>
                <a:sym typeface="Arial"/>
              </a:rPr>
              <a:t> Algorithm</a:t>
            </a:r>
          </a:p>
        </p:txBody>
      </p:sp>
      <p:sp>
        <p:nvSpPr>
          <p:cNvPr id="7" name="TextBox 1"/>
          <p:cNvSpPr txBox="1">
            <a:spLocks noChangeArrowheads="1"/>
          </p:cNvSpPr>
          <p:nvPr/>
        </p:nvSpPr>
        <p:spPr bwMode="auto">
          <a:xfrm>
            <a:off x="5291663" y="1305837"/>
            <a:ext cx="3852337" cy="646331"/>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Step 2:  Put them in order by weight</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3277115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6"/>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F249375-3F77-40EA-851C-D407B10131D0}" type="slidenum">
              <a:rPr kumimoji="0" 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5779" name="Text Box 3"/>
          <p:cNvSpPr txBox="1">
            <a:spLocks noChangeArrowheads="1"/>
          </p:cNvSpPr>
          <p:nvPr/>
        </p:nvSpPr>
        <p:spPr bwMode="auto">
          <a:xfrm>
            <a:off x="6927850" y="2587999"/>
            <a:ext cx="1377950" cy="3378200"/>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pitchFamily="34" charset="0"/>
                <a:ea typeface="+mn-ea"/>
                <a:cs typeface="+mn-cs"/>
              </a:rPr>
              <a:t>0 – 3 (2)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1 – 4 (2)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1 – 6 (4)</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0 – 2 (5)</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2 – 6 (5)</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0 – 1 (6)</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2 – 5 (7)</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3 – 4 (8)</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4 – 5 (10)</a:t>
            </a:r>
          </a:p>
        </p:txBody>
      </p:sp>
      <p:pic>
        <p:nvPicPr>
          <p:cNvPr id="75780" name="Picture 4"/>
          <p:cNvPicPr>
            <a:picLocks noChangeAspect="1" noChangeArrowheads="1"/>
          </p:cNvPicPr>
          <p:nvPr/>
        </p:nvPicPr>
        <p:blipFill>
          <a:blip r:embed="rId2" cstate="print"/>
          <a:srcRect/>
          <a:stretch>
            <a:fillRect/>
          </a:stretch>
        </p:blipFill>
        <p:spPr bwMode="auto">
          <a:xfrm>
            <a:off x="1219200" y="1600200"/>
            <a:ext cx="4495800" cy="4305300"/>
          </a:xfrm>
          <a:prstGeom prst="rect">
            <a:avLst/>
          </a:prstGeom>
          <a:noFill/>
          <a:ln w="9525">
            <a:noFill/>
            <a:miter lim="800000"/>
            <a:headEnd/>
            <a:tailEnd/>
          </a:ln>
        </p:spPr>
      </p:pic>
      <p:sp>
        <p:nvSpPr>
          <p:cNvPr id="75781" name="Line 5"/>
          <p:cNvSpPr>
            <a:spLocks noChangeShapeType="1"/>
          </p:cNvSpPr>
          <p:nvPr/>
        </p:nvSpPr>
        <p:spPr bwMode="auto">
          <a:xfrm>
            <a:off x="3148445" y="2057400"/>
            <a:ext cx="609600" cy="838200"/>
          </a:xfrm>
          <a:prstGeom prst="line">
            <a:avLst/>
          </a:prstGeom>
          <a:noFill/>
          <a:ln w="3810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5782" name="Rectangle 2"/>
          <p:cNvSpPr>
            <a:spLocks noGrp="1" noChangeArrowheads="1"/>
          </p:cNvSpPr>
          <p:nvPr>
            <p:ph type="title"/>
          </p:nvPr>
        </p:nvSpPr>
        <p:spPr>
          <a:xfrm>
            <a:off x="231820" y="275766"/>
            <a:ext cx="4919730" cy="914400"/>
          </a:xfrm>
        </p:spPr>
        <p:txBody>
          <a:bodyPr/>
          <a:lstStyle/>
          <a:p>
            <a:pPr algn="l" eaLnBrk="1" hangingPunct="1">
              <a:defRPr/>
            </a:pPr>
            <a:r>
              <a:rPr lang="en-US" sz="4000" b="1" dirty="0" err="1">
                <a:solidFill>
                  <a:srgbClr val="007FA3"/>
                </a:solidFill>
                <a:latin typeface="Times New Roman"/>
                <a:ea typeface="Times New Roman"/>
                <a:cs typeface="Times New Roman"/>
                <a:sym typeface="Arial"/>
              </a:rPr>
              <a:t>Kruskal’s</a:t>
            </a:r>
            <a:r>
              <a:rPr lang="en-US" sz="4000" b="1" dirty="0">
                <a:solidFill>
                  <a:srgbClr val="007FA3"/>
                </a:solidFill>
                <a:latin typeface="Times New Roman"/>
                <a:ea typeface="Times New Roman"/>
                <a:cs typeface="Times New Roman"/>
                <a:sym typeface="Arial"/>
              </a:rPr>
              <a:t> Algorithm</a:t>
            </a:r>
          </a:p>
        </p:txBody>
      </p:sp>
      <p:sp>
        <p:nvSpPr>
          <p:cNvPr id="75783" name="TextBox 1"/>
          <p:cNvSpPr txBox="1">
            <a:spLocks noChangeArrowheads="1"/>
          </p:cNvSpPr>
          <p:nvPr/>
        </p:nvSpPr>
        <p:spPr bwMode="auto">
          <a:xfrm>
            <a:off x="5983287" y="5083176"/>
            <a:ext cx="1139825" cy="369888"/>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V = {0, 3}</a:t>
            </a:r>
          </a:p>
        </p:txBody>
      </p:sp>
      <p:sp>
        <p:nvSpPr>
          <p:cNvPr id="8" name="Rectangle 1"/>
          <p:cNvSpPr>
            <a:spLocks noChangeArrowheads="1"/>
          </p:cNvSpPr>
          <p:nvPr/>
        </p:nvSpPr>
        <p:spPr bwMode="auto">
          <a:xfrm>
            <a:off x="5451061" y="405158"/>
            <a:ext cx="3692939" cy="2062103"/>
          </a:xfrm>
          <a:prstGeom prst="rect">
            <a:avLst/>
          </a:prstGeom>
          <a:solidFill>
            <a:schemeClr val="bg1"/>
          </a:solidFill>
          <a:ln w="9525">
            <a:noFill/>
            <a:miter lim="800000"/>
            <a:headEnd/>
            <a:tailEnd/>
          </a:ln>
        </p:spPr>
        <p:txBody>
          <a:bodyPr wrap="square">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Step 3.  Add edges to MST</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Finished when every vertex can get to every other vertex</a:t>
            </a:r>
          </a:p>
          <a:p>
            <a:pPr marL="800100" marR="0" lvl="1" indent="-342900" defTabSz="914400" rtl="0" eaLnBrk="1" fontAlgn="base" latinLnBrk="0" hangingPunct="1">
              <a:lnSpc>
                <a:spcPct val="100000"/>
              </a:lnSpc>
              <a:spcBef>
                <a:spcPct val="0"/>
              </a:spcBef>
              <a:spcAft>
                <a:spcPct val="0"/>
              </a:spcAft>
              <a:buClrTx/>
              <a:buSzTx/>
              <a:buFont typeface="Arial" charset="0"/>
              <a:buAutoNum type="alphaLcPeriod"/>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Don’t add connection if both vertices already connected (indirectly)</a:t>
            </a:r>
          </a:p>
          <a:p>
            <a:pPr marL="800100" marR="0" lvl="1" indent="-342900" defTabSz="914400" rtl="0" eaLnBrk="1" fontAlgn="base" latinLnBrk="0" hangingPunct="1">
              <a:lnSpc>
                <a:spcPct val="100000"/>
              </a:lnSpc>
              <a:spcBef>
                <a:spcPct val="0"/>
              </a:spcBef>
              <a:spcAft>
                <a:spcPct val="0"/>
              </a:spcAft>
              <a:buClrTx/>
              <a:buSzTx/>
              <a:buFont typeface="Arial" charset="0"/>
              <a:buAutoNum type="alphaLcPeriod"/>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If one vertex not in set of vertices, add edge</a:t>
            </a:r>
          </a:p>
        </p:txBody>
      </p:sp>
    </p:spTree>
    <p:extLst>
      <p:ext uri="{BB962C8B-B14F-4D97-AF65-F5344CB8AC3E}">
        <p14:creationId xmlns:p14="http://schemas.microsoft.com/office/powerpoint/2010/main" val="3333263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Number Placeholder 6"/>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B78AF6A-7E01-42F0-AF14-BF554F9D1B79}" type="slidenum">
              <a:rPr kumimoji="0" 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6803" name="Text Box 3"/>
          <p:cNvSpPr txBox="1">
            <a:spLocks noChangeArrowheads="1"/>
          </p:cNvSpPr>
          <p:nvPr/>
        </p:nvSpPr>
        <p:spPr bwMode="auto">
          <a:xfrm>
            <a:off x="6705600" y="1676400"/>
            <a:ext cx="1377950" cy="3378200"/>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0 – 3 (2)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1 – 4 (2)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1 – 6 (4)</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0 – 2 (5)</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2 – 6 (5)</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0 – 1 (6)</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2 – 5 (7)</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3 – 4 (8)</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4 – 5 (10)</a:t>
            </a:r>
          </a:p>
        </p:txBody>
      </p:sp>
      <p:pic>
        <p:nvPicPr>
          <p:cNvPr id="76804" name="Picture 4"/>
          <p:cNvPicPr>
            <a:picLocks noChangeAspect="1" noChangeArrowheads="1"/>
          </p:cNvPicPr>
          <p:nvPr/>
        </p:nvPicPr>
        <p:blipFill>
          <a:blip r:embed="rId2" cstate="print"/>
          <a:srcRect/>
          <a:stretch>
            <a:fillRect/>
          </a:stretch>
        </p:blipFill>
        <p:spPr bwMode="auto">
          <a:xfrm>
            <a:off x="1219200" y="1600200"/>
            <a:ext cx="4495800" cy="4305300"/>
          </a:xfrm>
          <a:prstGeom prst="rect">
            <a:avLst/>
          </a:prstGeom>
          <a:noFill/>
          <a:ln w="9525">
            <a:noFill/>
            <a:miter lim="800000"/>
            <a:headEnd/>
            <a:tailEnd/>
          </a:ln>
        </p:spPr>
      </p:pic>
      <p:sp>
        <p:nvSpPr>
          <p:cNvPr id="76805" name="Line 5"/>
          <p:cNvSpPr>
            <a:spLocks noChangeShapeType="1"/>
          </p:cNvSpPr>
          <p:nvPr/>
        </p:nvSpPr>
        <p:spPr bwMode="auto">
          <a:xfrm>
            <a:off x="3124200" y="2057400"/>
            <a:ext cx="609600" cy="838200"/>
          </a:xfrm>
          <a:prstGeom prst="line">
            <a:avLst/>
          </a:prstGeom>
          <a:noFill/>
          <a:ln w="3810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6806" name="Line 6"/>
          <p:cNvSpPr>
            <a:spLocks noChangeShapeType="1"/>
          </p:cNvSpPr>
          <p:nvPr/>
        </p:nvSpPr>
        <p:spPr bwMode="auto">
          <a:xfrm>
            <a:off x="1905000" y="3352800"/>
            <a:ext cx="0" cy="13716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6807" name="Rectangle 2"/>
          <p:cNvSpPr>
            <a:spLocks noGrp="1" noChangeArrowheads="1"/>
          </p:cNvSpPr>
          <p:nvPr>
            <p:ph type="title"/>
          </p:nvPr>
        </p:nvSpPr>
        <p:spPr>
          <a:xfrm>
            <a:off x="231820" y="290280"/>
            <a:ext cx="7540580" cy="914400"/>
          </a:xfrm>
        </p:spPr>
        <p:txBody>
          <a:bodyPr/>
          <a:lstStyle/>
          <a:p>
            <a:pPr algn="l" eaLnBrk="1" hangingPunct="1">
              <a:defRPr/>
            </a:pPr>
            <a:r>
              <a:rPr lang="en-US" sz="4000" b="1" dirty="0" err="1">
                <a:solidFill>
                  <a:srgbClr val="007FA3"/>
                </a:solidFill>
                <a:latin typeface="Times New Roman"/>
                <a:ea typeface="Times New Roman"/>
                <a:cs typeface="Times New Roman"/>
                <a:sym typeface="Arial"/>
              </a:rPr>
              <a:t>Kruskal’s</a:t>
            </a:r>
            <a:r>
              <a:rPr lang="en-US" sz="4000" b="1" dirty="0">
                <a:solidFill>
                  <a:srgbClr val="007FA3"/>
                </a:solidFill>
                <a:latin typeface="Times New Roman"/>
                <a:ea typeface="Times New Roman"/>
                <a:cs typeface="Times New Roman"/>
                <a:sym typeface="Arial"/>
              </a:rPr>
              <a:t> Algorithm</a:t>
            </a:r>
          </a:p>
        </p:txBody>
      </p:sp>
      <p:sp>
        <p:nvSpPr>
          <p:cNvPr id="76808" name="TextBox 7"/>
          <p:cNvSpPr txBox="1">
            <a:spLocks noChangeArrowheads="1"/>
          </p:cNvSpPr>
          <p:nvPr/>
        </p:nvSpPr>
        <p:spPr bwMode="auto">
          <a:xfrm>
            <a:off x="6096000" y="4343400"/>
            <a:ext cx="1652588" cy="369888"/>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V = {0, 1, 3, 4}</a:t>
            </a:r>
          </a:p>
        </p:txBody>
      </p:sp>
    </p:spTree>
    <p:extLst>
      <p:ext uri="{BB962C8B-B14F-4D97-AF65-F5344CB8AC3E}">
        <p14:creationId xmlns:p14="http://schemas.microsoft.com/office/powerpoint/2010/main" val="31954387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6"/>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14539E0-BD78-4629-8E3A-3E226868262F}" type="slidenum">
              <a:rPr kumimoji="0" 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7827" name="Text Box 3"/>
          <p:cNvSpPr txBox="1">
            <a:spLocks noChangeArrowheads="1"/>
          </p:cNvSpPr>
          <p:nvPr/>
        </p:nvSpPr>
        <p:spPr bwMode="auto">
          <a:xfrm>
            <a:off x="6705600" y="1676400"/>
            <a:ext cx="1377950" cy="3378200"/>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0 – 3 (2)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1 – 4 (2)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1 – 6 (4)</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0 – 2 (5)</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2 – 6 (5)</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0 – 1 (6)</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2 – 5 (7)</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3 – 4 (8)</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4 – 5 (10)</a:t>
            </a:r>
          </a:p>
        </p:txBody>
      </p:sp>
      <p:pic>
        <p:nvPicPr>
          <p:cNvPr id="77828" name="Picture 4"/>
          <p:cNvPicPr>
            <a:picLocks noChangeAspect="1" noChangeArrowheads="1"/>
          </p:cNvPicPr>
          <p:nvPr/>
        </p:nvPicPr>
        <p:blipFill>
          <a:blip r:embed="rId2" cstate="print"/>
          <a:srcRect/>
          <a:stretch>
            <a:fillRect/>
          </a:stretch>
        </p:blipFill>
        <p:spPr bwMode="auto">
          <a:xfrm>
            <a:off x="1219200" y="1600200"/>
            <a:ext cx="4495800" cy="4305300"/>
          </a:xfrm>
          <a:prstGeom prst="rect">
            <a:avLst/>
          </a:prstGeom>
          <a:noFill/>
          <a:ln w="9525">
            <a:noFill/>
            <a:miter lim="800000"/>
            <a:headEnd/>
            <a:tailEnd/>
          </a:ln>
        </p:spPr>
      </p:pic>
      <p:sp>
        <p:nvSpPr>
          <p:cNvPr id="77829" name="Line 5"/>
          <p:cNvSpPr>
            <a:spLocks noChangeShapeType="1"/>
          </p:cNvSpPr>
          <p:nvPr/>
        </p:nvSpPr>
        <p:spPr bwMode="auto">
          <a:xfrm>
            <a:off x="3124200" y="2057400"/>
            <a:ext cx="609600" cy="8382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7830" name="Line 6"/>
          <p:cNvSpPr>
            <a:spLocks noChangeShapeType="1"/>
          </p:cNvSpPr>
          <p:nvPr/>
        </p:nvSpPr>
        <p:spPr bwMode="auto">
          <a:xfrm>
            <a:off x="1905000" y="3352800"/>
            <a:ext cx="0" cy="13716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7831" name="Line 7"/>
          <p:cNvSpPr>
            <a:spLocks noChangeShapeType="1"/>
          </p:cNvSpPr>
          <p:nvPr/>
        </p:nvSpPr>
        <p:spPr bwMode="auto">
          <a:xfrm>
            <a:off x="2133600" y="3200400"/>
            <a:ext cx="2819400" cy="18288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7832" name="Rectangle 2"/>
          <p:cNvSpPr>
            <a:spLocks noGrp="1" noChangeArrowheads="1"/>
          </p:cNvSpPr>
          <p:nvPr>
            <p:ph type="title"/>
          </p:nvPr>
        </p:nvSpPr>
        <p:spPr>
          <a:xfrm>
            <a:off x="289774" y="232224"/>
            <a:ext cx="7482625" cy="914400"/>
          </a:xfrm>
        </p:spPr>
        <p:txBody>
          <a:bodyPr/>
          <a:lstStyle/>
          <a:p>
            <a:pPr algn="l" eaLnBrk="1" hangingPunct="1">
              <a:defRPr/>
            </a:pPr>
            <a:r>
              <a:rPr lang="en-US" sz="4000" b="1" dirty="0" err="1">
                <a:solidFill>
                  <a:srgbClr val="007FA3"/>
                </a:solidFill>
                <a:latin typeface="Times New Roman"/>
                <a:ea typeface="Times New Roman"/>
                <a:cs typeface="Times New Roman"/>
                <a:sym typeface="Arial"/>
              </a:rPr>
              <a:t>Kruskal’s</a:t>
            </a:r>
            <a:r>
              <a:rPr lang="en-US" sz="4000" b="1" dirty="0">
                <a:solidFill>
                  <a:srgbClr val="007FA3"/>
                </a:solidFill>
                <a:latin typeface="Times New Roman"/>
                <a:ea typeface="Times New Roman"/>
                <a:cs typeface="Times New Roman"/>
                <a:sym typeface="Arial"/>
              </a:rPr>
              <a:t> Algorithm</a:t>
            </a:r>
          </a:p>
        </p:txBody>
      </p:sp>
      <p:sp>
        <p:nvSpPr>
          <p:cNvPr id="77833" name="TextBox 8"/>
          <p:cNvSpPr txBox="1">
            <a:spLocks noChangeArrowheads="1"/>
          </p:cNvSpPr>
          <p:nvPr/>
        </p:nvSpPr>
        <p:spPr bwMode="auto">
          <a:xfrm>
            <a:off x="6096000" y="4343400"/>
            <a:ext cx="1909763" cy="369888"/>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V = {0, 1, 3, 4, 6}</a:t>
            </a:r>
          </a:p>
        </p:txBody>
      </p:sp>
    </p:spTree>
    <p:extLst>
      <p:ext uri="{BB962C8B-B14F-4D97-AF65-F5344CB8AC3E}">
        <p14:creationId xmlns:p14="http://schemas.microsoft.com/office/powerpoint/2010/main" val="31682602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6"/>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121B039-3ABB-456D-BCA4-86D76F05B0CF}" type="slidenum">
              <a:rPr kumimoji="0" 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8851" name="Text Box 3"/>
          <p:cNvSpPr txBox="1">
            <a:spLocks noChangeArrowheads="1"/>
          </p:cNvSpPr>
          <p:nvPr/>
        </p:nvSpPr>
        <p:spPr bwMode="auto">
          <a:xfrm>
            <a:off x="6705600" y="1676400"/>
            <a:ext cx="1377950" cy="3378200"/>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0 – 3 (2)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1 – 4 (2)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1 – 6 (4)</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0 – 2 (5)</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2 – 6 (5)</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0 – 1 (6)</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2 – 5 (7)</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3 – 4 (8)</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4 – 5 (10)</a:t>
            </a:r>
          </a:p>
        </p:txBody>
      </p:sp>
      <p:pic>
        <p:nvPicPr>
          <p:cNvPr id="78852" name="Picture 4"/>
          <p:cNvPicPr>
            <a:picLocks noChangeAspect="1" noChangeArrowheads="1"/>
          </p:cNvPicPr>
          <p:nvPr/>
        </p:nvPicPr>
        <p:blipFill>
          <a:blip r:embed="rId2" cstate="print"/>
          <a:srcRect/>
          <a:stretch>
            <a:fillRect/>
          </a:stretch>
        </p:blipFill>
        <p:spPr bwMode="auto">
          <a:xfrm>
            <a:off x="1219200" y="1600200"/>
            <a:ext cx="4495800" cy="4305300"/>
          </a:xfrm>
          <a:prstGeom prst="rect">
            <a:avLst/>
          </a:prstGeom>
          <a:noFill/>
          <a:ln w="9525">
            <a:noFill/>
            <a:miter lim="800000"/>
            <a:headEnd/>
            <a:tailEnd/>
          </a:ln>
        </p:spPr>
      </p:pic>
      <p:sp>
        <p:nvSpPr>
          <p:cNvPr id="78853" name="Line 5"/>
          <p:cNvSpPr>
            <a:spLocks noChangeShapeType="1"/>
          </p:cNvSpPr>
          <p:nvPr/>
        </p:nvSpPr>
        <p:spPr bwMode="auto">
          <a:xfrm>
            <a:off x="3200400" y="2133600"/>
            <a:ext cx="533400" cy="7620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8854" name="Line 6"/>
          <p:cNvSpPr>
            <a:spLocks noChangeShapeType="1"/>
          </p:cNvSpPr>
          <p:nvPr/>
        </p:nvSpPr>
        <p:spPr bwMode="auto">
          <a:xfrm>
            <a:off x="1905000" y="3352800"/>
            <a:ext cx="0" cy="13716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8855" name="Line 7"/>
          <p:cNvSpPr>
            <a:spLocks noChangeShapeType="1"/>
          </p:cNvSpPr>
          <p:nvPr/>
        </p:nvSpPr>
        <p:spPr bwMode="auto">
          <a:xfrm>
            <a:off x="2133600" y="3200400"/>
            <a:ext cx="2819400" cy="18288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8856" name="Line 8"/>
          <p:cNvSpPr>
            <a:spLocks noChangeShapeType="1"/>
          </p:cNvSpPr>
          <p:nvPr/>
        </p:nvSpPr>
        <p:spPr bwMode="auto">
          <a:xfrm>
            <a:off x="3276600" y="2133600"/>
            <a:ext cx="2057400" cy="5334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8857" name="Rectangle 2"/>
          <p:cNvSpPr>
            <a:spLocks noGrp="1" noChangeArrowheads="1"/>
          </p:cNvSpPr>
          <p:nvPr>
            <p:ph type="title"/>
          </p:nvPr>
        </p:nvSpPr>
        <p:spPr>
          <a:xfrm>
            <a:off x="276896" y="261252"/>
            <a:ext cx="7495504" cy="914400"/>
          </a:xfrm>
        </p:spPr>
        <p:txBody>
          <a:bodyPr/>
          <a:lstStyle/>
          <a:p>
            <a:pPr algn="l" eaLnBrk="1" hangingPunct="1">
              <a:defRPr/>
            </a:pPr>
            <a:r>
              <a:rPr lang="en-US" sz="4000" b="1" dirty="0" err="1">
                <a:solidFill>
                  <a:srgbClr val="007FA3"/>
                </a:solidFill>
                <a:latin typeface="Times New Roman"/>
                <a:ea typeface="Times New Roman"/>
                <a:cs typeface="Times New Roman"/>
                <a:sym typeface="Arial"/>
              </a:rPr>
              <a:t>Kruskal’s</a:t>
            </a:r>
            <a:r>
              <a:rPr lang="en-US" sz="4000" b="1" dirty="0">
                <a:solidFill>
                  <a:srgbClr val="007FA3"/>
                </a:solidFill>
                <a:latin typeface="Times New Roman"/>
                <a:ea typeface="Times New Roman"/>
                <a:cs typeface="Times New Roman"/>
                <a:sym typeface="Arial"/>
              </a:rPr>
              <a:t> Algorithm</a:t>
            </a:r>
          </a:p>
        </p:txBody>
      </p:sp>
      <p:sp>
        <p:nvSpPr>
          <p:cNvPr id="78858" name="TextBox 9"/>
          <p:cNvSpPr txBox="1">
            <a:spLocks noChangeArrowheads="1"/>
          </p:cNvSpPr>
          <p:nvPr/>
        </p:nvSpPr>
        <p:spPr bwMode="auto">
          <a:xfrm>
            <a:off x="6096000" y="4343400"/>
            <a:ext cx="2165350" cy="369888"/>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V = {0, 1, 2, 3, 4, 6}</a:t>
            </a:r>
          </a:p>
        </p:txBody>
      </p:sp>
    </p:spTree>
    <p:extLst>
      <p:ext uri="{BB962C8B-B14F-4D97-AF65-F5344CB8AC3E}">
        <p14:creationId xmlns:p14="http://schemas.microsoft.com/office/powerpoint/2010/main" val="42715554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6"/>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9802070-0F2E-401C-A7A7-5281864C7200}" type="slidenum">
              <a:rPr kumimoji="0" 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9875" name="Text Box 3"/>
          <p:cNvSpPr txBox="1">
            <a:spLocks noChangeArrowheads="1"/>
          </p:cNvSpPr>
          <p:nvPr/>
        </p:nvSpPr>
        <p:spPr bwMode="auto">
          <a:xfrm>
            <a:off x="6705600" y="1676400"/>
            <a:ext cx="1377950" cy="3378200"/>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0 – 3 (2)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1 – 4 (2)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1 – 6 (4)</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0 – 2 (5)</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2 – 6 (5)</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0 – 1 (6)</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2 – 5 (7)</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3 – 4 (8)</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4 – 5 (10)</a:t>
            </a:r>
          </a:p>
        </p:txBody>
      </p:sp>
      <p:pic>
        <p:nvPicPr>
          <p:cNvPr id="79876" name="Picture 4"/>
          <p:cNvPicPr>
            <a:picLocks noChangeAspect="1" noChangeArrowheads="1"/>
          </p:cNvPicPr>
          <p:nvPr/>
        </p:nvPicPr>
        <p:blipFill>
          <a:blip r:embed="rId2" cstate="print"/>
          <a:srcRect/>
          <a:stretch>
            <a:fillRect/>
          </a:stretch>
        </p:blipFill>
        <p:spPr bwMode="auto">
          <a:xfrm>
            <a:off x="1219200" y="1600200"/>
            <a:ext cx="4495800" cy="4305300"/>
          </a:xfrm>
          <a:prstGeom prst="rect">
            <a:avLst/>
          </a:prstGeom>
          <a:noFill/>
          <a:ln w="9525">
            <a:noFill/>
            <a:miter lim="800000"/>
            <a:headEnd/>
            <a:tailEnd/>
          </a:ln>
        </p:spPr>
      </p:pic>
      <p:sp>
        <p:nvSpPr>
          <p:cNvPr id="79877" name="Line 5"/>
          <p:cNvSpPr>
            <a:spLocks noChangeShapeType="1"/>
          </p:cNvSpPr>
          <p:nvPr/>
        </p:nvSpPr>
        <p:spPr bwMode="auto">
          <a:xfrm>
            <a:off x="3200400" y="2133600"/>
            <a:ext cx="533400" cy="7620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9878" name="Line 6"/>
          <p:cNvSpPr>
            <a:spLocks noChangeShapeType="1"/>
          </p:cNvSpPr>
          <p:nvPr/>
        </p:nvSpPr>
        <p:spPr bwMode="auto">
          <a:xfrm>
            <a:off x="1905000" y="3352800"/>
            <a:ext cx="0" cy="13716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9879" name="Line 7"/>
          <p:cNvSpPr>
            <a:spLocks noChangeShapeType="1"/>
          </p:cNvSpPr>
          <p:nvPr/>
        </p:nvSpPr>
        <p:spPr bwMode="auto">
          <a:xfrm>
            <a:off x="2133600" y="3200400"/>
            <a:ext cx="2819400" cy="18288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9880" name="Line 8"/>
          <p:cNvSpPr>
            <a:spLocks noChangeShapeType="1"/>
          </p:cNvSpPr>
          <p:nvPr/>
        </p:nvSpPr>
        <p:spPr bwMode="auto">
          <a:xfrm>
            <a:off x="3276600" y="2133600"/>
            <a:ext cx="2057400" cy="5334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9881" name="Line 9"/>
          <p:cNvSpPr>
            <a:spLocks noChangeShapeType="1"/>
          </p:cNvSpPr>
          <p:nvPr/>
        </p:nvSpPr>
        <p:spPr bwMode="auto">
          <a:xfrm flipH="1">
            <a:off x="5181600" y="3048000"/>
            <a:ext cx="228600" cy="19812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9882" name="Rectangle 2"/>
          <p:cNvSpPr>
            <a:spLocks noGrp="1" noChangeArrowheads="1"/>
          </p:cNvSpPr>
          <p:nvPr>
            <p:ph type="title"/>
          </p:nvPr>
        </p:nvSpPr>
        <p:spPr>
          <a:xfrm>
            <a:off x="347730" y="333822"/>
            <a:ext cx="7424670" cy="914400"/>
          </a:xfrm>
        </p:spPr>
        <p:txBody>
          <a:bodyPr/>
          <a:lstStyle/>
          <a:p>
            <a:pPr algn="l" eaLnBrk="1" hangingPunct="1">
              <a:defRPr/>
            </a:pPr>
            <a:r>
              <a:rPr lang="en-US" sz="4000" b="1" dirty="0" err="1">
                <a:solidFill>
                  <a:srgbClr val="007FA3"/>
                </a:solidFill>
                <a:latin typeface="Times New Roman"/>
                <a:ea typeface="Times New Roman"/>
                <a:cs typeface="Times New Roman"/>
                <a:sym typeface="Arial"/>
              </a:rPr>
              <a:t>Kruskal’s</a:t>
            </a:r>
            <a:r>
              <a:rPr lang="en-US" sz="4000" b="1" dirty="0">
                <a:solidFill>
                  <a:srgbClr val="007FA3"/>
                </a:solidFill>
                <a:latin typeface="Times New Roman"/>
                <a:ea typeface="Times New Roman"/>
                <a:cs typeface="Times New Roman"/>
                <a:sym typeface="Arial"/>
              </a:rPr>
              <a:t> Algorithm</a:t>
            </a:r>
          </a:p>
        </p:txBody>
      </p:sp>
      <p:sp>
        <p:nvSpPr>
          <p:cNvPr id="79883" name="TextBox 10"/>
          <p:cNvSpPr txBox="1">
            <a:spLocks noChangeArrowheads="1"/>
          </p:cNvSpPr>
          <p:nvPr/>
        </p:nvSpPr>
        <p:spPr bwMode="auto">
          <a:xfrm>
            <a:off x="6096000" y="4343400"/>
            <a:ext cx="2165350" cy="369888"/>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V = {0, 1, 2, 3, 4, 6}</a:t>
            </a:r>
          </a:p>
        </p:txBody>
      </p:sp>
      <p:sp>
        <p:nvSpPr>
          <p:cNvPr id="2" name="TextBox 1"/>
          <p:cNvSpPr txBox="1">
            <a:spLocks noChangeArrowheads="1"/>
          </p:cNvSpPr>
          <p:nvPr/>
        </p:nvSpPr>
        <p:spPr bwMode="auto">
          <a:xfrm>
            <a:off x="5943600" y="5060176"/>
            <a:ext cx="2992438" cy="92392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2 and 6 were in set of</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vertices, but there was no</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current path between them.</a:t>
            </a:r>
          </a:p>
        </p:txBody>
      </p:sp>
    </p:spTree>
    <p:extLst>
      <p:ext uri="{BB962C8B-B14F-4D97-AF65-F5344CB8AC3E}">
        <p14:creationId xmlns:p14="http://schemas.microsoft.com/office/powerpoint/2010/main" val="23883724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6"/>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C38291-252B-4A4F-9A7F-6AD3901B599F}" type="slidenum">
              <a:rPr kumimoji="0" 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0899" name="Text Box 3"/>
          <p:cNvSpPr txBox="1">
            <a:spLocks noChangeArrowheads="1"/>
          </p:cNvSpPr>
          <p:nvPr/>
        </p:nvSpPr>
        <p:spPr bwMode="auto">
          <a:xfrm>
            <a:off x="6705600" y="1676400"/>
            <a:ext cx="1377950" cy="3378200"/>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0 – 3 (2)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1 – 4 (2)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1 – 6 (4)</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0 – 2 (5)</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2 – 6 (5)</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808080"/>
                </a:solidFill>
                <a:effectLst/>
                <a:uLnTx/>
                <a:uFillTx/>
                <a:latin typeface="Arial" pitchFamily="34" charset="0"/>
                <a:ea typeface="+mn-ea"/>
                <a:cs typeface="+mn-cs"/>
              </a:rPr>
              <a:t>0 – 1 (6)</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2 – 5 (7)</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3 – 4 (8)</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4 – 5 (10)</a:t>
            </a:r>
          </a:p>
        </p:txBody>
      </p:sp>
      <p:pic>
        <p:nvPicPr>
          <p:cNvPr id="80900" name="Picture 4"/>
          <p:cNvPicPr>
            <a:picLocks noChangeAspect="1" noChangeArrowheads="1"/>
          </p:cNvPicPr>
          <p:nvPr/>
        </p:nvPicPr>
        <p:blipFill>
          <a:blip r:embed="rId2" cstate="print"/>
          <a:srcRect/>
          <a:stretch>
            <a:fillRect/>
          </a:stretch>
        </p:blipFill>
        <p:spPr bwMode="auto">
          <a:xfrm>
            <a:off x="1219200" y="1600200"/>
            <a:ext cx="4495800" cy="4305300"/>
          </a:xfrm>
          <a:prstGeom prst="rect">
            <a:avLst/>
          </a:prstGeom>
          <a:noFill/>
          <a:ln w="9525">
            <a:noFill/>
            <a:miter lim="800000"/>
            <a:headEnd/>
            <a:tailEnd/>
          </a:ln>
        </p:spPr>
      </p:pic>
      <p:sp>
        <p:nvSpPr>
          <p:cNvPr id="80901" name="Line 5"/>
          <p:cNvSpPr>
            <a:spLocks noChangeShapeType="1"/>
          </p:cNvSpPr>
          <p:nvPr/>
        </p:nvSpPr>
        <p:spPr bwMode="auto">
          <a:xfrm>
            <a:off x="3200400" y="2133600"/>
            <a:ext cx="533400" cy="7620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0902" name="Line 6"/>
          <p:cNvSpPr>
            <a:spLocks noChangeShapeType="1"/>
          </p:cNvSpPr>
          <p:nvPr/>
        </p:nvSpPr>
        <p:spPr bwMode="auto">
          <a:xfrm>
            <a:off x="1905000" y="3352800"/>
            <a:ext cx="0" cy="13716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0903" name="Line 7"/>
          <p:cNvSpPr>
            <a:spLocks noChangeShapeType="1"/>
          </p:cNvSpPr>
          <p:nvPr/>
        </p:nvSpPr>
        <p:spPr bwMode="auto">
          <a:xfrm>
            <a:off x="2133600" y="3200400"/>
            <a:ext cx="2819400" cy="18288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0904" name="Line 8"/>
          <p:cNvSpPr>
            <a:spLocks noChangeShapeType="1"/>
          </p:cNvSpPr>
          <p:nvPr/>
        </p:nvSpPr>
        <p:spPr bwMode="auto">
          <a:xfrm>
            <a:off x="3276600" y="2133600"/>
            <a:ext cx="2057400" cy="5334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0905" name="Line 9"/>
          <p:cNvSpPr>
            <a:spLocks noChangeShapeType="1"/>
          </p:cNvSpPr>
          <p:nvPr/>
        </p:nvSpPr>
        <p:spPr bwMode="auto">
          <a:xfrm flipH="1">
            <a:off x="5181600" y="3048000"/>
            <a:ext cx="228600" cy="19812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0906" name="Line 10"/>
          <p:cNvSpPr>
            <a:spLocks noChangeShapeType="1"/>
          </p:cNvSpPr>
          <p:nvPr/>
        </p:nvSpPr>
        <p:spPr bwMode="auto">
          <a:xfrm flipV="1">
            <a:off x="5562600" y="3276600"/>
            <a:ext cx="1143000" cy="2362200"/>
          </a:xfrm>
          <a:prstGeom prst="line">
            <a:avLst/>
          </a:prstGeom>
          <a:noFill/>
          <a:ln w="9525">
            <a:solidFill>
              <a:schemeClr val="tx1"/>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0907" name="Text Box 11"/>
          <p:cNvSpPr txBox="1">
            <a:spLocks noChangeArrowheads="1"/>
          </p:cNvSpPr>
          <p:nvPr/>
        </p:nvSpPr>
        <p:spPr bwMode="auto">
          <a:xfrm>
            <a:off x="4885715" y="5638800"/>
            <a:ext cx="3376245" cy="707886"/>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n-ea"/>
                <a:cs typeface="+mn-cs"/>
              </a:rPr>
              <a:t>Not needed, we can already</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sz="2000" kern="1200" dirty="0">
                <a:latin typeface="Arial" pitchFamily="34" charset="0"/>
                <a:ea typeface="+mn-ea"/>
                <a:cs typeface="+mn-cs"/>
              </a:rPr>
              <a:t>g</a:t>
            </a:r>
            <a:r>
              <a:rPr kumimoji="0" lang="en-US" sz="2000" b="0" i="0" u="none" strike="noStrike" kern="1200" cap="none" spc="0" normalizeH="0" baseline="0" noProof="0" dirty="0">
                <a:ln>
                  <a:noFill/>
                </a:ln>
                <a:solidFill>
                  <a:srgbClr val="000000"/>
                </a:solidFill>
                <a:effectLst/>
                <a:uLnTx/>
                <a:uFillTx/>
                <a:latin typeface="Arial" pitchFamily="34" charset="0"/>
                <a:ea typeface="+mn-ea"/>
                <a:cs typeface="+mn-cs"/>
              </a:rPr>
              <a:t>et from 0 to 1</a:t>
            </a:r>
          </a:p>
        </p:txBody>
      </p:sp>
      <p:sp>
        <p:nvSpPr>
          <p:cNvPr id="80908" name="Rectangle 2"/>
          <p:cNvSpPr>
            <a:spLocks noGrp="1" noChangeArrowheads="1"/>
          </p:cNvSpPr>
          <p:nvPr>
            <p:ph type="title"/>
          </p:nvPr>
        </p:nvSpPr>
        <p:spPr>
          <a:xfrm>
            <a:off x="244698" y="336865"/>
            <a:ext cx="7527701" cy="914400"/>
          </a:xfrm>
        </p:spPr>
        <p:txBody>
          <a:bodyPr/>
          <a:lstStyle/>
          <a:p>
            <a:pPr algn="l" eaLnBrk="1" hangingPunct="1">
              <a:defRPr/>
            </a:pPr>
            <a:r>
              <a:rPr lang="en-US" sz="4000" b="1" dirty="0" err="1">
                <a:solidFill>
                  <a:srgbClr val="007FA3"/>
                </a:solidFill>
                <a:latin typeface="Times New Roman"/>
                <a:ea typeface="Times New Roman"/>
                <a:cs typeface="Times New Roman"/>
                <a:sym typeface="Arial"/>
              </a:rPr>
              <a:t>Kruskal’s</a:t>
            </a:r>
            <a:r>
              <a:rPr lang="en-US" sz="4000" b="1" dirty="0">
                <a:solidFill>
                  <a:srgbClr val="007FA3"/>
                </a:solidFill>
                <a:latin typeface="Times New Roman"/>
                <a:ea typeface="Times New Roman"/>
                <a:cs typeface="Times New Roman"/>
                <a:sym typeface="Arial"/>
              </a:rPr>
              <a:t> Algorithm</a:t>
            </a:r>
          </a:p>
        </p:txBody>
      </p:sp>
      <p:sp>
        <p:nvSpPr>
          <p:cNvPr id="80909" name="TextBox 12"/>
          <p:cNvSpPr txBox="1">
            <a:spLocks noChangeArrowheads="1"/>
          </p:cNvSpPr>
          <p:nvPr/>
        </p:nvSpPr>
        <p:spPr bwMode="auto">
          <a:xfrm>
            <a:off x="6096000" y="4343400"/>
            <a:ext cx="2165350" cy="369888"/>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V = {0, 1, 2, 3, 4, 6}</a:t>
            </a:r>
          </a:p>
        </p:txBody>
      </p:sp>
    </p:spTree>
    <p:extLst>
      <p:ext uri="{BB962C8B-B14F-4D97-AF65-F5344CB8AC3E}">
        <p14:creationId xmlns:p14="http://schemas.microsoft.com/office/powerpoint/2010/main" val="1416987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4"/>
          <p:cNvSpPr>
            <a:spLocks noGrp="1"/>
          </p:cNvSpPr>
          <p:nvPr>
            <p:ph type="sldNum" sz="quarter" idx="4294967295"/>
          </p:nvPr>
        </p:nvSpPr>
        <p:spPr bwMode="auto">
          <a:xfrm>
            <a:off x="6553200" y="6248400"/>
            <a:ext cx="1905000" cy="457200"/>
          </a:xfrm>
          <a:prstGeom prst="rect">
            <a:avLst/>
          </a:prstGeom>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1F45C2B-3805-46B3-B8ED-2911E2E4A936}" type="slidenum">
              <a:rPr kumimoji="0" lang="en-US" sz="1400" b="0" i="0" u="none" strike="noStrike" kern="1200" cap="none" spc="0" normalizeH="0" baseline="0" noProof="0">
                <a:ln>
                  <a:noFill/>
                </a:ln>
                <a:solidFill>
                  <a:srgbClr val="000000"/>
                </a:solidFill>
                <a:effectLst/>
                <a:uLnTx/>
                <a:uFillTx/>
                <a:latin typeface="Arial" charset="0"/>
                <a:ea typeface="+mj-ea"/>
                <a:cs typeface="+mj-cs"/>
                <a:sym typeface="Arial"/>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400" b="0" i="0" u="none" strike="noStrike" kern="1200" cap="none" spc="0" normalizeH="0" baseline="0" noProof="0">
              <a:ln>
                <a:noFill/>
              </a:ln>
              <a:solidFill>
                <a:srgbClr val="000000"/>
              </a:solidFill>
              <a:effectLst/>
              <a:uLnTx/>
              <a:uFillTx/>
              <a:latin typeface="Arial" charset="0"/>
              <a:ea typeface="+mj-ea"/>
              <a:cs typeface="+mj-cs"/>
              <a:sym typeface="Arial"/>
            </a:endParaRPr>
          </a:p>
        </p:txBody>
      </p:sp>
      <p:sp>
        <p:nvSpPr>
          <p:cNvPr id="34819" name="Text Box 2"/>
          <p:cNvSpPr txBox="1">
            <a:spLocks noChangeArrowheads="1"/>
          </p:cNvSpPr>
          <p:nvPr/>
        </p:nvSpPr>
        <p:spPr bwMode="auto">
          <a:xfrm>
            <a:off x="5638800" y="6248400"/>
            <a:ext cx="86042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Austin</a:t>
            </a:r>
          </a:p>
        </p:txBody>
      </p:sp>
      <p:sp>
        <p:nvSpPr>
          <p:cNvPr id="1400835" name="Rectangle 3"/>
          <p:cNvSpPr>
            <a:spLocks noChangeArrowheads="1"/>
          </p:cNvSpPr>
          <p:nvPr/>
        </p:nvSpPr>
        <p:spPr bwMode="auto">
          <a:xfrm>
            <a:off x="5638800" y="6324600"/>
            <a:ext cx="914400" cy="228600"/>
          </a:xfrm>
          <a:prstGeom prst="rect">
            <a:avLst/>
          </a:prstGeom>
          <a:solidFill>
            <a:schemeClr val="bg1"/>
          </a:solidFill>
          <a:ln w="9525">
            <a:no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4822" name="Text Box 6"/>
          <p:cNvSpPr txBox="1">
            <a:spLocks noChangeArrowheads="1"/>
          </p:cNvSpPr>
          <p:nvPr/>
        </p:nvSpPr>
        <p:spPr bwMode="auto">
          <a:xfrm>
            <a:off x="533400" y="1447800"/>
            <a:ext cx="4864100" cy="440055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DepthFirstSearch</a:t>
            </a:r>
            <a:endPar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Set found to false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stack.push</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startVertex</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do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stack.pop(vertex)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if vertex =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endVertex</a:t>
            </a:r>
            <a:endPar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final 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set found to true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else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this 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push all adjacent vertices on stack</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while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stack.IsEmpty</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and !found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if !found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“Path does not exist”</a:t>
            </a:r>
          </a:p>
        </p:txBody>
      </p:sp>
      <p:pic>
        <p:nvPicPr>
          <p:cNvPr id="34823" name="Picture 7" descr="9_633b"/>
          <p:cNvPicPr>
            <a:picLocks noChangeAspect="1" noChangeArrowheads="1"/>
          </p:cNvPicPr>
          <p:nvPr/>
        </p:nvPicPr>
        <p:blipFill>
          <a:blip r:embed="rId2" cstate="print"/>
          <a:srcRect/>
          <a:stretch>
            <a:fillRect/>
          </a:stretch>
        </p:blipFill>
        <p:spPr bwMode="auto">
          <a:xfrm>
            <a:off x="3810000" y="1676400"/>
            <a:ext cx="4648200" cy="2855913"/>
          </a:xfrm>
          <a:prstGeom prst="rect">
            <a:avLst/>
          </a:prstGeom>
          <a:noFill/>
          <a:ln w="28575">
            <a:solidFill>
              <a:schemeClr val="tx1"/>
            </a:solidFill>
            <a:miter lim="800000"/>
            <a:headEnd/>
            <a:tailEnd/>
          </a:ln>
        </p:spPr>
      </p:pic>
      <p:sp>
        <p:nvSpPr>
          <p:cNvPr id="34824" name="Rectangle 8"/>
          <p:cNvSpPr>
            <a:spLocks noChangeArrowheads="1"/>
          </p:cNvSpPr>
          <p:nvPr/>
        </p:nvSpPr>
        <p:spPr bwMode="auto">
          <a:xfrm>
            <a:off x="5562600" y="4800600"/>
            <a:ext cx="1066800" cy="1828800"/>
          </a:xfrm>
          <a:prstGeom prst="rect">
            <a:avLst/>
          </a:prstGeom>
          <a:no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4825" name="Line 9"/>
          <p:cNvSpPr>
            <a:spLocks noChangeShapeType="1"/>
          </p:cNvSpPr>
          <p:nvPr/>
        </p:nvSpPr>
        <p:spPr bwMode="auto">
          <a:xfrm>
            <a:off x="5562600" y="62484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4826" name="Line 10"/>
          <p:cNvSpPr>
            <a:spLocks noChangeShapeType="1"/>
          </p:cNvSpPr>
          <p:nvPr/>
        </p:nvSpPr>
        <p:spPr bwMode="auto">
          <a:xfrm>
            <a:off x="5562600" y="58674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4827" name="Line 11"/>
          <p:cNvSpPr>
            <a:spLocks noChangeShapeType="1"/>
          </p:cNvSpPr>
          <p:nvPr/>
        </p:nvSpPr>
        <p:spPr bwMode="auto">
          <a:xfrm>
            <a:off x="5562600" y="54864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4828" name="Line 12"/>
          <p:cNvSpPr>
            <a:spLocks noChangeShapeType="1"/>
          </p:cNvSpPr>
          <p:nvPr/>
        </p:nvSpPr>
        <p:spPr bwMode="auto">
          <a:xfrm>
            <a:off x="5562600" y="51816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4829" name="Text Box 13"/>
          <p:cNvSpPr txBox="1">
            <a:spLocks noChangeArrowheads="1"/>
          </p:cNvSpPr>
          <p:nvPr/>
        </p:nvSpPr>
        <p:spPr bwMode="auto">
          <a:xfrm>
            <a:off x="5791200" y="4495800"/>
            <a:ext cx="603250" cy="336550"/>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j-ea"/>
                <a:cs typeface="+mj-cs"/>
                <a:sym typeface="Arial"/>
              </a:rPr>
              <a:t>stack</a:t>
            </a:r>
          </a:p>
        </p:txBody>
      </p:sp>
      <p:sp>
        <p:nvSpPr>
          <p:cNvPr id="1400846" name="AutoShape 14"/>
          <p:cNvSpPr>
            <a:spLocks noChangeArrowheads="1"/>
          </p:cNvSpPr>
          <p:nvPr/>
        </p:nvSpPr>
        <p:spPr bwMode="auto">
          <a:xfrm>
            <a:off x="228600" y="28194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7" name="Rectangle 2"/>
          <p:cNvSpPr>
            <a:spLocks noGrp="1" noChangeArrowheads="1"/>
          </p:cNvSpPr>
          <p:nvPr>
            <p:ph type="title"/>
          </p:nvPr>
        </p:nvSpPr>
        <p:spPr>
          <a:xfrm>
            <a:off x="533400" y="443346"/>
            <a:ext cx="7924800" cy="914400"/>
          </a:xfrm>
        </p:spPr>
        <p:txBody>
          <a:bodyPr/>
          <a:lstStyle/>
          <a:p>
            <a:pPr algn="l" eaLnBrk="1" hangingPunct="1"/>
            <a:r>
              <a:rPr lang="en-US" b="1" dirty="0">
                <a:solidFill>
                  <a:srgbClr val="007FA3"/>
                </a:solidFill>
                <a:latin typeface="Times New Roman"/>
                <a:ea typeface="Times New Roman"/>
                <a:cs typeface="Times New Roman"/>
              </a:rPr>
              <a:t>Depth-First Searching </a:t>
            </a:r>
            <a:r>
              <a:rPr lang="en-US" sz="2400" b="1" dirty="0">
                <a:solidFill>
                  <a:srgbClr val="007FA3"/>
                </a:solidFill>
                <a:latin typeface="Times New Roman"/>
                <a:ea typeface="Times New Roman"/>
                <a:cs typeface="Times New Roman"/>
              </a:rPr>
              <a:t>(Austin to Washington)</a:t>
            </a:r>
            <a:endParaRPr lang="en-US" sz="2400" b="1" dirty="0">
              <a:latin typeface="Lucida Sans" pitchFamily="34" charset="0"/>
            </a:endParaRPr>
          </a:p>
        </p:txBody>
      </p:sp>
    </p:spTree>
    <p:extLst>
      <p:ext uri="{BB962C8B-B14F-4D97-AF65-F5344CB8AC3E}">
        <p14:creationId xmlns:p14="http://schemas.microsoft.com/office/powerpoint/2010/main" val="9134345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008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008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0835" grpId="0" animBg="1"/>
      <p:bldP spid="140084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6"/>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610EB33-1703-41D4-AB7B-0FB76622D48A}" type="slidenum">
              <a:rPr kumimoji="0" 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1923" name="Text Box 3"/>
          <p:cNvSpPr txBox="1">
            <a:spLocks noChangeArrowheads="1"/>
          </p:cNvSpPr>
          <p:nvPr/>
        </p:nvSpPr>
        <p:spPr bwMode="auto">
          <a:xfrm>
            <a:off x="6705600" y="1676400"/>
            <a:ext cx="1377950" cy="3378200"/>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0 – 3 (2)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1 – 4 (2)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1 – 6 (4)</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0 – 2 (5)</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2 – 6 (5)</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808080"/>
                </a:solidFill>
                <a:effectLst/>
                <a:uLnTx/>
                <a:uFillTx/>
                <a:latin typeface="Arial" pitchFamily="34" charset="0"/>
                <a:ea typeface="+mn-ea"/>
                <a:cs typeface="+mn-cs"/>
              </a:rPr>
              <a:t>0 – 1 (6)</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2 – 5 (7)</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3 – 4 (8)</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4 – 5 (10)</a:t>
            </a:r>
          </a:p>
        </p:txBody>
      </p:sp>
      <p:pic>
        <p:nvPicPr>
          <p:cNvPr id="81924" name="Picture 4"/>
          <p:cNvPicPr>
            <a:picLocks noChangeAspect="1" noChangeArrowheads="1"/>
          </p:cNvPicPr>
          <p:nvPr/>
        </p:nvPicPr>
        <p:blipFill>
          <a:blip r:embed="rId2" cstate="print"/>
          <a:srcRect/>
          <a:stretch>
            <a:fillRect/>
          </a:stretch>
        </p:blipFill>
        <p:spPr bwMode="auto">
          <a:xfrm>
            <a:off x="1219200" y="1600200"/>
            <a:ext cx="4495800" cy="4305300"/>
          </a:xfrm>
          <a:prstGeom prst="rect">
            <a:avLst/>
          </a:prstGeom>
          <a:noFill/>
          <a:ln w="9525">
            <a:noFill/>
            <a:miter lim="800000"/>
            <a:headEnd/>
            <a:tailEnd/>
          </a:ln>
        </p:spPr>
      </p:pic>
      <p:sp>
        <p:nvSpPr>
          <p:cNvPr id="81925" name="Line 5"/>
          <p:cNvSpPr>
            <a:spLocks noChangeShapeType="1"/>
          </p:cNvSpPr>
          <p:nvPr/>
        </p:nvSpPr>
        <p:spPr bwMode="auto">
          <a:xfrm>
            <a:off x="3200400" y="2133600"/>
            <a:ext cx="533400" cy="7620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1926" name="Line 6"/>
          <p:cNvSpPr>
            <a:spLocks noChangeShapeType="1"/>
          </p:cNvSpPr>
          <p:nvPr/>
        </p:nvSpPr>
        <p:spPr bwMode="auto">
          <a:xfrm>
            <a:off x="1905000" y="3352800"/>
            <a:ext cx="0" cy="13716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1927" name="Line 7"/>
          <p:cNvSpPr>
            <a:spLocks noChangeShapeType="1"/>
          </p:cNvSpPr>
          <p:nvPr/>
        </p:nvSpPr>
        <p:spPr bwMode="auto">
          <a:xfrm>
            <a:off x="2133600" y="3200400"/>
            <a:ext cx="2819400" cy="18288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1928" name="Line 8"/>
          <p:cNvSpPr>
            <a:spLocks noChangeShapeType="1"/>
          </p:cNvSpPr>
          <p:nvPr/>
        </p:nvSpPr>
        <p:spPr bwMode="auto">
          <a:xfrm>
            <a:off x="3276600" y="2133600"/>
            <a:ext cx="2057400" cy="5334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1929" name="Line 9"/>
          <p:cNvSpPr>
            <a:spLocks noChangeShapeType="1"/>
          </p:cNvSpPr>
          <p:nvPr/>
        </p:nvSpPr>
        <p:spPr bwMode="auto">
          <a:xfrm flipH="1">
            <a:off x="5181600" y="3048000"/>
            <a:ext cx="228600" cy="19812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1930" name="Line 10"/>
          <p:cNvSpPr>
            <a:spLocks noChangeShapeType="1"/>
          </p:cNvSpPr>
          <p:nvPr/>
        </p:nvSpPr>
        <p:spPr bwMode="auto">
          <a:xfrm flipH="1">
            <a:off x="3810000" y="3048000"/>
            <a:ext cx="1600200" cy="25146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1931" name="Rectangle 2"/>
          <p:cNvSpPr>
            <a:spLocks noGrp="1" noChangeArrowheads="1"/>
          </p:cNvSpPr>
          <p:nvPr>
            <p:ph type="title"/>
          </p:nvPr>
        </p:nvSpPr>
        <p:spPr>
          <a:xfrm>
            <a:off x="302654" y="275766"/>
            <a:ext cx="7469746" cy="914400"/>
          </a:xfrm>
        </p:spPr>
        <p:txBody>
          <a:bodyPr/>
          <a:lstStyle/>
          <a:p>
            <a:pPr algn="l" eaLnBrk="1" hangingPunct="1">
              <a:defRPr/>
            </a:pPr>
            <a:r>
              <a:rPr lang="en-US" sz="4000" b="1" dirty="0" err="1">
                <a:solidFill>
                  <a:srgbClr val="007FA3"/>
                </a:solidFill>
                <a:latin typeface="Times New Roman"/>
                <a:ea typeface="Times New Roman"/>
                <a:cs typeface="Times New Roman"/>
                <a:sym typeface="Arial"/>
              </a:rPr>
              <a:t>Kruskal’s</a:t>
            </a:r>
            <a:r>
              <a:rPr lang="en-US" sz="4000" b="1" dirty="0">
                <a:solidFill>
                  <a:srgbClr val="007FA3"/>
                </a:solidFill>
                <a:latin typeface="Times New Roman"/>
                <a:ea typeface="Times New Roman"/>
                <a:cs typeface="Times New Roman"/>
                <a:sym typeface="Arial"/>
              </a:rPr>
              <a:t> Algorithm</a:t>
            </a:r>
          </a:p>
        </p:txBody>
      </p:sp>
      <p:sp>
        <p:nvSpPr>
          <p:cNvPr id="81932" name="TextBox 11"/>
          <p:cNvSpPr txBox="1">
            <a:spLocks noChangeArrowheads="1"/>
          </p:cNvSpPr>
          <p:nvPr/>
        </p:nvSpPr>
        <p:spPr bwMode="auto">
          <a:xfrm>
            <a:off x="6096000" y="4343400"/>
            <a:ext cx="2422525" cy="369888"/>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V = {0, 1, 2, 3, 4, 5, 6}</a:t>
            </a:r>
          </a:p>
        </p:txBody>
      </p:sp>
    </p:spTree>
    <p:extLst>
      <p:ext uri="{BB962C8B-B14F-4D97-AF65-F5344CB8AC3E}">
        <p14:creationId xmlns:p14="http://schemas.microsoft.com/office/powerpoint/2010/main" val="2182319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6"/>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BD7F2F-5C36-46AB-B499-682658D4FBB1}" type="slidenum">
              <a:rPr kumimoji="0" 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948" name="Text Box 3"/>
          <p:cNvSpPr txBox="1">
            <a:spLocks noChangeArrowheads="1"/>
          </p:cNvSpPr>
          <p:nvPr/>
        </p:nvSpPr>
        <p:spPr bwMode="auto">
          <a:xfrm>
            <a:off x="6705600" y="1676400"/>
            <a:ext cx="1377950" cy="3378200"/>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0 – 3 (2)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1 – 4 (2)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1 – 6 (4)</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0 – 2 (5)</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2 – 6 (5)</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808080"/>
                </a:solidFill>
                <a:effectLst/>
                <a:uLnTx/>
                <a:uFillTx/>
                <a:latin typeface="Arial" pitchFamily="34" charset="0"/>
                <a:ea typeface="+mn-ea"/>
                <a:cs typeface="+mn-cs"/>
              </a:rPr>
              <a:t>0 – 1 (6)</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itchFamily="34" charset="0"/>
                <a:ea typeface="+mn-ea"/>
                <a:cs typeface="+mn-cs"/>
              </a:rPr>
              <a:t>2 – 5 (7)</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808080"/>
                </a:solidFill>
                <a:effectLst/>
                <a:uLnTx/>
                <a:uFillTx/>
                <a:latin typeface="Arial" pitchFamily="34" charset="0"/>
                <a:ea typeface="+mn-ea"/>
                <a:cs typeface="+mn-cs"/>
              </a:rPr>
              <a:t>3 – 4 (8)</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808080"/>
                </a:solidFill>
                <a:effectLst/>
                <a:uLnTx/>
                <a:uFillTx/>
                <a:latin typeface="Arial" pitchFamily="34" charset="0"/>
                <a:ea typeface="+mn-ea"/>
                <a:cs typeface="+mn-cs"/>
              </a:rPr>
              <a:t>4 – 5 (10)</a:t>
            </a:r>
          </a:p>
        </p:txBody>
      </p:sp>
      <p:pic>
        <p:nvPicPr>
          <p:cNvPr id="82949" name="Picture 4"/>
          <p:cNvPicPr>
            <a:picLocks noChangeAspect="1" noChangeArrowheads="1"/>
          </p:cNvPicPr>
          <p:nvPr/>
        </p:nvPicPr>
        <p:blipFill>
          <a:blip r:embed="rId2" cstate="print"/>
          <a:srcRect/>
          <a:stretch>
            <a:fillRect/>
          </a:stretch>
        </p:blipFill>
        <p:spPr bwMode="auto">
          <a:xfrm>
            <a:off x="1219200" y="1600200"/>
            <a:ext cx="4495800" cy="4305300"/>
          </a:xfrm>
          <a:prstGeom prst="rect">
            <a:avLst/>
          </a:prstGeom>
          <a:noFill/>
          <a:ln w="9525">
            <a:noFill/>
            <a:miter lim="800000"/>
            <a:headEnd/>
            <a:tailEnd/>
          </a:ln>
        </p:spPr>
      </p:pic>
      <p:sp>
        <p:nvSpPr>
          <p:cNvPr id="82950" name="Line 5"/>
          <p:cNvSpPr>
            <a:spLocks noChangeShapeType="1"/>
          </p:cNvSpPr>
          <p:nvPr/>
        </p:nvSpPr>
        <p:spPr bwMode="auto">
          <a:xfrm>
            <a:off x="3200400" y="2133600"/>
            <a:ext cx="533400" cy="7620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2951" name="Line 6"/>
          <p:cNvSpPr>
            <a:spLocks noChangeShapeType="1"/>
          </p:cNvSpPr>
          <p:nvPr/>
        </p:nvSpPr>
        <p:spPr bwMode="auto">
          <a:xfrm>
            <a:off x="1905000" y="3352800"/>
            <a:ext cx="0" cy="13716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2952" name="Line 7"/>
          <p:cNvSpPr>
            <a:spLocks noChangeShapeType="1"/>
          </p:cNvSpPr>
          <p:nvPr/>
        </p:nvSpPr>
        <p:spPr bwMode="auto">
          <a:xfrm>
            <a:off x="2133600" y="3200400"/>
            <a:ext cx="2819400" cy="18288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2953" name="Line 8"/>
          <p:cNvSpPr>
            <a:spLocks noChangeShapeType="1"/>
          </p:cNvSpPr>
          <p:nvPr/>
        </p:nvSpPr>
        <p:spPr bwMode="auto">
          <a:xfrm>
            <a:off x="3276600" y="2133600"/>
            <a:ext cx="2057400" cy="5334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2954" name="Line 9"/>
          <p:cNvSpPr>
            <a:spLocks noChangeShapeType="1"/>
          </p:cNvSpPr>
          <p:nvPr/>
        </p:nvSpPr>
        <p:spPr bwMode="auto">
          <a:xfrm flipH="1">
            <a:off x="5181600" y="3048000"/>
            <a:ext cx="228600" cy="19812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2955" name="Line 10"/>
          <p:cNvSpPr>
            <a:spLocks noChangeShapeType="1"/>
          </p:cNvSpPr>
          <p:nvPr/>
        </p:nvSpPr>
        <p:spPr bwMode="auto">
          <a:xfrm flipH="1">
            <a:off x="3810000" y="3048000"/>
            <a:ext cx="1600200" cy="2514600"/>
          </a:xfrm>
          <a:prstGeom prst="line">
            <a:avLst/>
          </a:prstGeom>
          <a:noFill/>
          <a:ln w="57150">
            <a:solidFill>
              <a:srgbClr val="FF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2956" name="Text Box 11"/>
          <p:cNvSpPr txBox="1">
            <a:spLocks noChangeArrowheads="1"/>
          </p:cNvSpPr>
          <p:nvPr/>
        </p:nvSpPr>
        <p:spPr bwMode="auto">
          <a:xfrm>
            <a:off x="5562600" y="4727575"/>
            <a:ext cx="2686050" cy="1200150"/>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Don’t need these edges,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can already get from</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3 – 4</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4 – 5</a:t>
            </a:r>
          </a:p>
        </p:txBody>
      </p:sp>
      <p:sp>
        <p:nvSpPr>
          <p:cNvPr id="82957" name="Line 12"/>
          <p:cNvSpPr>
            <a:spLocks noChangeShapeType="1"/>
          </p:cNvSpPr>
          <p:nvPr/>
        </p:nvSpPr>
        <p:spPr bwMode="auto">
          <a:xfrm flipV="1">
            <a:off x="5791200" y="3810000"/>
            <a:ext cx="838200" cy="838200"/>
          </a:xfrm>
          <a:prstGeom prst="line">
            <a:avLst/>
          </a:prstGeom>
          <a:noFill/>
          <a:ln w="9525">
            <a:solidFill>
              <a:schemeClr val="tx1"/>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2958" name="Line 13"/>
          <p:cNvSpPr>
            <a:spLocks noChangeShapeType="1"/>
          </p:cNvSpPr>
          <p:nvPr/>
        </p:nvSpPr>
        <p:spPr bwMode="auto">
          <a:xfrm flipV="1">
            <a:off x="5791200" y="4114800"/>
            <a:ext cx="914400" cy="533400"/>
          </a:xfrm>
          <a:prstGeom prst="line">
            <a:avLst/>
          </a:prstGeom>
          <a:noFill/>
          <a:ln w="9525">
            <a:solidFill>
              <a:schemeClr val="tx1"/>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2959" name="TextBox 14"/>
          <p:cNvSpPr txBox="1">
            <a:spLocks noChangeArrowheads="1"/>
          </p:cNvSpPr>
          <p:nvPr/>
        </p:nvSpPr>
        <p:spPr bwMode="auto">
          <a:xfrm>
            <a:off x="6096000" y="4343400"/>
            <a:ext cx="2422525" cy="369888"/>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V = {0, 1, 2, 3, 4, 5, 6}</a:t>
            </a:r>
          </a:p>
        </p:txBody>
      </p:sp>
      <p:sp>
        <p:nvSpPr>
          <p:cNvPr id="17" name="Rectangle 2"/>
          <p:cNvSpPr txBox="1">
            <a:spLocks noChangeArrowheads="1"/>
          </p:cNvSpPr>
          <p:nvPr/>
        </p:nvSpPr>
        <p:spPr bwMode="auto">
          <a:xfrm>
            <a:off x="429064" y="275766"/>
            <a:ext cx="7343335" cy="914400"/>
          </a:xfrm>
          <a:prstGeom prst="rect">
            <a:avLst/>
          </a:prstGeom>
          <a:solidFill>
            <a:schemeClr val="bg1">
              <a:alpha val="0"/>
            </a:scheme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4000" b="1" dirty="0" err="1">
                <a:solidFill>
                  <a:srgbClr val="007FA3"/>
                </a:solidFill>
                <a:latin typeface="Times New Roman"/>
                <a:ea typeface="Times New Roman"/>
                <a:cs typeface="Times New Roman"/>
              </a:rPr>
              <a:t>Kruskal’s</a:t>
            </a:r>
            <a:r>
              <a:rPr lang="en-US" sz="4000" b="1" dirty="0">
                <a:solidFill>
                  <a:srgbClr val="007FA3"/>
                </a:solidFill>
                <a:latin typeface="Times New Roman"/>
                <a:ea typeface="Times New Roman"/>
                <a:cs typeface="Times New Roman"/>
              </a:rPr>
              <a:t> Algorithm</a:t>
            </a:r>
          </a:p>
        </p:txBody>
      </p:sp>
    </p:spTree>
    <p:extLst>
      <p:ext uri="{BB962C8B-B14F-4D97-AF65-F5344CB8AC3E}">
        <p14:creationId xmlns:p14="http://schemas.microsoft.com/office/powerpoint/2010/main" val="21060522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5"/>
          <p:cNvSpPr>
            <a:spLocks noGrp="1"/>
          </p:cNvSpPr>
          <p:nvPr>
            <p:ph type="sldNum" sz="quarter" idx="4294967295"/>
          </p:nvPr>
        </p:nvSpPr>
        <p:spPr bwMode="auto">
          <a:xfrm>
            <a:off x="6553200" y="6248400"/>
            <a:ext cx="1905000" cy="457200"/>
          </a:xfrm>
          <a:prstGeom prst="rect">
            <a:avLst/>
          </a:prstGeom>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3C94F6D-0597-4032-800C-24CC74324B02}" type="slidenum">
              <a:rPr kumimoji="0" lang="en-US"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971" name="Rectangle 2"/>
          <p:cNvSpPr>
            <a:spLocks noGrp="1" noChangeArrowheads="1"/>
          </p:cNvSpPr>
          <p:nvPr>
            <p:ph type="title"/>
          </p:nvPr>
        </p:nvSpPr>
        <p:spPr>
          <a:xfrm>
            <a:off x="457200" y="274638"/>
            <a:ext cx="8229600" cy="1020762"/>
          </a:xfrm>
        </p:spPr>
        <p:txBody>
          <a:bodyPr/>
          <a:lstStyle/>
          <a:p>
            <a:pPr algn="l">
              <a:spcBef>
                <a:spcPts val="0"/>
              </a:spcBef>
              <a:spcAft>
                <a:spcPts val="0"/>
              </a:spcAft>
            </a:pPr>
            <a:r>
              <a:rPr lang="en-US" sz="4000" b="1" dirty="0" err="1">
                <a:solidFill>
                  <a:srgbClr val="007FA3"/>
                </a:solidFill>
                <a:latin typeface="Times New Roman"/>
                <a:ea typeface="Times New Roman"/>
                <a:cs typeface="Times New Roman"/>
              </a:rPr>
              <a:t>Kruskal’s</a:t>
            </a:r>
            <a:r>
              <a:rPr lang="en-US" sz="4000" b="1" dirty="0">
                <a:solidFill>
                  <a:srgbClr val="007FA3"/>
                </a:solidFill>
                <a:latin typeface="Times New Roman"/>
                <a:ea typeface="Times New Roman"/>
                <a:cs typeface="Times New Roman"/>
              </a:rPr>
              <a:t> | Additional Resources</a:t>
            </a:r>
          </a:p>
        </p:txBody>
      </p:sp>
      <p:sp>
        <p:nvSpPr>
          <p:cNvPr id="83972" name="Rectangle 3"/>
          <p:cNvSpPr>
            <a:spLocks noChangeArrowheads="1"/>
          </p:cNvSpPr>
          <p:nvPr/>
        </p:nvSpPr>
        <p:spPr bwMode="auto">
          <a:xfrm>
            <a:off x="1447800" y="3124200"/>
            <a:ext cx="457200" cy="457200"/>
          </a:xfrm>
          <a:prstGeom prst="rect">
            <a:avLst/>
          </a:prstGeom>
          <a:no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u0</a:t>
            </a:r>
          </a:p>
        </p:txBody>
      </p:sp>
      <p:sp>
        <p:nvSpPr>
          <p:cNvPr id="83973" name="Rectangle 4"/>
          <p:cNvSpPr>
            <a:spLocks noChangeArrowheads="1"/>
          </p:cNvSpPr>
          <p:nvPr/>
        </p:nvSpPr>
        <p:spPr bwMode="auto">
          <a:xfrm>
            <a:off x="3162300" y="1981200"/>
            <a:ext cx="457200" cy="457200"/>
          </a:xfrm>
          <a:prstGeom prst="rect">
            <a:avLst/>
          </a:prstGeom>
          <a:no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u1</a:t>
            </a:r>
          </a:p>
        </p:txBody>
      </p:sp>
      <p:sp>
        <p:nvSpPr>
          <p:cNvPr id="83974" name="Rectangle 5"/>
          <p:cNvSpPr>
            <a:spLocks noChangeArrowheads="1"/>
          </p:cNvSpPr>
          <p:nvPr/>
        </p:nvSpPr>
        <p:spPr bwMode="auto">
          <a:xfrm>
            <a:off x="5524500" y="1981200"/>
            <a:ext cx="457200" cy="457200"/>
          </a:xfrm>
          <a:prstGeom prst="rect">
            <a:avLst/>
          </a:prstGeom>
          <a:no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u3</a:t>
            </a:r>
          </a:p>
        </p:txBody>
      </p:sp>
      <p:sp>
        <p:nvSpPr>
          <p:cNvPr id="83975" name="Rectangle 6"/>
          <p:cNvSpPr>
            <a:spLocks noChangeArrowheads="1"/>
          </p:cNvSpPr>
          <p:nvPr/>
        </p:nvSpPr>
        <p:spPr bwMode="auto">
          <a:xfrm>
            <a:off x="3162300" y="4191000"/>
            <a:ext cx="457200" cy="457200"/>
          </a:xfrm>
          <a:prstGeom prst="rect">
            <a:avLst/>
          </a:prstGeom>
          <a:no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u2</a:t>
            </a:r>
          </a:p>
        </p:txBody>
      </p:sp>
      <p:sp>
        <p:nvSpPr>
          <p:cNvPr id="83976" name="Rectangle 7"/>
          <p:cNvSpPr>
            <a:spLocks noChangeArrowheads="1"/>
          </p:cNvSpPr>
          <p:nvPr/>
        </p:nvSpPr>
        <p:spPr bwMode="auto">
          <a:xfrm>
            <a:off x="5524500" y="4191000"/>
            <a:ext cx="457200" cy="457200"/>
          </a:xfrm>
          <a:prstGeom prst="rect">
            <a:avLst/>
          </a:prstGeom>
          <a:no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u4</a:t>
            </a:r>
          </a:p>
        </p:txBody>
      </p:sp>
      <p:sp>
        <p:nvSpPr>
          <p:cNvPr id="83977" name="Rectangle 8"/>
          <p:cNvSpPr>
            <a:spLocks noChangeArrowheads="1"/>
          </p:cNvSpPr>
          <p:nvPr/>
        </p:nvSpPr>
        <p:spPr bwMode="auto">
          <a:xfrm>
            <a:off x="7620000" y="3124200"/>
            <a:ext cx="457200" cy="457200"/>
          </a:xfrm>
          <a:prstGeom prst="rect">
            <a:avLst/>
          </a:prstGeom>
          <a:no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u5</a:t>
            </a:r>
          </a:p>
        </p:txBody>
      </p:sp>
      <p:sp>
        <p:nvSpPr>
          <p:cNvPr id="83978" name="Line 9"/>
          <p:cNvSpPr>
            <a:spLocks noChangeShapeType="1"/>
          </p:cNvSpPr>
          <p:nvPr/>
        </p:nvSpPr>
        <p:spPr bwMode="auto">
          <a:xfrm flipH="1">
            <a:off x="1752600" y="2438400"/>
            <a:ext cx="1524000" cy="685800"/>
          </a:xfrm>
          <a:prstGeom prst="line">
            <a:avLst/>
          </a:prstGeom>
          <a:noFill/>
          <a:ln w="9525">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3979" name="Line 10"/>
          <p:cNvSpPr>
            <a:spLocks noChangeShapeType="1"/>
          </p:cNvSpPr>
          <p:nvPr/>
        </p:nvSpPr>
        <p:spPr bwMode="auto">
          <a:xfrm>
            <a:off x="1752600" y="3581400"/>
            <a:ext cx="1524000" cy="609600"/>
          </a:xfrm>
          <a:prstGeom prst="line">
            <a:avLst/>
          </a:prstGeom>
          <a:noFill/>
          <a:ln w="9525">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3980" name="Line 11"/>
          <p:cNvSpPr>
            <a:spLocks noChangeShapeType="1"/>
          </p:cNvSpPr>
          <p:nvPr/>
        </p:nvSpPr>
        <p:spPr bwMode="auto">
          <a:xfrm>
            <a:off x="3429000" y="2438400"/>
            <a:ext cx="0" cy="1752600"/>
          </a:xfrm>
          <a:prstGeom prst="line">
            <a:avLst/>
          </a:prstGeom>
          <a:noFill/>
          <a:ln w="9525">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3981" name="Line 12"/>
          <p:cNvSpPr>
            <a:spLocks noChangeShapeType="1"/>
          </p:cNvSpPr>
          <p:nvPr/>
        </p:nvSpPr>
        <p:spPr bwMode="auto">
          <a:xfrm>
            <a:off x="3657600" y="2209800"/>
            <a:ext cx="1828800" cy="0"/>
          </a:xfrm>
          <a:prstGeom prst="line">
            <a:avLst/>
          </a:prstGeom>
          <a:noFill/>
          <a:ln w="9525">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3982" name="Line 13"/>
          <p:cNvSpPr>
            <a:spLocks noChangeShapeType="1"/>
          </p:cNvSpPr>
          <p:nvPr/>
        </p:nvSpPr>
        <p:spPr bwMode="auto">
          <a:xfrm>
            <a:off x="5791200" y="2438400"/>
            <a:ext cx="0" cy="1752600"/>
          </a:xfrm>
          <a:prstGeom prst="line">
            <a:avLst/>
          </a:prstGeom>
          <a:noFill/>
          <a:ln w="9525">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3983" name="Line 14"/>
          <p:cNvSpPr>
            <a:spLocks noChangeShapeType="1"/>
          </p:cNvSpPr>
          <p:nvPr/>
        </p:nvSpPr>
        <p:spPr bwMode="auto">
          <a:xfrm>
            <a:off x="5943600" y="2438400"/>
            <a:ext cx="1905000" cy="685800"/>
          </a:xfrm>
          <a:prstGeom prst="line">
            <a:avLst/>
          </a:prstGeom>
          <a:noFill/>
          <a:ln w="9525">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3984" name="Line 15"/>
          <p:cNvSpPr>
            <a:spLocks noChangeShapeType="1"/>
          </p:cNvSpPr>
          <p:nvPr/>
        </p:nvSpPr>
        <p:spPr bwMode="auto">
          <a:xfrm flipV="1">
            <a:off x="5867400" y="3581400"/>
            <a:ext cx="1981200" cy="609600"/>
          </a:xfrm>
          <a:prstGeom prst="line">
            <a:avLst/>
          </a:prstGeom>
          <a:noFill/>
          <a:ln w="9525">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3985" name="Line 16"/>
          <p:cNvSpPr>
            <a:spLocks noChangeShapeType="1"/>
          </p:cNvSpPr>
          <p:nvPr/>
        </p:nvSpPr>
        <p:spPr bwMode="auto">
          <a:xfrm flipH="1">
            <a:off x="3505200" y="2438400"/>
            <a:ext cx="2133600" cy="1752600"/>
          </a:xfrm>
          <a:prstGeom prst="line">
            <a:avLst/>
          </a:prstGeom>
          <a:noFill/>
          <a:ln w="9525">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3986" name="Line 17"/>
          <p:cNvSpPr>
            <a:spLocks noChangeShapeType="1"/>
          </p:cNvSpPr>
          <p:nvPr/>
        </p:nvSpPr>
        <p:spPr bwMode="auto">
          <a:xfrm>
            <a:off x="3657600" y="4419600"/>
            <a:ext cx="1828800" cy="0"/>
          </a:xfrm>
          <a:prstGeom prst="line">
            <a:avLst/>
          </a:prstGeom>
          <a:noFill/>
          <a:ln w="9525">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3987" name="Text Box 18"/>
          <p:cNvSpPr txBox="1">
            <a:spLocks noChangeArrowheads="1"/>
          </p:cNvSpPr>
          <p:nvPr/>
        </p:nvSpPr>
        <p:spPr bwMode="auto">
          <a:xfrm>
            <a:off x="2209800" y="2590800"/>
            <a:ext cx="336550" cy="457200"/>
          </a:xfrm>
          <a:prstGeom prst="rect">
            <a:avLst/>
          </a:prstGeom>
          <a:solidFill>
            <a:schemeClr val="bg1"/>
          </a:solid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5</a:t>
            </a:r>
          </a:p>
        </p:txBody>
      </p:sp>
      <p:sp>
        <p:nvSpPr>
          <p:cNvPr id="83988" name="Text Box 19"/>
          <p:cNvSpPr txBox="1">
            <a:spLocks noChangeArrowheads="1"/>
          </p:cNvSpPr>
          <p:nvPr/>
        </p:nvSpPr>
        <p:spPr bwMode="auto">
          <a:xfrm>
            <a:off x="2133600" y="3581400"/>
            <a:ext cx="488950" cy="457200"/>
          </a:xfrm>
          <a:prstGeom prst="rect">
            <a:avLst/>
          </a:prstGeom>
          <a:solidFill>
            <a:schemeClr val="bg1"/>
          </a:solid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30</a:t>
            </a:r>
          </a:p>
        </p:txBody>
      </p:sp>
      <p:sp>
        <p:nvSpPr>
          <p:cNvPr id="83989" name="Text Box 20"/>
          <p:cNvSpPr txBox="1">
            <a:spLocks noChangeArrowheads="1"/>
          </p:cNvSpPr>
          <p:nvPr/>
        </p:nvSpPr>
        <p:spPr bwMode="auto">
          <a:xfrm>
            <a:off x="4343400" y="1981200"/>
            <a:ext cx="488950" cy="457200"/>
          </a:xfrm>
          <a:prstGeom prst="rect">
            <a:avLst/>
          </a:prstGeom>
          <a:solidFill>
            <a:schemeClr val="bg1"/>
          </a:solid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10</a:t>
            </a:r>
          </a:p>
        </p:txBody>
      </p:sp>
      <p:sp>
        <p:nvSpPr>
          <p:cNvPr id="83990" name="Text Box 21"/>
          <p:cNvSpPr txBox="1">
            <a:spLocks noChangeArrowheads="1"/>
          </p:cNvSpPr>
          <p:nvPr/>
        </p:nvSpPr>
        <p:spPr bwMode="auto">
          <a:xfrm>
            <a:off x="3200400" y="3048000"/>
            <a:ext cx="488950" cy="457200"/>
          </a:xfrm>
          <a:prstGeom prst="rect">
            <a:avLst/>
          </a:prstGeom>
          <a:solidFill>
            <a:schemeClr val="bg1"/>
          </a:solid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20</a:t>
            </a:r>
          </a:p>
        </p:txBody>
      </p:sp>
      <p:sp>
        <p:nvSpPr>
          <p:cNvPr id="83991" name="Text Box 22"/>
          <p:cNvSpPr txBox="1">
            <a:spLocks noChangeArrowheads="1"/>
          </p:cNvSpPr>
          <p:nvPr/>
        </p:nvSpPr>
        <p:spPr bwMode="auto">
          <a:xfrm>
            <a:off x="4343400" y="3048000"/>
            <a:ext cx="488950" cy="457200"/>
          </a:xfrm>
          <a:prstGeom prst="rect">
            <a:avLst/>
          </a:prstGeom>
          <a:solidFill>
            <a:schemeClr val="bg1"/>
          </a:solid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10</a:t>
            </a:r>
          </a:p>
        </p:txBody>
      </p:sp>
      <p:sp>
        <p:nvSpPr>
          <p:cNvPr id="83992" name="Text Box 23"/>
          <p:cNvSpPr txBox="1">
            <a:spLocks noChangeArrowheads="1"/>
          </p:cNvSpPr>
          <p:nvPr/>
        </p:nvSpPr>
        <p:spPr bwMode="auto">
          <a:xfrm>
            <a:off x="4343400" y="4191000"/>
            <a:ext cx="488950" cy="457200"/>
          </a:xfrm>
          <a:prstGeom prst="rect">
            <a:avLst/>
          </a:prstGeom>
          <a:solidFill>
            <a:schemeClr val="bg1"/>
          </a:solid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15</a:t>
            </a:r>
          </a:p>
        </p:txBody>
      </p:sp>
      <p:sp>
        <p:nvSpPr>
          <p:cNvPr id="83993" name="Text Box 24"/>
          <p:cNvSpPr txBox="1">
            <a:spLocks noChangeArrowheads="1"/>
          </p:cNvSpPr>
          <p:nvPr/>
        </p:nvSpPr>
        <p:spPr bwMode="auto">
          <a:xfrm>
            <a:off x="6553200" y="3657600"/>
            <a:ext cx="488950" cy="457200"/>
          </a:xfrm>
          <a:prstGeom prst="rect">
            <a:avLst/>
          </a:prstGeom>
          <a:solidFill>
            <a:schemeClr val="bg1"/>
          </a:solid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15</a:t>
            </a:r>
          </a:p>
        </p:txBody>
      </p:sp>
      <p:sp>
        <p:nvSpPr>
          <p:cNvPr id="83994" name="Text Box 25"/>
          <p:cNvSpPr txBox="1">
            <a:spLocks noChangeArrowheads="1"/>
          </p:cNvSpPr>
          <p:nvPr/>
        </p:nvSpPr>
        <p:spPr bwMode="auto">
          <a:xfrm>
            <a:off x="6400800" y="2514600"/>
            <a:ext cx="488950" cy="457200"/>
          </a:xfrm>
          <a:prstGeom prst="rect">
            <a:avLst/>
          </a:prstGeom>
          <a:solidFill>
            <a:schemeClr val="bg1"/>
          </a:solid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20</a:t>
            </a:r>
          </a:p>
        </p:txBody>
      </p:sp>
      <p:sp>
        <p:nvSpPr>
          <p:cNvPr id="83995" name="Text Box 26"/>
          <p:cNvSpPr txBox="1">
            <a:spLocks noChangeArrowheads="1"/>
          </p:cNvSpPr>
          <p:nvPr/>
        </p:nvSpPr>
        <p:spPr bwMode="auto">
          <a:xfrm>
            <a:off x="5638800" y="3048000"/>
            <a:ext cx="336550" cy="457200"/>
          </a:xfrm>
          <a:prstGeom prst="rect">
            <a:avLst/>
          </a:prstGeom>
          <a:solidFill>
            <a:schemeClr val="bg1"/>
          </a:solid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mn-cs"/>
              </a:rPr>
              <a:t>5</a:t>
            </a:r>
          </a:p>
        </p:txBody>
      </p:sp>
      <p:sp>
        <p:nvSpPr>
          <p:cNvPr id="1453083" name="Rectangle 27"/>
          <p:cNvSpPr>
            <a:spLocks noGrp="1" noChangeArrowheads="1"/>
          </p:cNvSpPr>
          <p:nvPr>
            <p:ph type="body" sz="half" idx="1"/>
          </p:nvPr>
        </p:nvSpPr>
        <p:spPr>
          <a:xfrm>
            <a:off x="990600" y="5181599"/>
            <a:ext cx="7696200" cy="1295401"/>
          </a:xfrm>
          <a:noFill/>
        </p:spPr>
        <p:txBody>
          <a:bodyPr/>
          <a:lstStyle/>
          <a:p>
            <a:pPr eaLnBrk="1" hangingPunct="1"/>
            <a:r>
              <a:rPr lang="en-US" sz="1600" dirty="0">
                <a:hlinkClick r:id="rId2"/>
              </a:rPr>
              <a:t>http://weierstrass.is.tokushima-u.ac.jp/ikeda/suuri/kruskal/KruskalApp.shtml?demo6</a:t>
            </a:r>
            <a:endParaRPr lang="en-US" sz="1600" dirty="0"/>
          </a:p>
          <a:p>
            <a:pPr eaLnBrk="1" hangingPunct="1"/>
            <a:endParaRPr lang="en-US" sz="1600" dirty="0"/>
          </a:p>
          <a:p>
            <a:pPr eaLnBrk="1" hangingPunct="1"/>
            <a:r>
              <a:rPr lang="en-US" sz="1600" dirty="0"/>
              <a:t>https://www.javatpoint.com/kruskal-algorithm</a:t>
            </a:r>
          </a:p>
        </p:txBody>
      </p:sp>
    </p:spTree>
    <p:extLst>
      <p:ext uri="{BB962C8B-B14F-4D97-AF65-F5344CB8AC3E}">
        <p14:creationId xmlns:p14="http://schemas.microsoft.com/office/powerpoint/2010/main" val="24740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30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530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308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6"/>
          <p:cNvSpPr>
            <a:spLocks noGrp="1" noChangeArrowheads="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5FE0F0-8C66-4B09-8955-D7D48981C5C7}" type="slidenum">
              <a:rPr kumimoji="0" lang="en-US" sz="1400" b="0" i="0" u="none" strike="noStrike" kern="1200" cap="none" spc="0" normalizeH="0" baseline="0" noProof="0" smtClean="0">
                <a:ln>
                  <a:noFill/>
                </a:ln>
                <a:solidFill>
                  <a:srgbClr val="000000"/>
                </a:solidFill>
                <a:effectLst/>
                <a:uLnTx/>
                <a:uFillTx/>
                <a:latin typeface="Arial" pitchFamily="34" charset="0"/>
                <a:ea typeface="+mj-ea"/>
                <a:cs typeface="+mj-cs"/>
                <a:sym typeface="Arial"/>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sz="14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29699" name="Rectangle 2"/>
          <p:cNvSpPr>
            <a:spLocks noGrp="1" noChangeArrowheads="1"/>
          </p:cNvSpPr>
          <p:nvPr>
            <p:ph type="title"/>
          </p:nvPr>
        </p:nvSpPr>
        <p:spPr>
          <a:xfrm>
            <a:off x="457200" y="274638"/>
            <a:ext cx="8229600" cy="975799"/>
          </a:xfrm>
        </p:spPr>
        <p:txBody>
          <a:bodyPr/>
          <a:lstStyle/>
          <a:p>
            <a:pPr algn="l">
              <a:spcBef>
                <a:spcPts val="0"/>
              </a:spcBef>
              <a:spcAft>
                <a:spcPts val="0"/>
              </a:spcAft>
            </a:pPr>
            <a:r>
              <a:rPr lang="en-US" sz="4000" b="1" dirty="0">
                <a:solidFill>
                  <a:srgbClr val="007FA3"/>
                </a:solidFill>
                <a:latin typeface="Times New Roman"/>
                <a:ea typeface="Times New Roman"/>
                <a:cs typeface="Times New Roman"/>
              </a:rPr>
              <a:t>Shortest Path</a:t>
            </a:r>
          </a:p>
        </p:txBody>
      </p:sp>
      <p:sp>
        <p:nvSpPr>
          <p:cNvPr id="29700" name="Rectangle 3"/>
          <p:cNvSpPr>
            <a:spLocks noGrp="1" noChangeArrowheads="1"/>
          </p:cNvSpPr>
          <p:nvPr>
            <p:ph type="body" idx="1"/>
          </p:nvPr>
        </p:nvSpPr>
        <p:spPr>
          <a:xfrm>
            <a:off x="620798" y="1250437"/>
            <a:ext cx="7850460" cy="1858337"/>
          </a:xfrm>
        </p:spPr>
        <p:txBody>
          <a:bodyPr/>
          <a:lstStyle/>
          <a:p>
            <a:pPr>
              <a:lnSpc>
                <a:spcPct val="90000"/>
              </a:lnSpc>
            </a:pPr>
            <a:r>
              <a:rPr lang="en-US" sz="2400" dirty="0">
                <a:solidFill>
                  <a:srgbClr val="7030A0"/>
                </a:solidFill>
              </a:rPr>
              <a:t>Tells us the </a:t>
            </a:r>
            <a:r>
              <a:rPr lang="en-US" sz="2400" b="1" dirty="0">
                <a:solidFill>
                  <a:srgbClr val="7030A0"/>
                </a:solidFill>
              </a:rPr>
              <a:t>least costly</a:t>
            </a:r>
            <a:r>
              <a:rPr lang="en-US" sz="2400" dirty="0">
                <a:solidFill>
                  <a:srgbClr val="7030A0"/>
                </a:solidFill>
              </a:rPr>
              <a:t>, or fastest connection between </a:t>
            </a:r>
            <a:r>
              <a:rPr lang="en-US" sz="2400" i="1" dirty="0">
                <a:solidFill>
                  <a:srgbClr val="7030A0"/>
                </a:solidFill>
              </a:rPr>
              <a:t>two</a:t>
            </a:r>
            <a:r>
              <a:rPr lang="en-US" sz="2400" dirty="0">
                <a:solidFill>
                  <a:srgbClr val="7030A0"/>
                </a:solidFill>
              </a:rPr>
              <a:t> cities (end points) </a:t>
            </a:r>
          </a:p>
          <a:p>
            <a:pPr>
              <a:lnSpc>
                <a:spcPct val="90000"/>
              </a:lnSpc>
            </a:pPr>
            <a:r>
              <a:rPr lang="en-US" sz="2400" dirty="0"/>
              <a:t>To travel between A and E</a:t>
            </a:r>
          </a:p>
          <a:p>
            <a:pPr lvl="1">
              <a:lnSpc>
                <a:spcPct val="90000"/>
              </a:lnSpc>
            </a:pPr>
            <a:r>
              <a:rPr lang="en-US" sz="2000" dirty="0"/>
              <a:t>A -&gt; E (fastest, costliest)</a:t>
            </a:r>
          </a:p>
          <a:p>
            <a:pPr lvl="1">
              <a:lnSpc>
                <a:spcPct val="90000"/>
              </a:lnSpc>
            </a:pPr>
            <a:r>
              <a:rPr lang="en-US" sz="2000" dirty="0"/>
              <a:t>A -&gt; F -&gt; H -&gt; G -&gt; E (cheapest, but longest)</a:t>
            </a:r>
          </a:p>
        </p:txBody>
      </p:sp>
      <p:grpSp>
        <p:nvGrpSpPr>
          <p:cNvPr id="3" name="Group 116"/>
          <p:cNvGrpSpPr>
            <a:grpSpLocks/>
          </p:cNvGrpSpPr>
          <p:nvPr/>
        </p:nvGrpSpPr>
        <p:grpSpPr bwMode="auto">
          <a:xfrm>
            <a:off x="2325658" y="3573253"/>
            <a:ext cx="5364477" cy="3148222"/>
            <a:chOff x="3445" y="1577"/>
            <a:chExt cx="1326" cy="919"/>
          </a:xfrm>
        </p:grpSpPr>
        <p:sp>
          <p:nvSpPr>
            <p:cNvPr id="29704" name="Oval 117"/>
            <p:cNvSpPr>
              <a:spLocks noChangeArrowheads="1"/>
            </p:cNvSpPr>
            <p:nvPr/>
          </p:nvSpPr>
          <p:spPr bwMode="auto">
            <a:xfrm>
              <a:off x="4096" y="1577"/>
              <a:ext cx="190" cy="190"/>
            </a:xfrm>
            <a:prstGeom prst="ellipse">
              <a:avLst/>
            </a:prstGeom>
            <a:solidFill>
              <a:srgbClr val="0033CC">
                <a:alpha val="34901"/>
              </a:srgbClr>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 A</a:t>
              </a:r>
            </a:p>
          </p:txBody>
        </p:sp>
        <p:sp>
          <p:nvSpPr>
            <p:cNvPr id="29705" name="Oval 118"/>
            <p:cNvSpPr>
              <a:spLocks noChangeArrowheads="1"/>
            </p:cNvSpPr>
            <p:nvPr/>
          </p:nvSpPr>
          <p:spPr bwMode="auto">
            <a:xfrm>
              <a:off x="4096" y="1862"/>
              <a:ext cx="190" cy="191"/>
            </a:xfrm>
            <a:prstGeom prst="ellipse">
              <a:avLst/>
            </a:prstGeom>
            <a:solidFill>
              <a:srgbClr val="FFFFFF"/>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 C</a:t>
              </a:r>
            </a:p>
          </p:txBody>
        </p:sp>
        <p:sp>
          <p:nvSpPr>
            <p:cNvPr id="29706" name="Oval 119"/>
            <p:cNvSpPr>
              <a:spLocks noChangeArrowheads="1"/>
            </p:cNvSpPr>
            <p:nvPr/>
          </p:nvSpPr>
          <p:spPr bwMode="auto">
            <a:xfrm>
              <a:off x="3612" y="1997"/>
              <a:ext cx="191" cy="192"/>
            </a:xfrm>
            <a:prstGeom prst="ellipse">
              <a:avLst/>
            </a:prstGeom>
            <a:solidFill>
              <a:srgbClr val="CC3300">
                <a:alpha val="41176"/>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 E</a:t>
              </a:r>
            </a:p>
          </p:txBody>
        </p:sp>
        <p:sp>
          <p:nvSpPr>
            <p:cNvPr id="29707" name="Oval 120"/>
            <p:cNvSpPr>
              <a:spLocks noChangeArrowheads="1"/>
            </p:cNvSpPr>
            <p:nvPr/>
          </p:nvSpPr>
          <p:spPr bwMode="auto">
            <a:xfrm>
              <a:off x="4580" y="1846"/>
              <a:ext cx="191" cy="191"/>
            </a:xfrm>
            <a:prstGeom prst="ellipse">
              <a:avLst/>
            </a:prstGeom>
            <a:solidFill>
              <a:srgbClr val="FFFFFF"/>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 F</a:t>
              </a:r>
            </a:p>
          </p:txBody>
        </p:sp>
        <p:sp>
          <p:nvSpPr>
            <p:cNvPr id="29708" name="Oval 121"/>
            <p:cNvSpPr>
              <a:spLocks noChangeArrowheads="1"/>
            </p:cNvSpPr>
            <p:nvPr/>
          </p:nvSpPr>
          <p:spPr bwMode="auto">
            <a:xfrm>
              <a:off x="3445" y="1672"/>
              <a:ext cx="190" cy="190"/>
            </a:xfrm>
            <a:prstGeom prst="ellipse">
              <a:avLst/>
            </a:prstGeom>
            <a:no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 B</a:t>
              </a:r>
            </a:p>
          </p:txBody>
        </p:sp>
        <p:sp>
          <p:nvSpPr>
            <p:cNvPr id="29709" name="Oval 122"/>
            <p:cNvSpPr>
              <a:spLocks noChangeArrowheads="1"/>
            </p:cNvSpPr>
            <p:nvPr/>
          </p:nvSpPr>
          <p:spPr bwMode="auto">
            <a:xfrm>
              <a:off x="3850" y="2212"/>
              <a:ext cx="191" cy="190"/>
            </a:xfrm>
            <a:prstGeom prst="ellipse">
              <a:avLst/>
            </a:prstGeom>
            <a:no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 G</a:t>
              </a:r>
            </a:p>
          </p:txBody>
        </p:sp>
        <p:sp>
          <p:nvSpPr>
            <p:cNvPr id="29710" name="Oval 123"/>
            <p:cNvSpPr>
              <a:spLocks noChangeArrowheads="1"/>
            </p:cNvSpPr>
            <p:nvPr/>
          </p:nvSpPr>
          <p:spPr bwMode="auto">
            <a:xfrm>
              <a:off x="4287" y="2180"/>
              <a:ext cx="191" cy="190"/>
            </a:xfrm>
            <a:prstGeom prst="ellipse">
              <a:avLst/>
            </a:prstGeom>
            <a:no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 H</a:t>
              </a:r>
            </a:p>
          </p:txBody>
        </p:sp>
        <p:sp>
          <p:nvSpPr>
            <p:cNvPr id="29711" name="Line 124"/>
            <p:cNvSpPr>
              <a:spLocks noChangeShapeType="1"/>
            </p:cNvSpPr>
            <p:nvPr/>
          </p:nvSpPr>
          <p:spPr bwMode="auto">
            <a:xfrm>
              <a:off x="4191" y="1767"/>
              <a:ext cx="0" cy="95"/>
            </a:xfrm>
            <a:prstGeom prst="line">
              <a:avLst/>
            </a:prstGeom>
            <a:noFill/>
            <a:ln w="12700">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29712" name="Line 125"/>
            <p:cNvSpPr>
              <a:spLocks noChangeShapeType="1"/>
            </p:cNvSpPr>
            <p:nvPr/>
          </p:nvSpPr>
          <p:spPr bwMode="auto">
            <a:xfrm>
              <a:off x="3580" y="1871"/>
              <a:ext cx="96" cy="118"/>
            </a:xfrm>
            <a:prstGeom prst="line">
              <a:avLst/>
            </a:prstGeom>
            <a:noFill/>
            <a:ln w="12700">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29713" name="Line 126"/>
            <p:cNvSpPr>
              <a:spLocks noChangeShapeType="1"/>
            </p:cNvSpPr>
            <p:nvPr/>
          </p:nvSpPr>
          <p:spPr bwMode="auto">
            <a:xfrm flipH="1">
              <a:off x="3810" y="1997"/>
              <a:ext cx="262" cy="80"/>
            </a:xfrm>
            <a:prstGeom prst="line">
              <a:avLst/>
            </a:prstGeom>
            <a:noFill/>
            <a:ln w="12700">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29714" name="Line 127"/>
            <p:cNvSpPr>
              <a:spLocks noChangeShapeType="1"/>
            </p:cNvSpPr>
            <p:nvPr/>
          </p:nvSpPr>
          <p:spPr bwMode="auto">
            <a:xfrm>
              <a:off x="3787" y="2149"/>
              <a:ext cx="95" cy="95"/>
            </a:xfrm>
            <a:prstGeom prst="line">
              <a:avLst/>
            </a:prstGeom>
            <a:noFill/>
            <a:ln w="25400">
              <a:solidFill>
                <a:srgbClr val="0033CC"/>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p:txBody>
        </p:sp>
        <p:sp>
          <p:nvSpPr>
            <p:cNvPr id="29715" name="Line 128"/>
            <p:cNvSpPr>
              <a:spLocks noChangeShapeType="1"/>
            </p:cNvSpPr>
            <p:nvPr/>
          </p:nvSpPr>
          <p:spPr bwMode="auto">
            <a:xfrm flipH="1">
              <a:off x="4295" y="1950"/>
              <a:ext cx="270" cy="8"/>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29716" name="Line 129"/>
            <p:cNvSpPr>
              <a:spLocks noChangeShapeType="1"/>
            </p:cNvSpPr>
            <p:nvPr/>
          </p:nvSpPr>
          <p:spPr bwMode="auto">
            <a:xfrm flipV="1">
              <a:off x="4039" y="2284"/>
              <a:ext cx="230" cy="32"/>
            </a:xfrm>
            <a:prstGeom prst="line">
              <a:avLst/>
            </a:prstGeom>
            <a:noFill/>
            <a:ln w="25400">
              <a:solidFill>
                <a:srgbClr val="0033CC"/>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p:txBody>
        </p:sp>
        <p:sp>
          <p:nvSpPr>
            <p:cNvPr id="29717" name="Line 130"/>
            <p:cNvSpPr>
              <a:spLocks noChangeShapeType="1"/>
            </p:cNvSpPr>
            <p:nvPr/>
          </p:nvSpPr>
          <p:spPr bwMode="auto">
            <a:xfrm flipH="1" flipV="1">
              <a:off x="4253" y="2037"/>
              <a:ext cx="80" cy="152"/>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29718" name="Line 131"/>
            <p:cNvSpPr>
              <a:spLocks noChangeShapeType="1"/>
            </p:cNvSpPr>
            <p:nvPr/>
          </p:nvSpPr>
          <p:spPr bwMode="auto">
            <a:xfrm flipV="1">
              <a:off x="4460" y="2006"/>
              <a:ext cx="150" cy="214"/>
            </a:xfrm>
            <a:prstGeom prst="line">
              <a:avLst/>
            </a:prstGeom>
            <a:noFill/>
            <a:ln w="25400">
              <a:solidFill>
                <a:srgbClr val="0033CC"/>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p:txBody>
        </p:sp>
        <p:sp>
          <p:nvSpPr>
            <p:cNvPr id="29719" name="Line 132"/>
            <p:cNvSpPr>
              <a:spLocks noChangeShapeType="1"/>
            </p:cNvSpPr>
            <p:nvPr/>
          </p:nvSpPr>
          <p:spPr bwMode="auto">
            <a:xfrm flipH="1">
              <a:off x="3753" y="1720"/>
              <a:ext cx="357" cy="286"/>
            </a:xfrm>
            <a:prstGeom prst="line">
              <a:avLst/>
            </a:prstGeom>
            <a:noFill/>
            <a:ln w="28575">
              <a:solidFill>
                <a:srgbClr val="CC33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p:txBody>
        </p:sp>
        <p:sp>
          <p:nvSpPr>
            <p:cNvPr id="29720" name="Line 133"/>
            <p:cNvSpPr>
              <a:spLocks noChangeShapeType="1"/>
            </p:cNvSpPr>
            <p:nvPr/>
          </p:nvSpPr>
          <p:spPr bwMode="auto">
            <a:xfrm>
              <a:off x="4285" y="1712"/>
              <a:ext cx="318" cy="143"/>
            </a:xfrm>
            <a:prstGeom prst="line">
              <a:avLst/>
            </a:prstGeom>
            <a:noFill/>
            <a:ln w="25400">
              <a:solidFill>
                <a:srgbClr val="0033CC"/>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p:txBody>
        </p:sp>
        <p:sp>
          <p:nvSpPr>
            <p:cNvPr id="29721" name="Text Box 134"/>
            <p:cNvSpPr txBox="1">
              <a:spLocks noChangeArrowheads="1"/>
            </p:cNvSpPr>
            <p:nvPr/>
          </p:nvSpPr>
          <p:spPr bwMode="auto">
            <a:xfrm>
              <a:off x="3825" y="1743"/>
              <a:ext cx="230" cy="191"/>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16</a:t>
              </a:r>
            </a:p>
          </p:txBody>
        </p:sp>
        <p:sp>
          <p:nvSpPr>
            <p:cNvPr id="29722" name="Text Box 135"/>
            <p:cNvSpPr txBox="1">
              <a:spLocks noChangeArrowheads="1"/>
            </p:cNvSpPr>
            <p:nvPr/>
          </p:nvSpPr>
          <p:spPr bwMode="auto">
            <a:xfrm>
              <a:off x="4317" y="1801"/>
              <a:ext cx="230" cy="236"/>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4</a:t>
              </a:r>
            </a:p>
          </p:txBody>
        </p:sp>
        <p:sp>
          <p:nvSpPr>
            <p:cNvPr id="29723" name="Text Box 136"/>
            <p:cNvSpPr txBox="1">
              <a:spLocks noChangeArrowheads="1"/>
            </p:cNvSpPr>
            <p:nvPr/>
          </p:nvSpPr>
          <p:spPr bwMode="auto">
            <a:xfrm>
              <a:off x="3485" y="1871"/>
              <a:ext cx="230" cy="190"/>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5</a:t>
              </a:r>
            </a:p>
          </p:txBody>
        </p:sp>
        <p:sp>
          <p:nvSpPr>
            <p:cNvPr id="29724" name="Text Box 137"/>
            <p:cNvSpPr txBox="1">
              <a:spLocks noChangeArrowheads="1"/>
            </p:cNvSpPr>
            <p:nvPr/>
          </p:nvSpPr>
          <p:spPr bwMode="auto">
            <a:xfrm>
              <a:off x="3922" y="2026"/>
              <a:ext cx="230" cy="190"/>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8</a:t>
              </a:r>
            </a:p>
          </p:txBody>
        </p:sp>
        <p:sp>
          <p:nvSpPr>
            <p:cNvPr id="29725" name="Text Box 138"/>
            <p:cNvSpPr txBox="1">
              <a:spLocks noChangeArrowheads="1"/>
            </p:cNvSpPr>
            <p:nvPr/>
          </p:nvSpPr>
          <p:spPr bwMode="auto">
            <a:xfrm>
              <a:off x="4389" y="1649"/>
              <a:ext cx="229" cy="190"/>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3</a:t>
              </a:r>
            </a:p>
          </p:txBody>
        </p:sp>
        <p:sp>
          <p:nvSpPr>
            <p:cNvPr id="29726" name="Text Box 139"/>
            <p:cNvSpPr txBox="1">
              <a:spLocks noChangeArrowheads="1"/>
            </p:cNvSpPr>
            <p:nvPr/>
          </p:nvSpPr>
          <p:spPr bwMode="auto">
            <a:xfrm>
              <a:off x="4536" y="2101"/>
              <a:ext cx="230" cy="254"/>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1</a:t>
              </a:r>
            </a:p>
          </p:txBody>
        </p:sp>
        <p:sp>
          <p:nvSpPr>
            <p:cNvPr id="29727" name="Text Box 140"/>
            <p:cNvSpPr txBox="1">
              <a:spLocks noChangeArrowheads="1"/>
            </p:cNvSpPr>
            <p:nvPr/>
          </p:nvSpPr>
          <p:spPr bwMode="auto">
            <a:xfrm>
              <a:off x="3770" y="2183"/>
              <a:ext cx="230" cy="190"/>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2</a:t>
              </a:r>
            </a:p>
          </p:txBody>
        </p:sp>
        <p:sp>
          <p:nvSpPr>
            <p:cNvPr id="29728" name="Text Box 141"/>
            <p:cNvSpPr txBox="1">
              <a:spLocks noChangeArrowheads="1"/>
            </p:cNvSpPr>
            <p:nvPr/>
          </p:nvSpPr>
          <p:spPr bwMode="auto">
            <a:xfrm>
              <a:off x="4112" y="2306"/>
              <a:ext cx="230" cy="190"/>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7</a:t>
              </a:r>
            </a:p>
          </p:txBody>
        </p:sp>
        <p:sp>
          <p:nvSpPr>
            <p:cNvPr id="29729" name="Text Box 142"/>
            <p:cNvSpPr txBox="1">
              <a:spLocks noChangeArrowheads="1"/>
            </p:cNvSpPr>
            <p:nvPr/>
          </p:nvSpPr>
          <p:spPr bwMode="auto">
            <a:xfrm>
              <a:off x="4262" y="1982"/>
              <a:ext cx="229" cy="262"/>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6</a:t>
              </a:r>
            </a:p>
          </p:txBody>
        </p:sp>
        <p:sp>
          <p:nvSpPr>
            <p:cNvPr id="29730" name="Text Box 143"/>
            <p:cNvSpPr txBox="1">
              <a:spLocks noChangeArrowheads="1"/>
            </p:cNvSpPr>
            <p:nvPr/>
          </p:nvSpPr>
          <p:spPr bwMode="auto">
            <a:xfrm>
              <a:off x="4181" y="1757"/>
              <a:ext cx="231" cy="25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9</a:t>
              </a:r>
            </a:p>
          </p:txBody>
        </p:sp>
      </p:grpSp>
    </p:spTree>
    <p:extLst>
      <p:ext uri="{BB962C8B-B14F-4D97-AF65-F5344CB8AC3E}">
        <p14:creationId xmlns:p14="http://schemas.microsoft.com/office/powerpoint/2010/main" val="3969552595"/>
      </p:ext>
    </p:extLst>
  </p:cSld>
  <p:clrMapOvr>
    <a:masterClrMapping/>
  </p:clrMapOvr>
  <p:transition advClick="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6"/>
          <p:cNvSpPr>
            <a:spLocks noGrp="1" noChangeArrowheads="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446269B-C1E5-4AE8-8E1A-7C0185EF362B}" type="slidenum">
              <a:rPr kumimoji="0" lang="en-US"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3011" name="Rectangle 2"/>
          <p:cNvSpPr>
            <a:spLocks noGrp="1" noChangeArrowheads="1"/>
          </p:cNvSpPr>
          <p:nvPr>
            <p:ph type="title"/>
          </p:nvPr>
        </p:nvSpPr>
        <p:spPr>
          <a:xfrm>
            <a:off x="442913" y="451730"/>
            <a:ext cx="8229600" cy="863600"/>
          </a:xfrm>
        </p:spPr>
        <p:txBody>
          <a:bodyPr/>
          <a:lstStyle/>
          <a:p>
            <a:pPr algn="l"/>
            <a:r>
              <a:rPr lang="en-US" sz="4000" b="1" dirty="0">
                <a:solidFill>
                  <a:srgbClr val="007FA3"/>
                </a:solidFill>
                <a:latin typeface="Times New Roman"/>
                <a:ea typeface="Times New Roman"/>
                <a:cs typeface="Times New Roman"/>
              </a:rPr>
              <a:t>Shortest Path Algorithms</a:t>
            </a:r>
            <a:endParaRPr lang="en-US" b="1" dirty="0"/>
          </a:p>
        </p:txBody>
      </p:sp>
      <p:sp>
        <p:nvSpPr>
          <p:cNvPr id="43012" name="Rectangle 3"/>
          <p:cNvSpPr>
            <a:spLocks noGrp="1" noChangeArrowheads="1"/>
          </p:cNvSpPr>
          <p:nvPr>
            <p:ph type="body" idx="1"/>
          </p:nvPr>
        </p:nvSpPr>
        <p:spPr>
          <a:xfrm>
            <a:off x="457200" y="1415696"/>
            <a:ext cx="8432800" cy="4729163"/>
          </a:xfrm>
        </p:spPr>
        <p:txBody>
          <a:bodyPr/>
          <a:lstStyle/>
          <a:p>
            <a:r>
              <a:rPr lang="en-US" sz="2400" dirty="0" err="1"/>
              <a:t>Dijkstra’s</a:t>
            </a:r>
            <a:r>
              <a:rPr lang="en-US" sz="2400" dirty="0"/>
              <a:t> and Floyd’s algorithms determine the shortest path lengths between vertices</a:t>
            </a:r>
          </a:p>
          <a:p>
            <a:r>
              <a:rPr lang="en-US" sz="2400" dirty="0" err="1">
                <a:solidFill>
                  <a:srgbClr val="7030A0"/>
                </a:solidFill>
              </a:rPr>
              <a:t>Dijkstra’s</a:t>
            </a:r>
            <a:r>
              <a:rPr lang="en-US" sz="2400" dirty="0">
                <a:solidFill>
                  <a:srgbClr val="7030A0"/>
                </a:solidFill>
              </a:rPr>
              <a:t> Algorithm</a:t>
            </a:r>
          </a:p>
          <a:p>
            <a:pPr lvl="1"/>
            <a:r>
              <a:rPr lang="en-US" sz="2000" dirty="0"/>
              <a:t>Determines the minimum path lengths between </a:t>
            </a:r>
            <a:r>
              <a:rPr lang="en-US" sz="2000" b="1" i="1" dirty="0">
                <a:solidFill>
                  <a:srgbClr val="7030A0"/>
                </a:solidFill>
              </a:rPr>
              <a:t>one</a:t>
            </a:r>
            <a:r>
              <a:rPr lang="en-US" sz="2000" i="1" dirty="0"/>
              <a:t> </a:t>
            </a:r>
            <a:r>
              <a:rPr lang="en-US" sz="2000" dirty="0"/>
              <a:t>vertex and </a:t>
            </a:r>
            <a:r>
              <a:rPr lang="en-US" sz="2000" i="1" dirty="0"/>
              <a:t>all</a:t>
            </a:r>
            <a:r>
              <a:rPr lang="en-US" sz="2000" dirty="0"/>
              <a:t> others, and</a:t>
            </a:r>
          </a:p>
          <a:p>
            <a:pPr lvl="1"/>
            <a:r>
              <a:rPr lang="en-US" sz="2000" dirty="0"/>
              <a:t>Determines the edges that make up the paths</a:t>
            </a:r>
          </a:p>
          <a:p>
            <a:r>
              <a:rPr lang="en-US" sz="2400" dirty="0">
                <a:hlinkClick r:id="rId3" action="ppaction://hlinksldjump"/>
              </a:rPr>
              <a:t>Floyd’s</a:t>
            </a:r>
            <a:r>
              <a:rPr lang="en-US" sz="2400" dirty="0"/>
              <a:t> Algorithm (All Pairs Algorithm)</a:t>
            </a:r>
          </a:p>
          <a:p>
            <a:pPr lvl="1"/>
            <a:r>
              <a:rPr lang="en-US" sz="2000" dirty="0"/>
              <a:t>Determines the minimum path lengths between </a:t>
            </a:r>
            <a:r>
              <a:rPr lang="en-US" sz="2000" b="1" i="1" dirty="0">
                <a:solidFill>
                  <a:srgbClr val="7030A0"/>
                </a:solidFill>
              </a:rPr>
              <a:t>all</a:t>
            </a:r>
            <a:r>
              <a:rPr lang="en-US" sz="2000" i="1" dirty="0"/>
              <a:t> </a:t>
            </a:r>
            <a:r>
              <a:rPr lang="en-US" sz="2000" dirty="0"/>
              <a:t>vertices and </a:t>
            </a:r>
            <a:r>
              <a:rPr lang="en-US" sz="2000" i="1" dirty="0"/>
              <a:t>all</a:t>
            </a:r>
            <a:r>
              <a:rPr lang="en-US" sz="2000" dirty="0"/>
              <a:t> others</a:t>
            </a:r>
          </a:p>
        </p:txBody>
      </p:sp>
    </p:spTree>
    <p:extLst>
      <p:ext uri="{BB962C8B-B14F-4D97-AF65-F5344CB8AC3E}">
        <p14:creationId xmlns:p14="http://schemas.microsoft.com/office/powerpoint/2010/main" val="2408714753"/>
      </p:ext>
    </p:extLst>
  </p:cSld>
  <p:clrMapOvr>
    <a:masterClrMapping/>
  </p:clrMapOvr>
  <p:transition advClick="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6"/>
          <p:cNvSpPr>
            <a:spLocks noGrp="1" noChangeArrowheads="1"/>
          </p:cNvSpPr>
          <p:nvPr>
            <p:ph type="sldNum" sz="quarter" idx="12"/>
          </p:nvPr>
        </p:nvSpPr>
        <p:spPr>
          <a:xfrm>
            <a:off x="6553200" y="6346823"/>
            <a:ext cx="2133600" cy="476250"/>
          </a:xfrm>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A83040B-A51E-4B84-942F-48ED8F112D54}" type="slidenum">
              <a:rPr kumimoji="0" lang="en-US"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4035" name="Rectangle 2"/>
          <p:cNvSpPr>
            <a:spLocks noGrp="1" noChangeArrowheads="1"/>
          </p:cNvSpPr>
          <p:nvPr>
            <p:ph type="title"/>
          </p:nvPr>
        </p:nvSpPr>
        <p:spPr>
          <a:xfrm>
            <a:off x="457200" y="241300"/>
            <a:ext cx="8229600" cy="1016684"/>
          </a:xfrm>
        </p:spPr>
        <p:txBody>
          <a:bodyPr/>
          <a:lstStyle/>
          <a:p>
            <a:pPr algn="l"/>
            <a:r>
              <a:rPr lang="en-US" sz="4000" b="1" dirty="0" err="1">
                <a:solidFill>
                  <a:srgbClr val="007FA3"/>
                </a:solidFill>
                <a:latin typeface="Times New Roman"/>
                <a:ea typeface="Times New Roman"/>
                <a:cs typeface="Times New Roman"/>
              </a:rPr>
              <a:t>Dijkstra’s</a:t>
            </a:r>
            <a:r>
              <a:rPr lang="en-US" sz="4000" b="1" dirty="0">
                <a:solidFill>
                  <a:srgbClr val="007FA3"/>
                </a:solidFill>
                <a:latin typeface="Times New Roman"/>
                <a:ea typeface="Times New Roman"/>
                <a:cs typeface="Times New Roman"/>
              </a:rPr>
              <a:t> Algorithm</a:t>
            </a:r>
          </a:p>
        </p:txBody>
      </p:sp>
      <p:sp>
        <p:nvSpPr>
          <p:cNvPr id="44036" name="Rectangle 3"/>
          <p:cNvSpPr>
            <a:spLocks noGrp="1" noChangeArrowheads="1"/>
          </p:cNvSpPr>
          <p:nvPr>
            <p:ph type="body" idx="1"/>
          </p:nvPr>
        </p:nvSpPr>
        <p:spPr>
          <a:xfrm>
            <a:off x="457200" y="1136201"/>
            <a:ext cx="8229600" cy="2659510"/>
          </a:xfrm>
        </p:spPr>
        <p:txBody>
          <a:bodyPr/>
          <a:lstStyle/>
          <a:p>
            <a:r>
              <a:rPr lang="en-US" sz="2400" dirty="0"/>
              <a:t>Generates two matrices</a:t>
            </a:r>
          </a:p>
          <a:p>
            <a:pPr lvl="1"/>
            <a:r>
              <a:rPr lang="en-US" sz="2000" dirty="0"/>
              <a:t>A column matrix containing the shortest path lengths from </a:t>
            </a:r>
            <a:r>
              <a:rPr lang="en-US" sz="2000" b="1" i="1" dirty="0">
                <a:solidFill>
                  <a:srgbClr val="0070C0"/>
                </a:solidFill>
              </a:rPr>
              <a:t>one</a:t>
            </a:r>
            <a:r>
              <a:rPr lang="en-US" sz="2000" dirty="0"/>
              <a:t> vertex to all others</a:t>
            </a:r>
          </a:p>
          <a:p>
            <a:pPr lvl="1"/>
            <a:r>
              <a:rPr lang="en-US" sz="2000" dirty="0"/>
              <a:t>An adjacency matrix that represents the edges that make up the shortest paths</a:t>
            </a:r>
          </a:p>
          <a:p>
            <a:pPr lvl="1"/>
            <a:r>
              <a:rPr lang="en-US" sz="2000" dirty="0"/>
              <a:t>Shortest path algorithm:</a:t>
            </a:r>
            <a:r>
              <a:rPr lang="en-US" sz="2000" b="1" dirty="0"/>
              <a:t> </a:t>
            </a:r>
            <a:r>
              <a:rPr lang="en-US" sz="2000" b="1" dirty="0">
                <a:solidFill>
                  <a:srgbClr val="0070C0"/>
                </a:solidFill>
              </a:rPr>
              <a:t>greedy</a:t>
            </a:r>
            <a:r>
              <a:rPr lang="en-US" sz="2000" dirty="0"/>
              <a:t> </a:t>
            </a:r>
            <a:r>
              <a:rPr lang="en-US" sz="2000" b="1" dirty="0">
                <a:solidFill>
                  <a:srgbClr val="0070C0"/>
                </a:solidFill>
              </a:rPr>
              <a:t>algorithm</a:t>
            </a:r>
            <a:r>
              <a:rPr lang="en-US" sz="2000" dirty="0"/>
              <a:t>, makes the locally optimal choice at each stage</a:t>
            </a:r>
          </a:p>
        </p:txBody>
      </p:sp>
      <p:sp>
        <p:nvSpPr>
          <p:cNvPr id="44037" name="AutoShape 18"/>
          <p:cNvSpPr>
            <a:spLocks noChangeAspect="1" noChangeArrowheads="1"/>
          </p:cNvSpPr>
          <p:nvPr/>
        </p:nvSpPr>
        <p:spPr bwMode="auto">
          <a:xfrm>
            <a:off x="649288" y="4356098"/>
            <a:ext cx="4816475" cy="2017713"/>
          </a:xfrm>
          <a:prstGeom prst="rect">
            <a:avLst/>
          </a:prstGeom>
          <a:noFill/>
          <a:ln w="9525">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nvGrpSpPr>
          <p:cNvPr id="44038" name="Group 57"/>
          <p:cNvGrpSpPr>
            <a:grpSpLocks/>
          </p:cNvGrpSpPr>
          <p:nvPr/>
        </p:nvGrpSpPr>
        <p:grpSpPr bwMode="auto">
          <a:xfrm>
            <a:off x="2959100" y="4391023"/>
            <a:ext cx="2332038" cy="1771650"/>
            <a:chOff x="1864" y="2702"/>
            <a:chExt cx="1469" cy="1116"/>
          </a:xfrm>
        </p:grpSpPr>
        <p:sp>
          <p:nvSpPr>
            <p:cNvPr id="44068" name="AutoShape 21"/>
            <p:cNvSpPr>
              <a:spLocks/>
            </p:cNvSpPr>
            <p:nvPr/>
          </p:nvSpPr>
          <p:spPr bwMode="auto">
            <a:xfrm>
              <a:off x="2042" y="2882"/>
              <a:ext cx="85" cy="796"/>
            </a:xfrm>
            <a:prstGeom prst="leftBracket">
              <a:avLst>
                <a:gd name="adj" fmla="val 78039"/>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nvGrpSpPr>
            <p:cNvPr id="44069" name="Group 56"/>
            <p:cNvGrpSpPr>
              <a:grpSpLocks/>
            </p:cNvGrpSpPr>
            <p:nvPr/>
          </p:nvGrpSpPr>
          <p:grpSpPr bwMode="auto">
            <a:xfrm>
              <a:off x="1864" y="2702"/>
              <a:ext cx="1469" cy="1116"/>
              <a:chOff x="1864" y="2702"/>
              <a:chExt cx="1469" cy="1116"/>
            </a:xfrm>
          </p:grpSpPr>
          <p:sp>
            <p:nvSpPr>
              <p:cNvPr id="44070" name="Text Box 23"/>
              <p:cNvSpPr txBox="1">
                <a:spLocks noChangeArrowheads="1"/>
              </p:cNvSpPr>
              <p:nvPr/>
            </p:nvSpPr>
            <p:spPr bwMode="auto">
              <a:xfrm>
                <a:off x="1864" y="2702"/>
                <a:ext cx="1469" cy="1116"/>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      </a:t>
                </a: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0    1    2   3   4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0   *    8    *    *    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1   8   </a:t>
                </a:r>
                <a:r>
                  <a:rPr kumimoji="0" lang="en-US" sz="800" b="0" i="0" u="none" strike="noStrike" kern="1200" cap="none" spc="0" normalizeH="0" baseline="0" noProof="0">
                    <a:ln>
                      <a:noFill/>
                    </a:ln>
                    <a:solidFill>
                      <a:srgbClr val="000000"/>
                    </a:solidFill>
                    <a:effectLst/>
                    <a:uLnTx/>
                    <a:uFillTx/>
                    <a:latin typeface="Arial" pitchFamily="34" charset="0"/>
                    <a:ea typeface="+mn-ea"/>
                    <a:cs typeface="+mn-cs"/>
                  </a:rPr>
                  <a:t> </a:t>
                </a: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    1  </a:t>
                </a:r>
                <a:r>
                  <a:rPr kumimoji="0" lang="en-US" sz="800" b="0" i="0" u="none" strike="noStrike" kern="1200" cap="none" spc="0" normalizeH="0" baseline="0" noProof="0">
                    <a:ln>
                      <a:noFill/>
                    </a:ln>
                    <a:solidFill>
                      <a:srgbClr val="000000"/>
                    </a:solidFill>
                    <a:effectLst/>
                    <a:uLnTx/>
                    <a:uFillTx/>
                    <a:latin typeface="Arial" pitchFamily="34" charset="0"/>
                    <a:ea typeface="+mn-ea"/>
                    <a:cs typeface="+mn-cs"/>
                  </a:rPr>
                  <a:t>   </a:t>
                </a: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2   *    1    *    *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3   *    *    </a:t>
                </a:r>
                <a:r>
                  <a:rPr kumimoji="0" lang="en-US" sz="800" b="0" i="0" u="none" strike="noStrike" kern="1200" cap="none" spc="0" normalizeH="0" baseline="0" noProof="0">
                    <a:ln>
                      <a:noFill/>
                    </a:ln>
                    <a:solidFill>
                      <a:srgbClr val="000000"/>
                    </a:solidFill>
                    <a:effectLst/>
                    <a:uLnTx/>
                    <a:uFillTx/>
                    <a:latin typeface="Arial" pitchFamily="34" charset="0"/>
                    <a:ea typeface="+mn-ea"/>
                    <a:cs typeface="+mn-cs"/>
                  </a:rPr>
                  <a:t> </a:t>
                </a: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    *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4   5   </a:t>
                </a: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 </a:t>
                </a: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   </a:t>
                </a: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  </a:t>
                </a: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    2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4071" name="AutoShape 24"/>
              <p:cNvSpPr>
                <a:spLocks/>
              </p:cNvSpPr>
              <p:nvPr/>
            </p:nvSpPr>
            <p:spPr bwMode="auto">
              <a:xfrm>
                <a:off x="2923" y="2875"/>
                <a:ext cx="103" cy="777"/>
              </a:xfrm>
              <a:prstGeom prst="rightBracket">
                <a:avLst>
                  <a:gd name="adj" fmla="val 62864"/>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grpSp>
      <p:grpSp>
        <p:nvGrpSpPr>
          <p:cNvPr id="44039" name="Group 55"/>
          <p:cNvGrpSpPr>
            <a:grpSpLocks/>
          </p:cNvGrpSpPr>
          <p:nvPr/>
        </p:nvGrpSpPr>
        <p:grpSpPr bwMode="auto">
          <a:xfrm>
            <a:off x="1049338" y="4384673"/>
            <a:ext cx="825500" cy="1770063"/>
            <a:chOff x="661" y="2698"/>
            <a:chExt cx="520" cy="1115"/>
          </a:xfrm>
        </p:grpSpPr>
        <p:sp>
          <p:nvSpPr>
            <p:cNvPr id="44064" name="AutoShape 26"/>
            <p:cNvSpPr>
              <a:spLocks/>
            </p:cNvSpPr>
            <p:nvPr/>
          </p:nvSpPr>
          <p:spPr bwMode="auto">
            <a:xfrm>
              <a:off x="846" y="2854"/>
              <a:ext cx="56" cy="777"/>
            </a:xfrm>
            <a:prstGeom prst="leftBracket">
              <a:avLst>
                <a:gd name="adj" fmla="val 115625"/>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nvGrpSpPr>
            <p:cNvPr id="44065" name="Group 41"/>
            <p:cNvGrpSpPr>
              <a:grpSpLocks/>
            </p:cNvGrpSpPr>
            <p:nvPr/>
          </p:nvGrpSpPr>
          <p:grpSpPr bwMode="auto">
            <a:xfrm>
              <a:off x="661" y="2698"/>
              <a:ext cx="520" cy="1115"/>
              <a:chOff x="661" y="2698"/>
              <a:chExt cx="520" cy="1115"/>
            </a:xfrm>
          </p:grpSpPr>
          <p:sp>
            <p:nvSpPr>
              <p:cNvPr id="44066" name="Text Box 28"/>
              <p:cNvSpPr txBox="1">
                <a:spLocks noChangeArrowheads="1"/>
              </p:cNvSpPr>
              <p:nvPr/>
            </p:nvSpPr>
            <p:spPr bwMode="auto">
              <a:xfrm>
                <a:off x="661" y="2698"/>
                <a:ext cx="520" cy="1115"/>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0   0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1   8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2   9</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3   7</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4   5</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44067" name="AutoShape 29"/>
              <p:cNvSpPr>
                <a:spLocks/>
              </p:cNvSpPr>
              <p:nvPr/>
            </p:nvSpPr>
            <p:spPr bwMode="auto">
              <a:xfrm>
                <a:off x="1010" y="2871"/>
                <a:ext cx="34" cy="749"/>
              </a:xfrm>
              <a:prstGeom prst="rightBracket">
                <a:avLst>
                  <a:gd name="adj" fmla="val 183578"/>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grpSp>
      <p:sp>
        <p:nvSpPr>
          <p:cNvPr id="44040" name="Text Box 30"/>
          <p:cNvSpPr txBox="1">
            <a:spLocks noChangeArrowheads="1"/>
          </p:cNvSpPr>
          <p:nvPr/>
        </p:nvSpPr>
        <p:spPr bwMode="auto">
          <a:xfrm>
            <a:off x="401638" y="6080123"/>
            <a:ext cx="2220912" cy="322263"/>
          </a:xfrm>
          <a:prstGeom prst="rect">
            <a:avLst/>
          </a:prstGeom>
          <a:solidFill>
            <a:srgbClr val="FFFFFF">
              <a:alpha val="0"/>
            </a:srgbClr>
          </a:solidFill>
          <a:ln w="9525">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Minimum Path Lengths from </a:t>
            </a:r>
            <a:r>
              <a:rPr kumimoji="0" lang="en-US" sz="1800" b="1" i="0" u="none" strike="noStrike" kern="1200" cap="none" spc="0" normalizeH="0" baseline="0" noProof="0">
                <a:ln>
                  <a:noFill/>
                </a:ln>
                <a:solidFill>
                  <a:srgbClr val="009900"/>
                </a:solidFill>
                <a:effectLst/>
                <a:uLnTx/>
                <a:uFillTx/>
                <a:latin typeface="Arial" pitchFamily="34" charset="0"/>
                <a:ea typeface="+mn-ea"/>
                <a:cs typeface="+mn-cs"/>
              </a:rPr>
              <a:t>V0</a:t>
            </a:r>
          </a:p>
        </p:txBody>
      </p:sp>
      <p:sp>
        <p:nvSpPr>
          <p:cNvPr id="44041" name="Text Box 31"/>
          <p:cNvSpPr txBox="1">
            <a:spLocks noChangeArrowheads="1"/>
          </p:cNvSpPr>
          <p:nvPr/>
        </p:nvSpPr>
        <p:spPr bwMode="auto">
          <a:xfrm>
            <a:off x="3387725" y="6080123"/>
            <a:ext cx="1473200" cy="32226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Path Edges</a:t>
            </a:r>
            <a:endParaRPr kumimoji="0" lang="en-US" sz="16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nvGrpSpPr>
          <p:cNvPr id="44042" name="Group 58"/>
          <p:cNvGrpSpPr>
            <a:grpSpLocks/>
          </p:cNvGrpSpPr>
          <p:nvPr/>
        </p:nvGrpSpPr>
        <p:grpSpPr bwMode="auto">
          <a:xfrm>
            <a:off x="5378450" y="4521198"/>
            <a:ext cx="2825750" cy="1450975"/>
            <a:chOff x="3388" y="2784"/>
            <a:chExt cx="1780" cy="914"/>
          </a:xfrm>
        </p:grpSpPr>
        <p:grpSp>
          <p:nvGrpSpPr>
            <p:cNvPr id="44045" name="Group 40"/>
            <p:cNvGrpSpPr>
              <a:grpSpLocks/>
            </p:cNvGrpSpPr>
            <p:nvPr/>
          </p:nvGrpSpPr>
          <p:grpSpPr bwMode="auto">
            <a:xfrm>
              <a:off x="3388" y="2784"/>
              <a:ext cx="1780" cy="909"/>
              <a:chOff x="3388" y="2784"/>
              <a:chExt cx="1780" cy="909"/>
            </a:xfrm>
          </p:grpSpPr>
          <p:sp>
            <p:nvSpPr>
              <p:cNvPr id="44052" name="AutoShape 5"/>
              <p:cNvSpPr>
                <a:spLocks noChangeAspect="1" noChangeArrowheads="1"/>
              </p:cNvSpPr>
              <p:nvPr/>
            </p:nvSpPr>
            <p:spPr bwMode="auto">
              <a:xfrm>
                <a:off x="3388" y="2784"/>
                <a:ext cx="1780" cy="909"/>
              </a:xfrm>
              <a:prstGeom prst="rect">
                <a:avLst/>
              </a:prstGeom>
              <a:noFill/>
              <a:ln w="9525">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4053" name="Oval 6"/>
              <p:cNvSpPr>
                <a:spLocks noChangeArrowheads="1"/>
              </p:cNvSpPr>
              <p:nvPr/>
            </p:nvSpPr>
            <p:spPr bwMode="auto">
              <a:xfrm>
                <a:off x="4470" y="2897"/>
                <a:ext cx="180" cy="180"/>
              </a:xfrm>
              <a:prstGeom prst="ellipse">
                <a:avLst/>
              </a:prstGeom>
              <a:no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 1</a:t>
                </a:r>
              </a:p>
            </p:txBody>
          </p:sp>
          <p:sp>
            <p:nvSpPr>
              <p:cNvPr id="44054" name="Oval 7"/>
              <p:cNvSpPr>
                <a:spLocks noChangeArrowheads="1"/>
              </p:cNvSpPr>
              <p:nvPr/>
            </p:nvSpPr>
            <p:spPr bwMode="auto">
              <a:xfrm>
                <a:off x="3591" y="3513"/>
                <a:ext cx="180" cy="180"/>
              </a:xfrm>
              <a:prstGeom prst="ellipse">
                <a:avLst/>
              </a:prstGeom>
              <a:no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 4</a:t>
                </a:r>
              </a:p>
            </p:txBody>
          </p:sp>
          <p:sp>
            <p:nvSpPr>
              <p:cNvPr id="44055" name="Oval 8"/>
              <p:cNvSpPr>
                <a:spLocks noChangeArrowheads="1"/>
              </p:cNvSpPr>
              <p:nvPr/>
            </p:nvSpPr>
            <p:spPr bwMode="auto">
              <a:xfrm>
                <a:off x="4079" y="3167"/>
                <a:ext cx="180" cy="181"/>
              </a:xfrm>
              <a:prstGeom prst="ellipse">
                <a:avLst/>
              </a:prstGeom>
              <a:solidFill>
                <a:srgbClr val="009900">
                  <a:alpha val="34117"/>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 0</a:t>
                </a:r>
              </a:p>
            </p:txBody>
          </p:sp>
          <p:sp>
            <p:nvSpPr>
              <p:cNvPr id="44056" name="Oval 9"/>
              <p:cNvSpPr>
                <a:spLocks noChangeArrowheads="1"/>
              </p:cNvSpPr>
              <p:nvPr/>
            </p:nvSpPr>
            <p:spPr bwMode="auto">
              <a:xfrm>
                <a:off x="4973" y="2784"/>
                <a:ext cx="181" cy="179"/>
              </a:xfrm>
              <a:prstGeom prst="ellipse">
                <a:avLst/>
              </a:prstGeom>
              <a:no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 2</a:t>
                </a:r>
              </a:p>
            </p:txBody>
          </p:sp>
          <p:sp>
            <p:nvSpPr>
              <p:cNvPr id="44057" name="Oval 10"/>
              <p:cNvSpPr>
                <a:spLocks noChangeArrowheads="1"/>
              </p:cNvSpPr>
              <p:nvPr/>
            </p:nvSpPr>
            <p:spPr bwMode="auto">
              <a:xfrm>
                <a:off x="3388" y="3273"/>
                <a:ext cx="180" cy="180"/>
              </a:xfrm>
              <a:prstGeom prst="ellipse">
                <a:avLst/>
              </a:prstGeom>
              <a:no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  3</a:t>
                </a:r>
              </a:p>
            </p:txBody>
          </p:sp>
          <p:sp>
            <p:nvSpPr>
              <p:cNvPr id="44058" name="Line 11"/>
              <p:cNvSpPr>
                <a:spLocks noChangeShapeType="1"/>
              </p:cNvSpPr>
              <p:nvPr/>
            </p:nvSpPr>
            <p:spPr bwMode="auto">
              <a:xfrm flipH="1">
                <a:off x="3515" y="2949"/>
                <a:ext cx="947" cy="324"/>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4059" name="Line 12"/>
              <p:cNvSpPr>
                <a:spLocks noChangeShapeType="1"/>
              </p:cNvSpPr>
              <p:nvPr/>
            </p:nvSpPr>
            <p:spPr bwMode="auto">
              <a:xfrm flipV="1">
                <a:off x="4665" y="2897"/>
                <a:ext cx="300" cy="60"/>
              </a:xfrm>
              <a:prstGeom prst="line">
                <a:avLst/>
              </a:prstGeom>
              <a:noFill/>
              <a:ln w="38100">
                <a:solidFill>
                  <a:srgbClr val="0099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4060" name="Line 13"/>
              <p:cNvSpPr>
                <a:spLocks noChangeShapeType="1"/>
              </p:cNvSpPr>
              <p:nvPr/>
            </p:nvSpPr>
            <p:spPr bwMode="auto">
              <a:xfrm flipV="1">
                <a:off x="3561" y="3265"/>
                <a:ext cx="518" cy="68"/>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4061" name="Line 14"/>
              <p:cNvSpPr>
                <a:spLocks noChangeShapeType="1"/>
              </p:cNvSpPr>
              <p:nvPr/>
            </p:nvSpPr>
            <p:spPr bwMode="auto">
              <a:xfrm flipH="1">
                <a:off x="3756" y="3339"/>
                <a:ext cx="323" cy="227"/>
              </a:xfrm>
              <a:prstGeom prst="line">
                <a:avLst/>
              </a:prstGeom>
              <a:noFill/>
              <a:ln w="38100">
                <a:solidFill>
                  <a:srgbClr val="0099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4062" name="Line 15"/>
              <p:cNvSpPr>
                <a:spLocks noChangeShapeType="1"/>
              </p:cNvSpPr>
              <p:nvPr/>
            </p:nvSpPr>
            <p:spPr bwMode="auto">
              <a:xfrm flipH="1">
                <a:off x="4228" y="2994"/>
                <a:ext cx="240" cy="204"/>
              </a:xfrm>
              <a:prstGeom prst="line">
                <a:avLst/>
              </a:prstGeom>
              <a:noFill/>
              <a:ln w="38100">
                <a:solidFill>
                  <a:srgbClr val="0099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4063" name="Line 16"/>
              <p:cNvSpPr>
                <a:spLocks noChangeShapeType="1"/>
              </p:cNvSpPr>
              <p:nvPr/>
            </p:nvSpPr>
            <p:spPr bwMode="auto">
              <a:xfrm flipH="1" flipV="1">
                <a:off x="3557" y="3435"/>
                <a:ext cx="68" cy="90"/>
              </a:xfrm>
              <a:prstGeom prst="line">
                <a:avLst/>
              </a:prstGeom>
              <a:noFill/>
              <a:ln w="38100">
                <a:solidFill>
                  <a:srgbClr val="0099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sp>
          <p:nvSpPr>
            <p:cNvPr id="44046" name="Text Box 32"/>
            <p:cNvSpPr txBox="1">
              <a:spLocks noChangeArrowheads="1"/>
            </p:cNvSpPr>
            <p:nvPr/>
          </p:nvSpPr>
          <p:spPr bwMode="auto">
            <a:xfrm>
              <a:off x="3689" y="3257"/>
              <a:ext cx="258" cy="215"/>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9</a:t>
              </a:r>
            </a:p>
          </p:txBody>
        </p:sp>
        <p:sp>
          <p:nvSpPr>
            <p:cNvPr id="44047" name="Text Box 33"/>
            <p:cNvSpPr txBox="1">
              <a:spLocks noChangeArrowheads="1"/>
            </p:cNvSpPr>
            <p:nvPr/>
          </p:nvSpPr>
          <p:spPr bwMode="auto">
            <a:xfrm>
              <a:off x="3907" y="3378"/>
              <a:ext cx="260" cy="285"/>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5</a:t>
              </a:r>
            </a:p>
          </p:txBody>
        </p:sp>
        <p:sp>
          <p:nvSpPr>
            <p:cNvPr id="44048" name="Text Box 34"/>
            <p:cNvSpPr txBox="1">
              <a:spLocks noChangeArrowheads="1"/>
            </p:cNvSpPr>
            <p:nvPr/>
          </p:nvSpPr>
          <p:spPr bwMode="auto">
            <a:xfrm>
              <a:off x="4738" y="2885"/>
              <a:ext cx="259" cy="214"/>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1</a:t>
              </a:r>
            </a:p>
          </p:txBody>
        </p:sp>
        <p:sp>
          <p:nvSpPr>
            <p:cNvPr id="44049" name="Text Box 35"/>
            <p:cNvSpPr txBox="1">
              <a:spLocks noChangeArrowheads="1"/>
            </p:cNvSpPr>
            <p:nvPr/>
          </p:nvSpPr>
          <p:spPr bwMode="auto">
            <a:xfrm>
              <a:off x="4306" y="3057"/>
              <a:ext cx="290" cy="238"/>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8</a:t>
              </a:r>
            </a:p>
          </p:txBody>
        </p:sp>
        <p:sp>
          <p:nvSpPr>
            <p:cNvPr id="44050" name="Text Box 36"/>
            <p:cNvSpPr txBox="1">
              <a:spLocks noChangeArrowheads="1"/>
            </p:cNvSpPr>
            <p:nvPr/>
          </p:nvSpPr>
          <p:spPr bwMode="auto">
            <a:xfrm>
              <a:off x="3847" y="2927"/>
              <a:ext cx="260" cy="21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3</a:t>
              </a:r>
            </a:p>
          </p:txBody>
        </p:sp>
        <p:sp>
          <p:nvSpPr>
            <p:cNvPr id="44051" name="Text Box 37"/>
            <p:cNvSpPr txBox="1">
              <a:spLocks noChangeArrowheads="1"/>
            </p:cNvSpPr>
            <p:nvPr/>
          </p:nvSpPr>
          <p:spPr bwMode="auto">
            <a:xfrm>
              <a:off x="3434" y="3413"/>
              <a:ext cx="259" cy="285"/>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2</a:t>
              </a:r>
            </a:p>
          </p:txBody>
        </p:sp>
      </p:grpSp>
      <p:sp>
        <p:nvSpPr>
          <p:cNvPr id="44043" name="Text Box 38"/>
          <p:cNvSpPr txBox="1">
            <a:spLocks noChangeArrowheads="1"/>
          </p:cNvSpPr>
          <p:nvPr/>
        </p:nvSpPr>
        <p:spPr bwMode="auto">
          <a:xfrm>
            <a:off x="2403476" y="3970450"/>
            <a:ext cx="4005262" cy="366713"/>
          </a:xfrm>
          <a:prstGeom prst="rect">
            <a:avLst/>
          </a:prstGeom>
          <a:noFill/>
          <a:ln w="9525" algn="ctr">
            <a:noFill/>
            <a:miter lim="800000"/>
            <a:headEnd/>
            <a:tailEnd/>
          </a:ln>
          <a:effectLst>
            <a:prstShdw prst="shdw13" dist="53882" dir="13500000">
              <a:schemeClr val="bg2">
                <a:alpha val="50000"/>
              </a:schemeClr>
            </a:prst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itchFamily="34" charset="0"/>
                <a:ea typeface="+mn-ea"/>
                <a:cs typeface="+mn-cs"/>
              </a:rPr>
              <a:t>Shortest Paths From Vertex </a:t>
            </a:r>
            <a:r>
              <a:rPr kumimoji="0" lang="en-US" sz="1800" b="1" i="0" u="none" strike="noStrike" kern="1200" cap="none" spc="0" normalizeH="0" baseline="0" noProof="0" dirty="0">
                <a:ln>
                  <a:noFill/>
                </a:ln>
                <a:solidFill>
                  <a:srgbClr val="009900"/>
                </a:solidFill>
                <a:effectLst/>
                <a:uLnTx/>
                <a:uFillTx/>
                <a:latin typeface="Arial" pitchFamily="34" charset="0"/>
                <a:ea typeface="+mn-ea"/>
                <a:cs typeface="+mn-cs"/>
              </a:rPr>
              <a:t>V</a:t>
            </a:r>
            <a:r>
              <a:rPr kumimoji="0" lang="en-US" sz="1600" b="1" i="0" u="none" strike="noStrike" kern="1200" cap="none" spc="0" normalizeH="0" baseline="0" noProof="0" dirty="0">
                <a:ln>
                  <a:noFill/>
                </a:ln>
                <a:solidFill>
                  <a:srgbClr val="009900"/>
                </a:solidFill>
                <a:effectLst/>
                <a:uLnTx/>
                <a:uFillTx/>
                <a:latin typeface="Arial" pitchFamily="34" charset="0"/>
                <a:ea typeface="+mn-ea"/>
                <a:cs typeface="+mn-cs"/>
              </a:rPr>
              <a:t>0</a:t>
            </a:r>
          </a:p>
        </p:txBody>
      </p:sp>
      <p:sp>
        <p:nvSpPr>
          <p:cNvPr id="44073" name="Text Box 31"/>
          <p:cNvSpPr txBox="1">
            <a:spLocks noChangeArrowheads="1"/>
          </p:cNvSpPr>
          <p:nvPr/>
        </p:nvSpPr>
        <p:spPr bwMode="auto">
          <a:xfrm>
            <a:off x="6516688" y="5521323"/>
            <a:ext cx="2182812" cy="32226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Shortest Path tree</a:t>
            </a:r>
            <a:endParaRPr kumimoji="0" lang="en-US" sz="16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4074" name="Line 42"/>
          <p:cNvSpPr>
            <a:spLocks noChangeShapeType="1"/>
          </p:cNvSpPr>
          <p:nvPr/>
        </p:nvSpPr>
        <p:spPr bwMode="auto">
          <a:xfrm>
            <a:off x="6792913" y="5834061"/>
            <a:ext cx="1363662" cy="0"/>
          </a:xfrm>
          <a:prstGeom prst="line">
            <a:avLst/>
          </a:prstGeom>
          <a:noFill/>
          <a:ln w="38100">
            <a:solidFill>
              <a:srgbClr val="009900"/>
            </a:solid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22262707"/>
      </p:ext>
    </p:extLst>
  </p:cSld>
  <p:clrMapOvr>
    <a:masterClrMapping/>
  </p:clrMapOvr>
  <p:transition advClick="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6"/>
          <p:cNvSpPr>
            <a:spLocks noGrp="1" noChangeArrowheads="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E5E1076-8F6F-4D70-BF72-067A699FEE2D}" type="slidenum">
              <a:rPr kumimoji="0" lang="en-US"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083" name="Rectangle 2"/>
          <p:cNvSpPr>
            <a:spLocks noGrp="1" noChangeArrowheads="1"/>
          </p:cNvSpPr>
          <p:nvPr>
            <p:ph type="title"/>
          </p:nvPr>
        </p:nvSpPr>
        <p:spPr/>
        <p:txBody>
          <a:bodyPr/>
          <a:lstStyle/>
          <a:p>
            <a:pPr algn="l"/>
            <a:r>
              <a:rPr lang="en-US" sz="4000" b="1" dirty="0">
                <a:solidFill>
                  <a:srgbClr val="007FA3"/>
                </a:solidFill>
                <a:latin typeface="Times New Roman"/>
                <a:ea typeface="Times New Roman"/>
                <a:cs typeface="Times New Roman"/>
              </a:rPr>
              <a:t>Dijkstra’s Process </a:t>
            </a:r>
            <a:r>
              <a:rPr lang="en-US" sz="2800" b="1" dirty="0">
                <a:solidFill>
                  <a:srgbClr val="007FA3"/>
                </a:solidFill>
                <a:latin typeface="Times New Roman"/>
                <a:ea typeface="Times New Roman"/>
                <a:cs typeface="Times New Roman"/>
              </a:rPr>
              <a:t>(V0: Starting Point)</a:t>
            </a:r>
            <a:endParaRPr lang="en-US" sz="2400" b="1" dirty="0">
              <a:solidFill>
                <a:srgbClr val="007FA3"/>
              </a:solidFill>
              <a:latin typeface="Times New Roman"/>
              <a:ea typeface="Times New Roman"/>
              <a:cs typeface="Times New Roman"/>
            </a:endParaRPr>
          </a:p>
        </p:txBody>
      </p:sp>
      <p:sp>
        <p:nvSpPr>
          <p:cNvPr id="46084" name="AutoShape 3"/>
          <p:cNvSpPr>
            <a:spLocks noChangeAspect="1" noChangeArrowheads="1"/>
          </p:cNvSpPr>
          <p:nvPr/>
        </p:nvSpPr>
        <p:spPr bwMode="auto">
          <a:xfrm>
            <a:off x="1746250" y="1433513"/>
            <a:ext cx="6329363" cy="5006975"/>
          </a:xfrm>
          <a:prstGeom prst="rect">
            <a:avLst/>
          </a:prstGeom>
          <a:noFill/>
          <a:ln w="9525" algn="ctr">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nvGrpSpPr>
          <p:cNvPr id="46085" name="Group 4"/>
          <p:cNvGrpSpPr>
            <a:grpSpLocks/>
          </p:cNvGrpSpPr>
          <p:nvPr/>
        </p:nvGrpSpPr>
        <p:grpSpPr bwMode="auto">
          <a:xfrm>
            <a:off x="2281238" y="2001838"/>
            <a:ext cx="352425" cy="280987"/>
            <a:chOff x="3177" y="4109"/>
            <a:chExt cx="345" cy="288"/>
          </a:xfrm>
        </p:grpSpPr>
        <p:sp>
          <p:nvSpPr>
            <p:cNvPr id="46199" name="Text Box 5"/>
            <p:cNvSpPr txBox="1">
              <a:spLocks noChangeArrowheads="1"/>
            </p:cNvSpPr>
            <p:nvPr/>
          </p:nvSpPr>
          <p:spPr bwMode="auto">
            <a:xfrm>
              <a:off x="3177" y="4109"/>
              <a:ext cx="345" cy="288"/>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9</a:t>
              </a:r>
            </a:p>
          </p:txBody>
        </p:sp>
      </p:grpSp>
      <p:grpSp>
        <p:nvGrpSpPr>
          <p:cNvPr id="46086" name="Group 6"/>
          <p:cNvGrpSpPr>
            <a:grpSpLocks/>
          </p:cNvGrpSpPr>
          <p:nvPr/>
        </p:nvGrpSpPr>
        <p:grpSpPr bwMode="auto">
          <a:xfrm>
            <a:off x="3168650" y="1885950"/>
            <a:ext cx="354013" cy="311150"/>
            <a:chOff x="3974" y="3990"/>
            <a:chExt cx="346" cy="319"/>
          </a:xfrm>
        </p:grpSpPr>
        <p:sp>
          <p:nvSpPr>
            <p:cNvPr id="46198" name="Text Box 7"/>
            <p:cNvSpPr txBox="1">
              <a:spLocks noChangeArrowheads="1"/>
            </p:cNvSpPr>
            <p:nvPr/>
          </p:nvSpPr>
          <p:spPr bwMode="auto">
            <a:xfrm>
              <a:off x="3974" y="3990"/>
              <a:ext cx="346" cy="319"/>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8</a:t>
              </a:r>
            </a:p>
          </p:txBody>
        </p:sp>
      </p:grpSp>
      <p:sp>
        <p:nvSpPr>
          <p:cNvPr id="46087" name="Oval 8"/>
          <p:cNvSpPr>
            <a:spLocks noChangeArrowheads="1"/>
          </p:cNvSpPr>
          <p:nvPr/>
        </p:nvSpPr>
        <p:spPr bwMode="auto">
          <a:xfrm>
            <a:off x="3500438" y="1606550"/>
            <a:ext cx="292100" cy="277813"/>
          </a:xfrm>
          <a:prstGeom prst="ellipse">
            <a:avLst/>
          </a:prstGeom>
          <a:solidFill>
            <a:srgbClr val="FFFFFF"/>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1</a:t>
            </a:r>
          </a:p>
        </p:txBody>
      </p:sp>
      <p:sp>
        <p:nvSpPr>
          <p:cNvPr id="46088" name="Oval 9"/>
          <p:cNvSpPr>
            <a:spLocks noChangeArrowheads="1"/>
          </p:cNvSpPr>
          <p:nvPr/>
        </p:nvSpPr>
        <p:spPr bwMode="auto">
          <a:xfrm>
            <a:off x="2074863" y="2557463"/>
            <a:ext cx="292100" cy="279400"/>
          </a:xfrm>
          <a:prstGeom prst="ellipse">
            <a:avLst/>
          </a:prstGeom>
          <a:solidFill>
            <a:srgbClr val="FFFFFF"/>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4</a:t>
            </a:r>
          </a:p>
        </p:txBody>
      </p:sp>
      <p:sp>
        <p:nvSpPr>
          <p:cNvPr id="46089" name="Oval 10"/>
          <p:cNvSpPr>
            <a:spLocks noChangeArrowheads="1"/>
          </p:cNvSpPr>
          <p:nvPr/>
        </p:nvSpPr>
        <p:spPr bwMode="auto">
          <a:xfrm>
            <a:off x="2867025" y="2024063"/>
            <a:ext cx="292100" cy="279400"/>
          </a:xfrm>
          <a:prstGeom prst="ellipse">
            <a:avLst/>
          </a:prstGeom>
          <a:solidFill>
            <a:srgbClr val="009900">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0</a:t>
            </a:r>
          </a:p>
        </p:txBody>
      </p:sp>
      <p:sp>
        <p:nvSpPr>
          <p:cNvPr id="46090" name="Oval 11"/>
          <p:cNvSpPr>
            <a:spLocks noChangeArrowheads="1"/>
          </p:cNvSpPr>
          <p:nvPr/>
        </p:nvSpPr>
        <p:spPr bwMode="auto">
          <a:xfrm>
            <a:off x="4318000" y="1433513"/>
            <a:ext cx="292100" cy="277812"/>
          </a:xfrm>
          <a:prstGeom prst="ellipse">
            <a:avLst/>
          </a:prstGeom>
          <a:solidFill>
            <a:srgbClr val="FFFFFF"/>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2</a:t>
            </a:r>
          </a:p>
        </p:txBody>
      </p:sp>
      <p:sp>
        <p:nvSpPr>
          <p:cNvPr id="46091" name="Oval 12"/>
          <p:cNvSpPr>
            <a:spLocks noChangeArrowheads="1"/>
          </p:cNvSpPr>
          <p:nvPr/>
        </p:nvSpPr>
        <p:spPr bwMode="auto">
          <a:xfrm>
            <a:off x="1746250" y="2187575"/>
            <a:ext cx="292100" cy="277813"/>
          </a:xfrm>
          <a:prstGeom prst="ellipse">
            <a:avLst/>
          </a:prstGeom>
          <a:solidFill>
            <a:srgbClr val="FFFFFF"/>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3</a:t>
            </a:r>
          </a:p>
        </p:txBody>
      </p:sp>
      <p:sp>
        <p:nvSpPr>
          <p:cNvPr id="46092" name="Line 13"/>
          <p:cNvSpPr>
            <a:spLocks noChangeShapeType="1"/>
          </p:cNvSpPr>
          <p:nvPr/>
        </p:nvSpPr>
        <p:spPr bwMode="auto">
          <a:xfrm flipH="1">
            <a:off x="1952625" y="1689100"/>
            <a:ext cx="1535113" cy="498475"/>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093" name="Line 14"/>
          <p:cNvSpPr>
            <a:spLocks noChangeShapeType="1"/>
          </p:cNvSpPr>
          <p:nvPr/>
        </p:nvSpPr>
        <p:spPr bwMode="auto">
          <a:xfrm flipV="1">
            <a:off x="3817938" y="1608138"/>
            <a:ext cx="487362" cy="93662"/>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094" name="Line 15"/>
          <p:cNvSpPr>
            <a:spLocks noChangeShapeType="1"/>
          </p:cNvSpPr>
          <p:nvPr/>
        </p:nvSpPr>
        <p:spPr bwMode="auto">
          <a:xfrm flipV="1">
            <a:off x="2027238" y="2174875"/>
            <a:ext cx="839787" cy="106363"/>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095" name="Line 16"/>
          <p:cNvSpPr>
            <a:spLocks noChangeShapeType="1"/>
          </p:cNvSpPr>
          <p:nvPr/>
        </p:nvSpPr>
        <p:spPr bwMode="auto">
          <a:xfrm flipH="1">
            <a:off x="2344738" y="2289175"/>
            <a:ext cx="522287" cy="350838"/>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096" name="Line 17"/>
          <p:cNvSpPr>
            <a:spLocks noChangeShapeType="1"/>
          </p:cNvSpPr>
          <p:nvPr/>
        </p:nvSpPr>
        <p:spPr bwMode="auto">
          <a:xfrm flipH="1">
            <a:off x="3109913" y="1757363"/>
            <a:ext cx="388937" cy="315912"/>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097" name="Text Box 18"/>
          <p:cNvSpPr txBox="1">
            <a:spLocks noChangeArrowheads="1"/>
          </p:cNvSpPr>
          <p:nvPr/>
        </p:nvSpPr>
        <p:spPr bwMode="auto">
          <a:xfrm>
            <a:off x="3937000" y="1608138"/>
            <a:ext cx="352425" cy="276225"/>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1</a:t>
            </a:r>
          </a:p>
        </p:txBody>
      </p:sp>
      <p:sp>
        <p:nvSpPr>
          <p:cNvPr id="46098" name="Text Box 19"/>
          <p:cNvSpPr txBox="1">
            <a:spLocks noChangeArrowheads="1"/>
          </p:cNvSpPr>
          <p:nvPr/>
        </p:nvSpPr>
        <p:spPr bwMode="auto">
          <a:xfrm>
            <a:off x="2535238" y="1712913"/>
            <a:ext cx="354012" cy="277812"/>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3</a:t>
            </a:r>
          </a:p>
        </p:txBody>
      </p:sp>
      <p:sp>
        <p:nvSpPr>
          <p:cNvPr id="46099" name="Text Box 20"/>
          <p:cNvSpPr txBox="1">
            <a:spLocks noChangeArrowheads="1"/>
          </p:cNvSpPr>
          <p:nvPr/>
        </p:nvSpPr>
        <p:spPr bwMode="auto">
          <a:xfrm>
            <a:off x="2633663" y="2376488"/>
            <a:ext cx="352425" cy="369887"/>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5</a:t>
            </a:r>
          </a:p>
        </p:txBody>
      </p:sp>
      <p:sp>
        <p:nvSpPr>
          <p:cNvPr id="46100" name="Text Box 21"/>
          <p:cNvSpPr txBox="1">
            <a:spLocks noChangeArrowheads="1"/>
          </p:cNvSpPr>
          <p:nvPr/>
        </p:nvSpPr>
        <p:spPr bwMode="auto">
          <a:xfrm>
            <a:off x="1843088" y="2376488"/>
            <a:ext cx="350837" cy="368300"/>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2</a:t>
            </a:r>
          </a:p>
        </p:txBody>
      </p:sp>
      <p:grpSp>
        <p:nvGrpSpPr>
          <p:cNvPr id="46101" name="Group 22"/>
          <p:cNvGrpSpPr>
            <a:grpSpLocks/>
          </p:cNvGrpSpPr>
          <p:nvPr/>
        </p:nvGrpSpPr>
        <p:grpSpPr bwMode="auto">
          <a:xfrm>
            <a:off x="2006600" y="2427288"/>
            <a:ext cx="147638" cy="141287"/>
            <a:chOff x="2910" y="4546"/>
            <a:chExt cx="143" cy="144"/>
          </a:xfrm>
        </p:grpSpPr>
        <p:sp>
          <p:nvSpPr>
            <p:cNvPr id="46197" name="Line 23"/>
            <p:cNvSpPr>
              <a:spLocks noChangeShapeType="1"/>
            </p:cNvSpPr>
            <p:nvPr/>
          </p:nvSpPr>
          <p:spPr bwMode="auto">
            <a:xfrm>
              <a:off x="2910" y="4546"/>
              <a:ext cx="143" cy="144"/>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grpSp>
        <p:nvGrpSpPr>
          <p:cNvPr id="2" name="Group 1"/>
          <p:cNvGrpSpPr/>
          <p:nvPr/>
        </p:nvGrpSpPr>
        <p:grpSpPr>
          <a:xfrm>
            <a:off x="5211763" y="1433513"/>
            <a:ext cx="2863850" cy="1403350"/>
            <a:chOff x="5211763" y="1433513"/>
            <a:chExt cx="2863850" cy="1403350"/>
          </a:xfrm>
        </p:grpSpPr>
        <p:sp>
          <p:nvSpPr>
            <p:cNvPr id="46117" name="Oval 39"/>
            <p:cNvSpPr>
              <a:spLocks noChangeArrowheads="1"/>
            </p:cNvSpPr>
            <p:nvPr/>
          </p:nvSpPr>
          <p:spPr bwMode="auto">
            <a:xfrm>
              <a:off x="6965950" y="1606550"/>
              <a:ext cx="293688" cy="277813"/>
            </a:xfrm>
            <a:prstGeom prst="ellipse">
              <a:avLst/>
            </a:prstGeom>
            <a:solidFill>
              <a:srgbClr val="CC3300">
                <a:alpha val="52156"/>
              </a:srgbClr>
            </a:solidFill>
            <a:ln w="9525">
              <a:solidFill>
                <a:schemeClr val="tx1"/>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1</a:t>
              </a:r>
            </a:p>
          </p:txBody>
        </p:sp>
        <p:sp>
          <p:nvSpPr>
            <p:cNvPr id="46118" name="Oval 40"/>
            <p:cNvSpPr>
              <a:spLocks noChangeArrowheads="1"/>
            </p:cNvSpPr>
            <p:nvPr/>
          </p:nvSpPr>
          <p:spPr bwMode="auto">
            <a:xfrm>
              <a:off x="5540375" y="2559050"/>
              <a:ext cx="292100" cy="277813"/>
            </a:xfrm>
            <a:prstGeom prst="ellipse">
              <a:avLst/>
            </a:prstGeom>
            <a:solidFill>
              <a:srgbClr val="CC3300">
                <a:alpha val="52156"/>
              </a:srgbClr>
            </a:solidFill>
            <a:ln w="9525">
              <a:solidFill>
                <a:schemeClr val="tx1"/>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a:t>
              </a:r>
              <a:r>
                <a:rPr kumimoji="0" lang="en-US" sz="1400" b="1" i="0" u="none" strike="noStrike" kern="1200" cap="none" spc="0" normalizeH="0" baseline="0" noProof="0">
                  <a:ln>
                    <a:noFill/>
                  </a:ln>
                  <a:solidFill>
                    <a:srgbClr val="000000"/>
                  </a:solidFill>
                  <a:effectLst/>
                  <a:uLnTx/>
                  <a:uFillTx/>
                  <a:latin typeface="Arial" pitchFamily="34" charset="0"/>
                  <a:ea typeface="+mn-ea"/>
                  <a:cs typeface="+mn-cs"/>
                </a:rPr>
                <a:t>4</a:t>
              </a: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19" name="Oval 41"/>
            <p:cNvSpPr>
              <a:spLocks noChangeArrowheads="1"/>
            </p:cNvSpPr>
            <p:nvPr/>
          </p:nvSpPr>
          <p:spPr bwMode="auto">
            <a:xfrm>
              <a:off x="6332538" y="2024063"/>
              <a:ext cx="292100" cy="279400"/>
            </a:xfrm>
            <a:prstGeom prst="ellipse">
              <a:avLst/>
            </a:prstGeom>
            <a:solidFill>
              <a:srgbClr val="009900">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0</a:t>
              </a:r>
            </a:p>
          </p:txBody>
        </p:sp>
        <p:sp>
          <p:nvSpPr>
            <p:cNvPr id="46120" name="Oval 42"/>
            <p:cNvSpPr>
              <a:spLocks noChangeArrowheads="1"/>
            </p:cNvSpPr>
            <p:nvPr/>
          </p:nvSpPr>
          <p:spPr bwMode="auto">
            <a:xfrm>
              <a:off x="7783513" y="1433513"/>
              <a:ext cx="292100" cy="277812"/>
            </a:xfrm>
            <a:prstGeom prst="ellipse">
              <a:avLst/>
            </a:prstGeom>
            <a:solidFill>
              <a:srgbClr val="FFFFFF"/>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2</a:t>
              </a:r>
            </a:p>
          </p:txBody>
        </p:sp>
        <p:sp>
          <p:nvSpPr>
            <p:cNvPr id="46121" name="Oval 43"/>
            <p:cNvSpPr>
              <a:spLocks noChangeArrowheads="1"/>
            </p:cNvSpPr>
            <p:nvPr/>
          </p:nvSpPr>
          <p:spPr bwMode="auto">
            <a:xfrm>
              <a:off x="5211763" y="2187575"/>
              <a:ext cx="292100" cy="279400"/>
            </a:xfrm>
            <a:prstGeom prst="ellipse">
              <a:avLst/>
            </a:prstGeom>
            <a:solidFill>
              <a:srgbClr val="CC3300">
                <a:alpha val="52156"/>
              </a:srgbClr>
            </a:solidFill>
            <a:ln w="9525">
              <a:solidFill>
                <a:schemeClr val="tx1"/>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3</a:t>
              </a:r>
            </a:p>
          </p:txBody>
        </p:sp>
        <p:sp>
          <p:nvSpPr>
            <p:cNvPr id="46122" name="Line 44"/>
            <p:cNvSpPr>
              <a:spLocks noChangeShapeType="1"/>
            </p:cNvSpPr>
            <p:nvPr/>
          </p:nvSpPr>
          <p:spPr bwMode="auto">
            <a:xfrm flipH="1">
              <a:off x="5418138" y="1689100"/>
              <a:ext cx="1535112" cy="498475"/>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23" name="Line 45"/>
            <p:cNvSpPr>
              <a:spLocks noChangeShapeType="1"/>
            </p:cNvSpPr>
            <p:nvPr/>
          </p:nvSpPr>
          <p:spPr bwMode="auto">
            <a:xfrm flipV="1">
              <a:off x="7283450" y="1608138"/>
              <a:ext cx="487363" cy="93662"/>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24" name="Line 46"/>
            <p:cNvSpPr>
              <a:spLocks noChangeShapeType="1"/>
            </p:cNvSpPr>
            <p:nvPr/>
          </p:nvSpPr>
          <p:spPr bwMode="auto">
            <a:xfrm flipV="1">
              <a:off x="5492750" y="2176463"/>
              <a:ext cx="839788" cy="104775"/>
            </a:xfrm>
            <a:prstGeom prst="line">
              <a:avLst/>
            </a:prstGeom>
            <a:noFill/>
            <a:ln w="38100">
              <a:solidFill>
                <a:srgbClr val="CC3300"/>
              </a:solidFill>
              <a:prstDash val="dash"/>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25" name="Line 47"/>
            <p:cNvSpPr>
              <a:spLocks noChangeShapeType="1"/>
            </p:cNvSpPr>
            <p:nvPr/>
          </p:nvSpPr>
          <p:spPr bwMode="auto">
            <a:xfrm flipH="1">
              <a:off x="5810250" y="2289175"/>
              <a:ext cx="522288" cy="352425"/>
            </a:xfrm>
            <a:prstGeom prst="line">
              <a:avLst/>
            </a:prstGeom>
            <a:noFill/>
            <a:ln w="38100">
              <a:solidFill>
                <a:srgbClr val="CC3300"/>
              </a:solidFill>
              <a:prstDash val="dash"/>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26" name="Line 48"/>
            <p:cNvSpPr>
              <a:spLocks noChangeShapeType="1"/>
            </p:cNvSpPr>
            <p:nvPr/>
          </p:nvSpPr>
          <p:spPr bwMode="auto">
            <a:xfrm flipH="1">
              <a:off x="6575425" y="1757363"/>
              <a:ext cx="388938" cy="315912"/>
            </a:xfrm>
            <a:prstGeom prst="line">
              <a:avLst/>
            </a:prstGeom>
            <a:noFill/>
            <a:ln w="38100">
              <a:solidFill>
                <a:srgbClr val="CC3300"/>
              </a:solidFill>
              <a:prstDash val="dash"/>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27" name="Text Box 49"/>
            <p:cNvSpPr txBox="1">
              <a:spLocks noChangeArrowheads="1"/>
            </p:cNvSpPr>
            <p:nvPr/>
          </p:nvSpPr>
          <p:spPr bwMode="auto">
            <a:xfrm>
              <a:off x="7402513" y="1608138"/>
              <a:ext cx="352425" cy="276225"/>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1</a:t>
              </a:r>
            </a:p>
          </p:txBody>
        </p:sp>
        <p:sp>
          <p:nvSpPr>
            <p:cNvPr id="46128" name="Text Box 50"/>
            <p:cNvSpPr txBox="1">
              <a:spLocks noChangeArrowheads="1"/>
            </p:cNvSpPr>
            <p:nvPr/>
          </p:nvSpPr>
          <p:spPr bwMode="auto">
            <a:xfrm>
              <a:off x="6000750" y="1712913"/>
              <a:ext cx="354013" cy="277812"/>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3</a:t>
              </a:r>
            </a:p>
          </p:txBody>
        </p:sp>
        <p:sp>
          <p:nvSpPr>
            <p:cNvPr id="46129" name="Text Box 51"/>
            <p:cNvSpPr txBox="1">
              <a:spLocks noChangeArrowheads="1"/>
            </p:cNvSpPr>
            <p:nvPr/>
          </p:nvSpPr>
          <p:spPr bwMode="auto">
            <a:xfrm>
              <a:off x="6002338" y="2376488"/>
              <a:ext cx="352425" cy="369887"/>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5</a:t>
              </a:r>
            </a:p>
          </p:txBody>
        </p:sp>
        <p:sp>
          <p:nvSpPr>
            <p:cNvPr id="46130" name="Text Box 52"/>
            <p:cNvSpPr txBox="1">
              <a:spLocks noChangeArrowheads="1"/>
            </p:cNvSpPr>
            <p:nvPr/>
          </p:nvSpPr>
          <p:spPr bwMode="auto">
            <a:xfrm>
              <a:off x="5308600" y="2376488"/>
              <a:ext cx="350838" cy="369887"/>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2</a:t>
              </a:r>
            </a:p>
          </p:txBody>
        </p:sp>
        <p:sp>
          <p:nvSpPr>
            <p:cNvPr id="46145" name="Line 67"/>
            <p:cNvSpPr>
              <a:spLocks noChangeShapeType="1"/>
            </p:cNvSpPr>
            <p:nvPr/>
          </p:nvSpPr>
          <p:spPr bwMode="auto">
            <a:xfrm>
              <a:off x="5492750" y="2427288"/>
              <a:ext cx="166688" cy="141287"/>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46" name="Text Box 68"/>
            <p:cNvSpPr txBox="1">
              <a:spLocks noChangeArrowheads="1"/>
            </p:cNvSpPr>
            <p:nvPr/>
          </p:nvSpPr>
          <p:spPr bwMode="auto">
            <a:xfrm>
              <a:off x="6697663" y="1884363"/>
              <a:ext cx="354012" cy="368300"/>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8</a:t>
              </a:r>
            </a:p>
          </p:txBody>
        </p:sp>
        <p:sp>
          <p:nvSpPr>
            <p:cNvPr id="46148" name="Text Box 70"/>
            <p:cNvSpPr txBox="1">
              <a:spLocks noChangeArrowheads="1"/>
            </p:cNvSpPr>
            <p:nvPr/>
          </p:nvSpPr>
          <p:spPr bwMode="auto">
            <a:xfrm>
              <a:off x="5810250" y="1990725"/>
              <a:ext cx="350838" cy="369888"/>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9</a:t>
              </a:r>
            </a:p>
          </p:txBody>
        </p:sp>
      </p:grpSp>
      <p:grpSp>
        <p:nvGrpSpPr>
          <p:cNvPr id="3" name="Group 2"/>
          <p:cNvGrpSpPr/>
          <p:nvPr/>
        </p:nvGrpSpPr>
        <p:grpSpPr>
          <a:xfrm>
            <a:off x="1746250" y="3187700"/>
            <a:ext cx="2863850" cy="1404938"/>
            <a:chOff x="1746250" y="3187700"/>
            <a:chExt cx="2863850" cy="1404938"/>
          </a:xfrm>
        </p:grpSpPr>
        <p:sp>
          <p:nvSpPr>
            <p:cNvPr id="46102" name="Oval 24"/>
            <p:cNvSpPr>
              <a:spLocks noChangeArrowheads="1"/>
            </p:cNvSpPr>
            <p:nvPr/>
          </p:nvSpPr>
          <p:spPr bwMode="auto">
            <a:xfrm>
              <a:off x="3500438" y="3360738"/>
              <a:ext cx="292100" cy="277812"/>
            </a:xfrm>
            <a:prstGeom prst="ellipse">
              <a:avLst/>
            </a:prstGeom>
            <a:solidFill>
              <a:srgbClr val="CC3300">
                <a:alpha val="52156"/>
              </a:srgbClr>
            </a:solidFill>
            <a:ln w="9525" algn="ctr">
              <a:solidFill>
                <a:schemeClr val="tx1"/>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1</a:t>
              </a:r>
            </a:p>
          </p:txBody>
        </p:sp>
        <p:sp>
          <p:nvSpPr>
            <p:cNvPr id="46103" name="Oval 25"/>
            <p:cNvSpPr>
              <a:spLocks noChangeArrowheads="1"/>
            </p:cNvSpPr>
            <p:nvPr/>
          </p:nvSpPr>
          <p:spPr bwMode="auto">
            <a:xfrm>
              <a:off x="2074863" y="4314825"/>
              <a:ext cx="292100" cy="277813"/>
            </a:xfrm>
            <a:prstGeom prst="ellipse">
              <a:avLst/>
            </a:prstGeom>
            <a:solidFill>
              <a:srgbClr val="009900">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4</a:t>
              </a:r>
            </a:p>
          </p:txBody>
        </p:sp>
        <p:sp>
          <p:nvSpPr>
            <p:cNvPr id="46104" name="Oval 26"/>
            <p:cNvSpPr>
              <a:spLocks noChangeArrowheads="1"/>
            </p:cNvSpPr>
            <p:nvPr/>
          </p:nvSpPr>
          <p:spPr bwMode="auto">
            <a:xfrm>
              <a:off x="2867025" y="3779838"/>
              <a:ext cx="292100" cy="280987"/>
            </a:xfrm>
            <a:prstGeom prst="ellipse">
              <a:avLst/>
            </a:prstGeom>
            <a:solidFill>
              <a:srgbClr val="009900">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0</a:t>
              </a:r>
            </a:p>
          </p:txBody>
        </p:sp>
        <p:sp>
          <p:nvSpPr>
            <p:cNvPr id="46105" name="Oval 27"/>
            <p:cNvSpPr>
              <a:spLocks noChangeArrowheads="1"/>
            </p:cNvSpPr>
            <p:nvPr/>
          </p:nvSpPr>
          <p:spPr bwMode="auto">
            <a:xfrm>
              <a:off x="4318000" y="3187700"/>
              <a:ext cx="292100" cy="279400"/>
            </a:xfrm>
            <a:prstGeom prst="ellipse">
              <a:avLst/>
            </a:prstGeom>
            <a:solidFill>
              <a:srgbClr val="FFFFFF"/>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2</a:t>
              </a:r>
            </a:p>
          </p:txBody>
        </p:sp>
        <p:sp>
          <p:nvSpPr>
            <p:cNvPr id="46106" name="Oval 28"/>
            <p:cNvSpPr>
              <a:spLocks noChangeArrowheads="1"/>
            </p:cNvSpPr>
            <p:nvPr/>
          </p:nvSpPr>
          <p:spPr bwMode="auto">
            <a:xfrm>
              <a:off x="1746250" y="3943350"/>
              <a:ext cx="292100" cy="277813"/>
            </a:xfrm>
            <a:prstGeom prst="ellipse">
              <a:avLst/>
            </a:prstGeom>
            <a:solidFill>
              <a:srgbClr val="CC3300">
                <a:alpha val="52156"/>
              </a:srgbClr>
            </a:solidFill>
            <a:ln w="9525" algn="ctr">
              <a:solidFill>
                <a:schemeClr val="tx1"/>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3</a:t>
              </a:r>
            </a:p>
          </p:txBody>
        </p:sp>
        <p:sp>
          <p:nvSpPr>
            <p:cNvPr id="46107" name="Line 29"/>
            <p:cNvSpPr>
              <a:spLocks noChangeShapeType="1"/>
            </p:cNvSpPr>
            <p:nvPr/>
          </p:nvSpPr>
          <p:spPr bwMode="auto">
            <a:xfrm flipH="1">
              <a:off x="1952625" y="3444875"/>
              <a:ext cx="1535113" cy="498475"/>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08" name="Line 30"/>
            <p:cNvSpPr>
              <a:spLocks noChangeShapeType="1"/>
            </p:cNvSpPr>
            <p:nvPr/>
          </p:nvSpPr>
          <p:spPr bwMode="auto">
            <a:xfrm flipV="1">
              <a:off x="3817938" y="3362325"/>
              <a:ext cx="487362" cy="93663"/>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09" name="Line 31"/>
            <p:cNvSpPr>
              <a:spLocks noChangeShapeType="1"/>
            </p:cNvSpPr>
            <p:nvPr/>
          </p:nvSpPr>
          <p:spPr bwMode="auto">
            <a:xfrm flipV="1">
              <a:off x="2027238" y="3930650"/>
              <a:ext cx="839787" cy="106363"/>
            </a:xfrm>
            <a:prstGeom prst="line">
              <a:avLst/>
            </a:prstGeom>
            <a:noFill/>
            <a:ln w="38100">
              <a:solidFill>
                <a:srgbClr val="CC3300"/>
              </a:solidFill>
              <a:prstDash val="dash"/>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10" name="Line 32"/>
            <p:cNvSpPr>
              <a:spLocks noChangeShapeType="1"/>
            </p:cNvSpPr>
            <p:nvPr/>
          </p:nvSpPr>
          <p:spPr bwMode="auto">
            <a:xfrm flipH="1">
              <a:off x="2344738" y="4046538"/>
              <a:ext cx="544512" cy="350837"/>
            </a:xfrm>
            <a:prstGeom prst="line">
              <a:avLst/>
            </a:prstGeom>
            <a:noFill/>
            <a:ln w="38100">
              <a:solidFill>
                <a:srgbClr val="0099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11" name="Line 33"/>
            <p:cNvSpPr>
              <a:spLocks noChangeShapeType="1"/>
            </p:cNvSpPr>
            <p:nvPr/>
          </p:nvSpPr>
          <p:spPr bwMode="auto">
            <a:xfrm flipH="1">
              <a:off x="3109913" y="3513138"/>
              <a:ext cx="388937" cy="315912"/>
            </a:xfrm>
            <a:prstGeom prst="line">
              <a:avLst/>
            </a:prstGeom>
            <a:noFill/>
            <a:ln w="38100">
              <a:solidFill>
                <a:srgbClr val="CC3300"/>
              </a:solidFill>
              <a:prstDash val="dash"/>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12" name="Text Box 34"/>
            <p:cNvSpPr txBox="1">
              <a:spLocks noChangeArrowheads="1"/>
            </p:cNvSpPr>
            <p:nvPr/>
          </p:nvSpPr>
          <p:spPr bwMode="auto">
            <a:xfrm>
              <a:off x="3937000" y="3362325"/>
              <a:ext cx="352425" cy="276225"/>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1</a:t>
              </a:r>
            </a:p>
          </p:txBody>
        </p:sp>
        <p:sp>
          <p:nvSpPr>
            <p:cNvPr id="46113" name="Text Box 35"/>
            <p:cNvSpPr txBox="1">
              <a:spLocks noChangeArrowheads="1"/>
            </p:cNvSpPr>
            <p:nvPr/>
          </p:nvSpPr>
          <p:spPr bwMode="auto">
            <a:xfrm>
              <a:off x="2535238" y="3467100"/>
              <a:ext cx="354012" cy="279400"/>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3</a:t>
              </a:r>
            </a:p>
          </p:txBody>
        </p:sp>
        <p:sp>
          <p:nvSpPr>
            <p:cNvPr id="46114" name="Text Box 36"/>
            <p:cNvSpPr txBox="1">
              <a:spLocks noChangeArrowheads="1"/>
            </p:cNvSpPr>
            <p:nvPr/>
          </p:nvSpPr>
          <p:spPr bwMode="auto">
            <a:xfrm>
              <a:off x="2633663" y="4132263"/>
              <a:ext cx="352425" cy="369887"/>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5</a:t>
              </a:r>
            </a:p>
          </p:txBody>
        </p:sp>
        <p:sp>
          <p:nvSpPr>
            <p:cNvPr id="46115" name="Text Box 37"/>
            <p:cNvSpPr txBox="1">
              <a:spLocks noChangeArrowheads="1"/>
            </p:cNvSpPr>
            <p:nvPr/>
          </p:nvSpPr>
          <p:spPr bwMode="auto">
            <a:xfrm>
              <a:off x="1800225" y="4219575"/>
              <a:ext cx="354013" cy="371475"/>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2</a:t>
              </a:r>
            </a:p>
          </p:txBody>
        </p:sp>
        <p:sp>
          <p:nvSpPr>
            <p:cNvPr id="46116" name="Line 38"/>
            <p:cNvSpPr>
              <a:spLocks noChangeShapeType="1"/>
            </p:cNvSpPr>
            <p:nvPr/>
          </p:nvSpPr>
          <p:spPr bwMode="auto">
            <a:xfrm>
              <a:off x="2001838" y="4132263"/>
              <a:ext cx="192087" cy="182562"/>
            </a:xfrm>
            <a:prstGeom prst="line">
              <a:avLst/>
            </a:prstGeom>
            <a:noFill/>
            <a:ln w="38100">
              <a:solidFill>
                <a:srgbClr val="CC3300"/>
              </a:solidFill>
              <a:prstDash val="sysDot"/>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49" name="Text Box 71"/>
            <p:cNvSpPr txBox="1">
              <a:spLocks noChangeArrowheads="1"/>
            </p:cNvSpPr>
            <p:nvPr/>
          </p:nvSpPr>
          <p:spPr bwMode="auto">
            <a:xfrm>
              <a:off x="2344738" y="3744913"/>
              <a:ext cx="350837" cy="369887"/>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9</a:t>
              </a:r>
            </a:p>
          </p:txBody>
        </p:sp>
        <p:sp>
          <p:nvSpPr>
            <p:cNvPr id="46179" name="Text Box 101"/>
            <p:cNvSpPr txBox="1">
              <a:spLocks noChangeArrowheads="1"/>
            </p:cNvSpPr>
            <p:nvPr/>
          </p:nvSpPr>
          <p:spPr bwMode="auto">
            <a:xfrm>
              <a:off x="3268663" y="3587750"/>
              <a:ext cx="352425" cy="369888"/>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8</a:t>
              </a:r>
            </a:p>
          </p:txBody>
        </p:sp>
      </p:grpSp>
      <p:grpSp>
        <p:nvGrpSpPr>
          <p:cNvPr id="4" name="Group 3"/>
          <p:cNvGrpSpPr/>
          <p:nvPr/>
        </p:nvGrpSpPr>
        <p:grpSpPr>
          <a:xfrm>
            <a:off x="5211763" y="3187700"/>
            <a:ext cx="2863850" cy="1403350"/>
            <a:chOff x="5211763" y="3187700"/>
            <a:chExt cx="2863850" cy="1403350"/>
          </a:xfrm>
        </p:grpSpPr>
        <p:sp>
          <p:nvSpPr>
            <p:cNvPr id="46131" name="Oval 53"/>
            <p:cNvSpPr>
              <a:spLocks noChangeArrowheads="1"/>
            </p:cNvSpPr>
            <p:nvPr/>
          </p:nvSpPr>
          <p:spPr bwMode="auto">
            <a:xfrm>
              <a:off x="6965950" y="3360738"/>
              <a:ext cx="293688" cy="277812"/>
            </a:xfrm>
            <a:prstGeom prst="ellipse">
              <a:avLst/>
            </a:prstGeom>
            <a:solidFill>
              <a:srgbClr val="CC3300">
                <a:alpha val="52156"/>
              </a:srgbClr>
            </a:solidFill>
            <a:ln w="9525" algn="ctr">
              <a:solidFill>
                <a:schemeClr val="tx1"/>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1</a:t>
              </a:r>
            </a:p>
          </p:txBody>
        </p:sp>
        <p:sp>
          <p:nvSpPr>
            <p:cNvPr id="46132" name="Oval 54"/>
            <p:cNvSpPr>
              <a:spLocks noChangeArrowheads="1"/>
            </p:cNvSpPr>
            <p:nvPr/>
          </p:nvSpPr>
          <p:spPr bwMode="auto">
            <a:xfrm>
              <a:off x="5540375" y="4313238"/>
              <a:ext cx="292100" cy="277812"/>
            </a:xfrm>
            <a:prstGeom prst="ellipse">
              <a:avLst/>
            </a:prstGeom>
            <a:solidFill>
              <a:srgbClr val="009900">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4</a:t>
              </a:r>
            </a:p>
          </p:txBody>
        </p:sp>
        <p:sp>
          <p:nvSpPr>
            <p:cNvPr id="46133" name="Oval 55"/>
            <p:cNvSpPr>
              <a:spLocks noChangeArrowheads="1"/>
            </p:cNvSpPr>
            <p:nvPr/>
          </p:nvSpPr>
          <p:spPr bwMode="auto">
            <a:xfrm>
              <a:off x="6332538" y="3779838"/>
              <a:ext cx="292100" cy="279400"/>
            </a:xfrm>
            <a:prstGeom prst="ellipse">
              <a:avLst/>
            </a:prstGeom>
            <a:solidFill>
              <a:srgbClr val="009900">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0</a:t>
              </a:r>
            </a:p>
          </p:txBody>
        </p:sp>
        <p:sp>
          <p:nvSpPr>
            <p:cNvPr id="46134" name="Oval 56"/>
            <p:cNvSpPr>
              <a:spLocks noChangeArrowheads="1"/>
            </p:cNvSpPr>
            <p:nvPr/>
          </p:nvSpPr>
          <p:spPr bwMode="auto">
            <a:xfrm>
              <a:off x="7783513" y="3187700"/>
              <a:ext cx="292100" cy="277813"/>
            </a:xfrm>
            <a:prstGeom prst="ellipse">
              <a:avLst/>
            </a:prstGeom>
            <a:solidFill>
              <a:srgbClr val="FFFFFF"/>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2</a:t>
              </a:r>
            </a:p>
          </p:txBody>
        </p:sp>
        <p:sp>
          <p:nvSpPr>
            <p:cNvPr id="46135" name="Oval 57"/>
            <p:cNvSpPr>
              <a:spLocks noChangeArrowheads="1"/>
            </p:cNvSpPr>
            <p:nvPr/>
          </p:nvSpPr>
          <p:spPr bwMode="auto">
            <a:xfrm>
              <a:off x="5211763" y="3941763"/>
              <a:ext cx="292100" cy="277812"/>
            </a:xfrm>
            <a:prstGeom prst="ellipse">
              <a:avLst/>
            </a:prstGeom>
            <a:solidFill>
              <a:srgbClr val="009900">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3</a:t>
              </a:r>
            </a:p>
          </p:txBody>
        </p:sp>
        <p:sp>
          <p:nvSpPr>
            <p:cNvPr id="46136" name="Line 58"/>
            <p:cNvSpPr>
              <a:spLocks noChangeShapeType="1"/>
            </p:cNvSpPr>
            <p:nvPr/>
          </p:nvSpPr>
          <p:spPr bwMode="auto">
            <a:xfrm flipH="1">
              <a:off x="5418138" y="3444875"/>
              <a:ext cx="1535112" cy="496888"/>
            </a:xfrm>
            <a:prstGeom prst="line">
              <a:avLst/>
            </a:prstGeom>
            <a:noFill/>
            <a:ln w="38100">
              <a:solidFill>
                <a:srgbClr val="CC3300"/>
              </a:solidFill>
              <a:prstDash val="dash"/>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37" name="Line 59"/>
            <p:cNvSpPr>
              <a:spLocks noChangeShapeType="1"/>
            </p:cNvSpPr>
            <p:nvPr/>
          </p:nvSpPr>
          <p:spPr bwMode="auto">
            <a:xfrm flipV="1">
              <a:off x="7283450" y="3362325"/>
              <a:ext cx="487363" cy="93663"/>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38" name="Line 60"/>
            <p:cNvSpPr>
              <a:spLocks noChangeShapeType="1"/>
            </p:cNvSpPr>
            <p:nvPr/>
          </p:nvSpPr>
          <p:spPr bwMode="auto">
            <a:xfrm flipV="1">
              <a:off x="5492750" y="3930650"/>
              <a:ext cx="839788" cy="104775"/>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39" name="Line 61"/>
            <p:cNvSpPr>
              <a:spLocks noChangeShapeType="1"/>
            </p:cNvSpPr>
            <p:nvPr/>
          </p:nvSpPr>
          <p:spPr bwMode="auto">
            <a:xfrm flipH="1">
              <a:off x="5810250" y="4043363"/>
              <a:ext cx="522288" cy="350837"/>
            </a:xfrm>
            <a:prstGeom prst="line">
              <a:avLst/>
            </a:prstGeom>
            <a:noFill/>
            <a:ln w="38100">
              <a:solidFill>
                <a:srgbClr val="0099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40" name="Line 62"/>
            <p:cNvSpPr>
              <a:spLocks noChangeShapeType="1"/>
            </p:cNvSpPr>
            <p:nvPr/>
          </p:nvSpPr>
          <p:spPr bwMode="auto">
            <a:xfrm flipH="1">
              <a:off x="6589713" y="3527425"/>
              <a:ext cx="388937" cy="314325"/>
            </a:xfrm>
            <a:prstGeom prst="line">
              <a:avLst/>
            </a:prstGeom>
            <a:noFill/>
            <a:ln w="38100">
              <a:solidFill>
                <a:srgbClr val="CC3300"/>
              </a:solidFill>
              <a:prstDash val="dash"/>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41" name="Text Box 63"/>
            <p:cNvSpPr txBox="1">
              <a:spLocks noChangeArrowheads="1"/>
            </p:cNvSpPr>
            <p:nvPr/>
          </p:nvSpPr>
          <p:spPr bwMode="auto">
            <a:xfrm>
              <a:off x="7402513" y="3362325"/>
              <a:ext cx="352425" cy="276225"/>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1</a:t>
              </a:r>
            </a:p>
          </p:txBody>
        </p:sp>
        <p:sp>
          <p:nvSpPr>
            <p:cNvPr id="46142" name="Text Box 64"/>
            <p:cNvSpPr txBox="1">
              <a:spLocks noChangeArrowheads="1"/>
            </p:cNvSpPr>
            <p:nvPr/>
          </p:nvSpPr>
          <p:spPr bwMode="auto">
            <a:xfrm>
              <a:off x="5986463" y="3438525"/>
              <a:ext cx="354012" cy="27781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3</a:t>
              </a:r>
            </a:p>
          </p:txBody>
        </p:sp>
        <p:sp>
          <p:nvSpPr>
            <p:cNvPr id="46143" name="Text Box 65"/>
            <p:cNvSpPr txBox="1">
              <a:spLocks noChangeArrowheads="1"/>
            </p:cNvSpPr>
            <p:nvPr/>
          </p:nvSpPr>
          <p:spPr bwMode="auto">
            <a:xfrm>
              <a:off x="6002338" y="4132263"/>
              <a:ext cx="352425" cy="369887"/>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5</a:t>
              </a:r>
            </a:p>
          </p:txBody>
        </p:sp>
        <p:sp>
          <p:nvSpPr>
            <p:cNvPr id="46144" name="Text Box 66"/>
            <p:cNvSpPr txBox="1">
              <a:spLocks noChangeArrowheads="1"/>
            </p:cNvSpPr>
            <p:nvPr/>
          </p:nvSpPr>
          <p:spPr bwMode="auto">
            <a:xfrm>
              <a:off x="5351463" y="4144963"/>
              <a:ext cx="350837" cy="369887"/>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2</a:t>
              </a:r>
            </a:p>
          </p:txBody>
        </p:sp>
        <p:sp>
          <p:nvSpPr>
            <p:cNvPr id="46147" name="Text Box 69"/>
            <p:cNvSpPr txBox="1">
              <a:spLocks noChangeArrowheads="1"/>
            </p:cNvSpPr>
            <p:nvPr/>
          </p:nvSpPr>
          <p:spPr bwMode="auto">
            <a:xfrm>
              <a:off x="6743700" y="3589338"/>
              <a:ext cx="354013" cy="369887"/>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8</a:t>
              </a:r>
            </a:p>
          </p:txBody>
        </p:sp>
        <p:sp>
          <p:nvSpPr>
            <p:cNvPr id="46150" name="Line 72"/>
            <p:cNvSpPr>
              <a:spLocks noChangeShapeType="1"/>
            </p:cNvSpPr>
            <p:nvPr/>
          </p:nvSpPr>
          <p:spPr bwMode="auto">
            <a:xfrm>
              <a:off x="5492750" y="4132263"/>
              <a:ext cx="166688" cy="182562"/>
            </a:xfrm>
            <a:prstGeom prst="line">
              <a:avLst/>
            </a:prstGeom>
            <a:noFill/>
            <a:ln w="38100">
              <a:solidFill>
                <a:srgbClr val="0099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80" name="Text Box 102"/>
            <p:cNvSpPr txBox="1">
              <a:spLocks noChangeArrowheads="1"/>
            </p:cNvSpPr>
            <p:nvPr/>
          </p:nvSpPr>
          <p:spPr bwMode="auto">
            <a:xfrm>
              <a:off x="5832475" y="3746500"/>
              <a:ext cx="350838" cy="368300"/>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9</a:t>
              </a:r>
            </a:p>
          </p:txBody>
        </p:sp>
      </p:grpSp>
      <p:grpSp>
        <p:nvGrpSpPr>
          <p:cNvPr id="46181" name="Group 103"/>
          <p:cNvGrpSpPr>
            <a:grpSpLocks/>
          </p:cNvGrpSpPr>
          <p:nvPr/>
        </p:nvGrpSpPr>
        <p:grpSpPr bwMode="auto">
          <a:xfrm>
            <a:off x="188913" y="1871663"/>
            <a:ext cx="1503362" cy="1258887"/>
            <a:chOff x="119" y="1179"/>
            <a:chExt cx="947" cy="793"/>
          </a:xfrm>
        </p:grpSpPr>
        <p:grpSp>
          <p:nvGrpSpPr>
            <p:cNvPr id="46189" name="Group 104"/>
            <p:cNvGrpSpPr>
              <a:grpSpLocks/>
            </p:cNvGrpSpPr>
            <p:nvPr/>
          </p:nvGrpSpPr>
          <p:grpSpPr bwMode="auto">
            <a:xfrm>
              <a:off x="242" y="1568"/>
              <a:ext cx="519" cy="176"/>
              <a:chOff x="242" y="1568"/>
              <a:chExt cx="519" cy="176"/>
            </a:xfrm>
          </p:grpSpPr>
          <p:sp>
            <p:nvSpPr>
              <p:cNvPr id="46195" name="Line 105"/>
              <p:cNvSpPr>
                <a:spLocks noChangeShapeType="1"/>
              </p:cNvSpPr>
              <p:nvPr/>
            </p:nvSpPr>
            <p:spPr bwMode="auto">
              <a:xfrm flipV="1">
                <a:off x="417" y="1651"/>
                <a:ext cx="344" cy="4"/>
              </a:xfrm>
              <a:prstGeom prst="line">
                <a:avLst/>
              </a:prstGeom>
              <a:noFill/>
              <a:ln w="38100">
                <a:solidFill>
                  <a:srgbClr val="CC3300"/>
                </a:solidFill>
                <a:prstDash val="dash"/>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96" name="Oval 106"/>
              <p:cNvSpPr>
                <a:spLocks noChangeArrowheads="1"/>
              </p:cNvSpPr>
              <p:nvPr/>
            </p:nvSpPr>
            <p:spPr bwMode="auto">
              <a:xfrm>
                <a:off x="242" y="1568"/>
                <a:ext cx="184" cy="176"/>
              </a:xfrm>
              <a:prstGeom prst="ellipse">
                <a:avLst/>
              </a:prstGeom>
              <a:solidFill>
                <a:srgbClr val="CC3300">
                  <a:alpha val="52156"/>
                </a:srgbClr>
              </a:solidFill>
              <a:ln w="9525" algn="ctr">
                <a:solidFill>
                  <a:schemeClr val="tx1"/>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a:t>
                </a:r>
              </a:p>
            </p:txBody>
          </p:sp>
        </p:grpSp>
        <p:sp>
          <p:nvSpPr>
            <p:cNvPr id="46190" name="Text Box 107"/>
            <p:cNvSpPr txBox="1">
              <a:spLocks noChangeArrowheads="1"/>
            </p:cNvSpPr>
            <p:nvPr/>
          </p:nvSpPr>
          <p:spPr bwMode="auto">
            <a:xfrm>
              <a:off x="119" y="1325"/>
              <a:ext cx="942" cy="212"/>
            </a:xfrm>
            <a:prstGeom prst="rect">
              <a:avLst/>
            </a:prstGeom>
            <a:noFill/>
            <a:ln w="9525" algn="ctr">
              <a:noFill/>
              <a:miter lim="800000"/>
              <a:headEnd/>
              <a:tailEnd/>
            </a:ln>
            <a:effectLst>
              <a:prstShdw prst="shdw13" dist="53882" dir="13500000">
                <a:schemeClr val="bg2">
                  <a:alpha val="50000"/>
                </a:schemeClr>
              </a:prst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Added</a:t>
              </a:r>
            </a:p>
          </p:txBody>
        </p:sp>
        <p:sp>
          <p:nvSpPr>
            <p:cNvPr id="46191" name="Text Box 108"/>
            <p:cNvSpPr txBox="1">
              <a:spLocks noChangeArrowheads="1"/>
            </p:cNvSpPr>
            <p:nvPr/>
          </p:nvSpPr>
          <p:spPr bwMode="auto">
            <a:xfrm>
              <a:off x="124" y="1760"/>
              <a:ext cx="942" cy="212"/>
            </a:xfrm>
            <a:prstGeom prst="rect">
              <a:avLst/>
            </a:prstGeom>
            <a:noFill/>
            <a:ln w="9525" algn="ctr">
              <a:noFill/>
              <a:miter lim="800000"/>
              <a:headEnd/>
              <a:tailEnd/>
            </a:ln>
            <a:effectLst>
              <a:prstShdw prst="shdw13" dist="53882" dir="13500000">
                <a:schemeClr val="bg2">
                  <a:alpha val="50000"/>
                </a:schemeClr>
              </a:prst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Considered</a:t>
              </a:r>
            </a:p>
          </p:txBody>
        </p:sp>
        <p:grpSp>
          <p:nvGrpSpPr>
            <p:cNvPr id="46192" name="Group 109"/>
            <p:cNvGrpSpPr>
              <a:grpSpLocks/>
            </p:cNvGrpSpPr>
            <p:nvPr/>
          </p:nvGrpSpPr>
          <p:grpSpPr bwMode="auto">
            <a:xfrm>
              <a:off x="274" y="1179"/>
              <a:ext cx="506" cy="176"/>
              <a:chOff x="274" y="1179"/>
              <a:chExt cx="506" cy="176"/>
            </a:xfrm>
          </p:grpSpPr>
          <p:sp>
            <p:nvSpPr>
              <p:cNvPr id="46193" name="Oval 110"/>
              <p:cNvSpPr>
                <a:spLocks noChangeArrowheads="1"/>
              </p:cNvSpPr>
              <p:nvPr/>
            </p:nvSpPr>
            <p:spPr bwMode="auto">
              <a:xfrm>
                <a:off x="274" y="1179"/>
                <a:ext cx="184" cy="176"/>
              </a:xfrm>
              <a:prstGeom prst="ellipse">
                <a:avLst/>
              </a:prstGeom>
              <a:solidFill>
                <a:srgbClr val="009900">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94" name="Line 111"/>
              <p:cNvSpPr>
                <a:spLocks noChangeShapeType="1"/>
              </p:cNvSpPr>
              <p:nvPr/>
            </p:nvSpPr>
            <p:spPr bwMode="auto">
              <a:xfrm>
                <a:off x="475" y="1264"/>
                <a:ext cx="305" cy="5"/>
              </a:xfrm>
              <a:prstGeom prst="line">
                <a:avLst/>
              </a:prstGeom>
              <a:noFill/>
              <a:ln w="38100">
                <a:solidFill>
                  <a:srgbClr val="0033CC"/>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grpSp>
      <p:grpSp>
        <p:nvGrpSpPr>
          <p:cNvPr id="6" name="Group 5"/>
          <p:cNvGrpSpPr/>
          <p:nvPr/>
        </p:nvGrpSpPr>
        <p:grpSpPr>
          <a:xfrm>
            <a:off x="4341633" y="5001419"/>
            <a:ext cx="2863850" cy="1404937"/>
            <a:chOff x="5211763" y="4945063"/>
            <a:chExt cx="2863850" cy="1404937"/>
          </a:xfrm>
        </p:grpSpPr>
        <p:sp>
          <p:nvSpPr>
            <p:cNvPr id="46165" name="Oval 87"/>
            <p:cNvSpPr>
              <a:spLocks noChangeArrowheads="1"/>
            </p:cNvSpPr>
            <p:nvPr/>
          </p:nvSpPr>
          <p:spPr bwMode="auto">
            <a:xfrm>
              <a:off x="6965950" y="5118100"/>
              <a:ext cx="293688" cy="277813"/>
            </a:xfrm>
            <a:prstGeom prst="ellipse">
              <a:avLst/>
            </a:prstGeom>
            <a:solidFill>
              <a:srgbClr val="009900">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1</a:t>
              </a:r>
            </a:p>
          </p:txBody>
        </p:sp>
        <p:sp>
          <p:nvSpPr>
            <p:cNvPr id="46166" name="Oval 88"/>
            <p:cNvSpPr>
              <a:spLocks noChangeArrowheads="1"/>
            </p:cNvSpPr>
            <p:nvPr/>
          </p:nvSpPr>
          <p:spPr bwMode="auto">
            <a:xfrm>
              <a:off x="5540375" y="6072188"/>
              <a:ext cx="292100" cy="277812"/>
            </a:xfrm>
            <a:prstGeom prst="ellipse">
              <a:avLst/>
            </a:prstGeom>
            <a:solidFill>
              <a:srgbClr val="009900">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4</a:t>
              </a:r>
            </a:p>
          </p:txBody>
        </p:sp>
        <p:sp>
          <p:nvSpPr>
            <p:cNvPr id="46167" name="Oval 89"/>
            <p:cNvSpPr>
              <a:spLocks noChangeArrowheads="1"/>
            </p:cNvSpPr>
            <p:nvPr/>
          </p:nvSpPr>
          <p:spPr bwMode="auto">
            <a:xfrm>
              <a:off x="6332538" y="5537200"/>
              <a:ext cx="292100" cy="279400"/>
            </a:xfrm>
            <a:prstGeom prst="ellipse">
              <a:avLst/>
            </a:prstGeom>
            <a:solidFill>
              <a:srgbClr val="009900">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0</a:t>
              </a:r>
            </a:p>
          </p:txBody>
        </p:sp>
        <p:sp>
          <p:nvSpPr>
            <p:cNvPr id="46168" name="Oval 90"/>
            <p:cNvSpPr>
              <a:spLocks noChangeArrowheads="1"/>
            </p:cNvSpPr>
            <p:nvPr/>
          </p:nvSpPr>
          <p:spPr bwMode="auto">
            <a:xfrm>
              <a:off x="7783513" y="4945063"/>
              <a:ext cx="292100" cy="277812"/>
            </a:xfrm>
            <a:prstGeom prst="ellipse">
              <a:avLst/>
            </a:prstGeom>
            <a:solidFill>
              <a:srgbClr val="009900">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2</a:t>
              </a:r>
            </a:p>
          </p:txBody>
        </p:sp>
        <p:sp>
          <p:nvSpPr>
            <p:cNvPr id="46169" name="Oval 91"/>
            <p:cNvSpPr>
              <a:spLocks noChangeArrowheads="1"/>
            </p:cNvSpPr>
            <p:nvPr/>
          </p:nvSpPr>
          <p:spPr bwMode="auto">
            <a:xfrm>
              <a:off x="5211763" y="5699125"/>
              <a:ext cx="292100" cy="279400"/>
            </a:xfrm>
            <a:prstGeom prst="ellipse">
              <a:avLst/>
            </a:prstGeom>
            <a:solidFill>
              <a:srgbClr val="009900">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3</a:t>
              </a:r>
            </a:p>
          </p:txBody>
        </p:sp>
        <p:sp>
          <p:nvSpPr>
            <p:cNvPr id="46171" name="Line 93"/>
            <p:cNvSpPr>
              <a:spLocks noChangeShapeType="1"/>
            </p:cNvSpPr>
            <p:nvPr/>
          </p:nvSpPr>
          <p:spPr bwMode="auto">
            <a:xfrm flipV="1">
              <a:off x="7283450" y="5119688"/>
              <a:ext cx="487363" cy="95250"/>
            </a:xfrm>
            <a:prstGeom prst="line">
              <a:avLst/>
            </a:prstGeom>
            <a:noFill/>
            <a:ln w="38100">
              <a:solidFill>
                <a:srgbClr val="0099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72" name="Line 94"/>
            <p:cNvSpPr>
              <a:spLocks noChangeShapeType="1"/>
            </p:cNvSpPr>
            <p:nvPr/>
          </p:nvSpPr>
          <p:spPr bwMode="auto">
            <a:xfrm flipH="1">
              <a:off x="5810250" y="5802313"/>
              <a:ext cx="522288" cy="350837"/>
            </a:xfrm>
            <a:prstGeom prst="line">
              <a:avLst/>
            </a:prstGeom>
            <a:noFill/>
            <a:ln w="38100">
              <a:solidFill>
                <a:srgbClr val="0099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73" name="Text Box 95"/>
            <p:cNvSpPr txBox="1">
              <a:spLocks noChangeArrowheads="1"/>
            </p:cNvSpPr>
            <p:nvPr/>
          </p:nvSpPr>
          <p:spPr bwMode="auto">
            <a:xfrm>
              <a:off x="7402513" y="5119688"/>
              <a:ext cx="352425" cy="276225"/>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1</a:t>
              </a:r>
            </a:p>
          </p:txBody>
        </p:sp>
        <p:sp>
          <p:nvSpPr>
            <p:cNvPr id="46175" name="Text Box 97"/>
            <p:cNvSpPr txBox="1">
              <a:spLocks noChangeArrowheads="1"/>
            </p:cNvSpPr>
            <p:nvPr/>
          </p:nvSpPr>
          <p:spPr bwMode="auto">
            <a:xfrm>
              <a:off x="6072188" y="5892800"/>
              <a:ext cx="350837" cy="369888"/>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5</a:t>
              </a:r>
            </a:p>
          </p:txBody>
        </p:sp>
        <p:sp>
          <p:nvSpPr>
            <p:cNvPr id="46176" name="Text Box 98"/>
            <p:cNvSpPr txBox="1">
              <a:spLocks noChangeArrowheads="1"/>
            </p:cNvSpPr>
            <p:nvPr/>
          </p:nvSpPr>
          <p:spPr bwMode="auto">
            <a:xfrm>
              <a:off x="5337175" y="5905500"/>
              <a:ext cx="350838" cy="368300"/>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2</a:t>
              </a:r>
            </a:p>
          </p:txBody>
        </p:sp>
        <p:sp>
          <p:nvSpPr>
            <p:cNvPr id="46178" name="Line 100"/>
            <p:cNvSpPr>
              <a:spLocks noChangeShapeType="1"/>
            </p:cNvSpPr>
            <p:nvPr/>
          </p:nvSpPr>
          <p:spPr bwMode="auto">
            <a:xfrm>
              <a:off x="5492750" y="5907088"/>
              <a:ext cx="166688" cy="165100"/>
            </a:xfrm>
            <a:prstGeom prst="line">
              <a:avLst/>
            </a:prstGeom>
            <a:noFill/>
            <a:ln w="38100">
              <a:solidFill>
                <a:srgbClr val="0099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83" name="Line 113"/>
            <p:cNvSpPr>
              <a:spLocks noChangeShapeType="1"/>
            </p:cNvSpPr>
            <p:nvPr/>
          </p:nvSpPr>
          <p:spPr bwMode="auto">
            <a:xfrm flipH="1">
              <a:off x="6615113" y="5310188"/>
              <a:ext cx="388937" cy="315912"/>
            </a:xfrm>
            <a:prstGeom prst="line">
              <a:avLst/>
            </a:prstGeom>
            <a:noFill/>
            <a:ln w="38100">
              <a:solidFill>
                <a:srgbClr val="0099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85" name="Text Box 115"/>
            <p:cNvSpPr txBox="1">
              <a:spLocks noChangeArrowheads="1"/>
            </p:cNvSpPr>
            <p:nvPr/>
          </p:nvSpPr>
          <p:spPr bwMode="auto">
            <a:xfrm>
              <a:off x="6788150" y="5365750"/>
              <a:ext cx="352425" cy="369888"/>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8</a:t>
              </a:r>
            </a:p>
          </p:txBody>
        </p:sp>
      </p:grpSp>
      <p:grpSp>
        <p:nvGrpSpPr>
          <p:cNvPr id="5" name="Group 4"/>
          <p:cNvGrpSpPr/>
          <p:nvPr/>
        </p:nvGrpSpPr>
        <p:grpSpPr>
          <a:xfrm>
            <a:off x="522978" y="5019676"/>
            <a:ext cx="2863850" cy="1403350"/>
            <a:chOff x="1746250" y="5037138"/>
            <a:chExt cx="2863850" cy="1403350"/>
          </a:xfrm>
        </p:grpSpPr>
        <p:sp>
          <p:nvSpPr>
            <p:cNvPr id="46151" name="Oval 73"/>
            <p:cNvSpPr>
              <a:spLocks noChangeArrowheads="1"/>
            </p:cNvSpPr>
            <p:nvPr/>
          </p:nvSpPr>
          <p:spPr bwMode="auto">
            <a:xfrm>
              <a:off x="3500438" y="5210175"/>
              <a:ext cx="292100" cy="277813"/>
            </a:xfrm>
            <a:prstGeom prst="ellipse">
              <a:avLst/>
            </a:prstGeom>
            <a:solidFill>
              <a:srgbClr val="009900">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1</a:t>
              </a:r>
            </a:p>
          </p:txBody>
        </p:sp>
        <p:sp>
          <p:nvSpPr>
            <p:cNvPr id="46152" name="Oval 74"/>
            <p:cNvSpPr>
              <a:spLocks noChangeArrowheads="1"/>
            </p:cNvSpPr>
            <p:nvPr/>
          </p:nvSpPr>
          <p:spPr bwMode="auto">
            <a:xfrm>
              <a:off x="2074863" y="6162675"/>
              <a:ext cx="292100" cy="277813"/>
            </a:xfrm>
            <a:prstGeom prst="ellipse">
              <a:avLst/>
            </a:prstGeom>
            <a:solidFill>
              <a:srgbClr val="009900">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4</a:t>
              </a:r>
            </a:p>
          </p:txBody>
        </p:sp>
        <p:sp>
          <p:nvSpPr>
            <p:cNvPr id="46153" name="Oval 75"/>
            <p:cNvSpPr>
              <a:spLocks noChangeArrowheads="1"/>
            </p:cNvSpPr>
            <p:nvPr/>
          </p:nvSpPr>
          <p:spPr bwMode="auto">
            <a:xfrm>
              <a:off x="2867025" y="5627688"/>
              <a:ext cx="292100" cy="279400"/>
            </a:xfrm>
            <a:prstGeom prst="ellipse">
              <a:avLst/>
            </a:prstGeom>
            <a:solidFill>
              <a:srgbClr val="009900">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0</a:t>
              </a:r>
            </a:p>
          </p:txBody>
        </p:sp>
        <p:sp>
          <p:nvSpPr>
            <p:cNvPr id="46154" name="Oval 76"/>
            <p:cNvSpPr>
              <a:spLocks noChangeArrowheads="1"/>
            </p:cNvSpPr>
            <p:nvPr/>
          </p:nvSpPr>
          <p:spPr bwMode="auto">
            <a:xfrm>
              <a:off x="4318000" y="5037138"/>
              <a:ext cx="292100" cy="277812"/>
            </a:xfrm>
            <a:prstGeom prst="ellipse">
              <a:avLst/>
            </a:prstGeom>
            <a:solidFill>
              <a:srgbClr val="CC3300">
                <a:alpha val="52156"/>
              </a:srgbClr>
            </a:solidFill>
            <a:ln w="9525" algn="ctr">
              <a:solidFill>
                <a:schemeClr val="tx1"/>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2</a:t>
              </a:r>
            </a:p>
          </p:txBody>
        </p:sp>
        <p:sp>
          <p:nvSpPr>
            <p:cNvPr id="46155" name="Oval 77"/>
            <p:cNvSpPr>
              <a:spLocks noChangeArrowheads="1"/>
            </p:cNvSpPr>
            <p:nvPr/>
          </p:nvSpPr>
          <p:spPr bwMode="auto">
            <a:xfrm>
              <a:off x="1746250" y="5791200"/>
              <a:ext cx="292100" cy="277813"/>
            </a:xfrm>
            <a:prstGeom prst="ellipse">
              <a:avLst/>
            </a:prstGeom>
            <a:solidFill>
              <a:srgbClr val="009900">
                <a:alpha val="38823"/>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 3</a:t>
              </a:r>
            </a:p>
          </p:txBody>
        </p:sp>
        <p:sp>
          <p:nvSpPr>
            <p:cNvPr id="46156" name="Line 78"/>
            <p:cNvSpPr>
              <a:spLocks noChangeShapeType="1"/>
            </p:cNvSpPr>
            <p:nvPr/>
          </p:nvSpPr>
          <p:spPr bwMode="auto">
            <a:xfrm flipH="1">
              <a:off x="1952625" y="5292725"/>
              <a:ext cx="1535113" cy="498475"/>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57" name="Line 79"/>
            <p:cNvSpPr>
              <a:spLocks noChangeShapeType="1"/>
            </p:cNvSpPr>
            <p:nvPr/>
          </p:nvSpPr>
          <p:spPr bwMode="auto">
            <a:xfrm flipV="1">
              <a:off x="3817938" y="5211763"/>
              <a:ext cx="487362" cy="93662"/>
            </a:xfrm>
            <a:prstGeom prst="line">
              <a:avLst/>
            </a:prstGeom>
            <a:noFill/>
            <a:ln w="38100">
              <a:solidFill>
                <a:srgbClr val="CC3300"/>
              </a:solidFill>
              <a:prstDash val="dash"/>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58" name="Line 80"/>
            <p:cNvSpPr>
              <a:spLocks noChangeShapeType="1"/>
            </p:cNvSpPr>
            <p:nvPr/>
          </p:nvSpPr>
          <p:spPr bwMode="auto">
            <a:xfrm flipV="1">
              <a:off x="2027238" y="5780088"/>
              <a:ext cx="839787" cy="104775"/>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59" name="Line 81"/>
            <p:cNvSpPr>
              <a:spLocks noChangeShapeType="1"/>
            </p:cNvSpPr>
            <p:nvPr/>
          </p:nvSpPr>
          <p:spPr bwMode="auto">
            <a:xfrm flipH="1">
              <a:off x="2344738" y="5892800"/>
              <a:ext cx="522287" cy="350838"/>
            </a:xfrm>
            <a:prstGeom prst="line">
              <a:avLst/>
            </a:prstGeom>
            <a:noFill/>
            <a:ln w="38100">
              <a:solidFill>
                <a:srgbClr val="0099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60" name="Line 82"/>
            <p:cNvSpPr>
              <a:spLocks noChangeShapeType="1"/>
            </p:cNvSpPr>
            <p:nvPr/>
          </p:nvSpPr>
          <p:spPr bwMode="auto">
            <a:xfrm flipH="1">
              <a:off x="3124200" y="5405438"/>
              <a:ext cx="388938" cy="315912"/>
            </a:xfrm>
            <a:prstGeom prst="line">
              <a:avLst/>
            </a:prstGeom>
            <a:noFill/>
            <a:ln w="38100">
              <a:solidFill>
                <a:srgbClr val="0099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61" name="Text Box 83"/>
            <p:cNvSpPr txBox="1">
              <a:spLocks noChangeArrowheads="1"/>
            </p:cNvSpPr>
            <p:nvPr/>
          </p:nvSpPr>
          <p:spPr bwMode="auto">
            <a:xfrm>
              <a:off x="3906838" y="5210175"/>
              <a:ext cx="352425" cy="276225"/>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1</a:t>
              </a:r>
            </a:p>
          </p:txBody>
        </p:sp>
        <p:sp>
          <p:nvSpPr>
            <p:cNvPr id="46162" name="Text Box 84"/>
            <p:cNvSpPr txBox="1">
              <a:spLocks noChangeArrowheads="1"/>
            </p:cNvSpPr>
            <p:nvPr/>
          </p:nvSpPr>
          <p:spPr bwMode="auto">
            <a:xfrm>
              <a:off x="2535238" y="5316538"/>
              <a:ext cx="354012" cy="277812"/>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3</a:t>
              </a:r>
            </a:p>
          </p:txBody>
        </p:sp>
        <p:sp>
          <p:nvSpPr>
            <p:cNvPr id="46163" name="Text Box 85"/>
            <p:cNvSpPr txBox="1">
              <a:spLocks noChangeArrowheads="1"/>
            </p:cNvSpPr>
            <p:nvPr/>
          </p:nvSpPr>
          <p:spPr bwMode="auto">
            <a:xfrm>
              <a:off x="2536825" y="5980113"/>
              <a:ext cx="352425" cy="369887"/>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5</a:t>
              </a:r>
            </a:p>
          </p:txBody>
        </p:sp>
        <p:sp>
          <p:nvSpPr>
            <p:cNvPr id="46164" name="Text Box 86"/>
            <p:cNvSpPr txBox="1">
              <a:spLocks noChangeArrowheads="1"/>
            </p:cNvSpPr>
            <p:nvPr/>
          </p:nvSpPr>
          <p:spPr bwMode="auto">
            <a:xfrm>
              <a:off x="1960563" y="6024563"/>
              <a:ext cx="350837" cy="368300"/>
            </a:xfrm>
            <a:prstGeom prst="rect">
              <a:avLst/>
            </a:prstGeom>
            <a:noFill/>
            <a:ln w="9525" algn="ctr">
              <a:noFill/>
              <a:miter lim="800000"/>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2</a:t>
              </a:r>
            </a:p>
          </p:txBody>
        </p:sp>
        <p:sp>
          <p:nvSpPr>
            <p:cNvPr id="46177" name="Line 99"/>
            <p:cNvSpPr>
              <a:spLocks noChangeShapeType="1"/>
            </p:cNvSpPr>
            <p:nvPr/>
          </p:nvSpPr>
          <p:spPr bwMode="auto">
            <a:xfrm>
              <a:off x="2006600" y="5980113"/>
              <a:ext cx="147638" cy="171450"/>
            </a:xfrm>
            <a:prstGeom prst="line">
              <a:avLst/>
            </a:prstGeom>
            <a:noFill/>
            <a:ln w="38100">
              <a:solidFill>
                <a:srgbClr val="009900"/>
              </a:solidFill>
              <a:round/>
              <a:headEnd/>
              <a:tailEnd/>
            </a:ln>
          </p:spPr>
          <p:txBody>
            <a:bodyPr lIns="0" tIns="0" rIns="0" bIns="0"/>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184" name="Text Box 114"/>
            <p:cNvSpPr txBox="1">
              <a:spLocks noChangeArrowheads="1"/>
            </p:cNvSpPr>
            <p:nvPr/>
          </p:nvSpPr>
          <p:spPr bwMode="auto">
            <a:xfrm>
              <a:off x="3290888" y="5453063"/>
              <a:ext cx="352425" cy="369887"/>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8</a:t>
              </a:r>
            </a:p>
          </p:txBody>
        </p:sp>
        <p:sp>
          <p:nvSpPr>
            <p:cNvPr id="46188" name="Text Box 121"/>
            <p:cNvSpPr txBox="1">
              <a:spLocks noChangeArrowheads="1"/>
            </p:cNvSpPr>
            <p:nvPr/>
          </p:nvSpPr>
          <p:spPr bwMode="auto">
            <a:xfrm>
              <a:off x="2395538" y="5595938"/>
              <a:ext cx="350837" cy="369887"/>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mn-cs"/>
                </a:rPr>
                <a:t>9</a:t>
              </a:r>
            </a:p>
          </p:txBody>
        </p:sp>
      </p:grpSp>
      <p:sp>
        <p:nvSpPr>
          <p:cNvPr id="46201" name="Text Box 121"/>
          <p:cNvSpPr txBox="1">
            <a:spLocks noChangeArrowheads="1"/>
          </p:cNvSpPr>
          <p:nvPr/>
        </p:nvSpPr>
        <p:spPr bwMode="auto">
          <a:xfrm>
            <a:off x="4805363" y="2828925"/>
            <a:ext cx="3074987" cy="336550"/>
          </a:xfrm>
          <a:prstGeom prst="rect">
            <a:avLst/>
          </a:prstGeom>
          <a:noFill/>
          <a:ln w="9525" algn="ctr">
            <a:noFill/>
            <a:miter lim="800000"/>
            <a:headEnd/>
            <a:tailEnd/>
          </a:ln>
          <a:effectLst>
            <a:prstShdw prst="shdw13" dist="53882" dir="13500000">
              <a:schemeClr val="bg2">
                <a:alpha val="50000"/>
              </a:schemeClr>
            </a:prst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itchFamily="34" charset="0"/>
                <a:ea typeface="+mn-ea"/>
                <a:cs typeface="+mn-cs"/>
              </a:rPr>
              <a:t>Edge 5 added, 5 &lt; 8 and 9</a:t>
            </a:r>
          </a:p>
        </p:txBody>
      </p:sp>
      <p:sp>
        <p:nvSpPr>
          <p:cNvPr id="46202" name="Text Box 122"/>
          <p:cNvSpPr txBox="1">
            <a:spLocks noChangeArrowheads="1"/>
          </p:cNvSpPr>
          <p:nvPr/>
        </p:nvSpPr>
        <p:spPr bwMode="auto">
          <a:xfrm>
            <a:off x="895350" y="4608513"/>
            <a:ext cx="3074988" cy="336550"/>
          </a:xfrm>
          <a:prstGeom prst="rect">
            <a:avLst/>
          </a:prstGeom>
          <a:noFill/>
          <a:ln w="9525" algn="ctr">
            <a:noFill/>
            <a:miter lim="800000"/>
            <a:headEnd/>
            <a:tailEnd/>
          </a:ln>
          <a:effectLst>
            <a:prstShdw prst="shdw13" dist="53882" dir="13500000">
              <a:schemeClr val="bg2">
                <a:alpha val="50000"/>
              </a:schemeClr>
            </a:prst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itchFamily="34" charset="0"/>
                <a:ea typeface="+mn-ea"/>
                <a:cs typeface="+mn-cs"/>
              </a:rPr>
              <a:t>Edge 2 added, 5 + 2 &lt; 8 and 9</a:t>
            </a:r>
          </a:p>
        </p:txBody>
      </p:sp>
      <p:sp>
        <p:nvSpPr>
          <p:cNvPr id="46203" name="Text Box 123"/>
          <p:cNvSpPr txBox="1">
            <a:spLocks noChangeArrowheads="1"/>
          </p:cNvSpPr>
          <p:nvPr/>
        </p:nvSpPr>
        <p:spPr bwMode="auto">
          <a:xfrm>
            <a:off x="4356895" y="4630737"/>
            <a:ext cx="3074988" cy="336550"/>
          </a:xfrm>
          <a:prstGeom prst="rect">
            <a:avLst/>
          </a:prstGeom>
          <a:noFill/>
          <a:ln w="9525" algn="ctr">
            <a:noFill/>
            <a:miter lim="800000"/>
            <a:headEnd/>
            <a:tailEnd/>
          </a:ln>
          <a:effectLst>
            <a:prstShdw prst="shdw13" dist="53882" dir="13500000">
              <a:schemeClr val="bg2">
                <a:alpha val="50000"/>
              </a:schemeClr>
            </a:prst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itchFamily="34" charset="0"/>
                <a:ea typeface="+mn-ea"/>
                <a:cs typeface="+mn-cs"/>
              </a:rPr>
              <a:t>Edge 8 added, 8 &lt; 7 + 3</a:t>
            </a:r>
          </a:p>
        </p:txBody>
      </p:sp>
      <p:sp>
        <p:nvSpPr>
          <p:cNvPr id="46204" name="Text Box 124"/>
          <p:cNvSpPr txBox="1">
            <a:spLocks noChangeArrowheads="1"/>
          </p:cNvSpPr>
          <p:nvPr/>
        </p:nvSpPr>
        <p:spPr bwMode="auto">
          <a:xfrm>
            <a:off x="826115" y="6253163"/>
            <a:ext cx="3074987" cy="336550"/>
          </a:xfrm>
          <a:prstGeom prst="rect">
            <a:avLst/>
          </a:prstGeom>
          <a:noFill/>
          <a:ln w="9525" algn="ctr">
            <a:noFill/>
            <a:miter lim="800000"/>
            <a:headEnd/>
            <a:tailEnd/>
          </a:ln>
          <a:effectLst>
            <a:prstShdw prst="shdw13" dist="53882" dir="13500000">
              <a:schemeClr val="bg2">
                <a:alpha val="50000"/>
              </a:schemeClr>
            </a:prst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itchFamily="34" charset="0"/>
                <a:ea typeface="+mn-ea"/>
                <a:cs typeface="+mn-cs"/>
              </a:rPr>
              <a:t>Edge 1 added</a:t>
            </a:r>
          </a:p>
        </p:txBody>
      </p:sp>
      <p:grpSp>
        <p:nvGrpSpPr>
          <p:cNvPr id="128" name="Group 55"/>
          <p:cNvGrpSpPr>
            <a:grpSpLocks/>
          </p:cNvGrpSpPr>
          <p:nvPr/>
        </p:nvGrpSpPr>
        <p:grpSpPr bwMode="auto">
          <a:xfrm>
            <a:off x="7749382" y="4110037"/>
            <a:ext cx="825500" cy="1770063"/>
            <a:chOff x="661" y="2698"/>
            <a:chExt cx="520" cy="1115"/>
          </a:xfrm>
        </p:grpSpPr>
        <p:sp>
          <p:nvSpPr>
            <p:cNvPr id="129" name="AutoShape 26"/>
            <p:cNvSpPr>
              <a:spLocks/>
            </p:cNvSpPr>
            <p:nvPr/>
          </p:nvSpPr>
          <p:spPr bwMode="auto">
            <a:xfrm>
              <a:off x="846" y="2854"/>
              <a:ext cx="56" cy="777"/>
            </a:xfrm>
            <a:prstGeom prst="leftBracket">
              <a:avLst>
                <a:gd name="adj" fmla="val 115625"/>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nvGrpSpPr>
            <p:cNvPr id="130" name="Group 41"/>
            <p:cNvGrpSpPr>
              <a:grpSpLocks/>
            </p:cNvGrpSpPr>
            <p:nvPr/>
          </p:nvGrpSpPr>
          <p:grpSpPr bwMode="auto">
            <a:xfrm>
              <a:off x="661" y="2698"/>
              <a:ext cx="520" cy="1115"/>
              <a:chOff x="661" y="2698"/>
              <a:chExt cx="520" cy="1115"/>
            </a:xfrm>
          </p:grpSpPr>
          <p:sp>
            <p:nvSpPr>
              <p:cNvPr id="131" name="Text Box 28"/>
              <p:cNvSpPr txBox="1">
                <a:spLocks noChangeArrowheads="1"/>
              </p:cNvSpPr>
              <p:nvPr/>
            </p:nvSpPr>
            <p:spPr bwMode="auto">
              <a:xfrm>
                <a:off x="661" y="2698"/>
                <a:ext cx="520" cy="1115"/>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0   0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1   8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2   9</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3   7</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4   5</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32" name="AutoShape 29"/>
              <p:cNvSpPr>
                <a:spLocks/>
              </p:cNvSpPr>
              <p:nvPr/>
            </p:nvSpPr>
            <p:spPr bwMode="auto">
              <a:xfrm>
                <a:off x="1010" y="2871"/>
                <a:ext cx="34" cy="749"/>
              </a:xfrm>
              <a:prstGeom prst="rightBracket">
                <a:avLst>
                  <a:gd name="adj" fmla="val 183578"/>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grpSp>
      <p:sp>
        <p:nvSpPr>
          <p:cNvPr id="133" name="Text Box 30"/>
          <p:cNvSpPr txBox="1">
            <a:spLocks noChangeArrowheads="1"/>
          </p:cNvSpPr>
          <p:nvPr/>
        </p:nvSpPr>
        <p:spPr bwMode="auto">
          <a:xfrm>
            <a:off x="7138194" y="5671287"/>
            <a:ext cx="2220912" cy="322263"/>
          </a:xfrm>
          <a:prstGeom prst="rect">
            <a:avLst/>
          </a:prstGeom>
          <a:solidFill>
            <a:srgbClr val="FFFFFF">
              <a:alpha val="0"/>
            </a:srgbClr>
          </a:solidFill>
          <a:ln w="9525">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itchFamily="34" charset="0"/>
                <a:ea typeface="+mn-ea"/>
                <a:cs typeface="+mn-cs"/>
              </a:rPr>
              <a:t>Minimum Path Lengths from </a:t>
            </a:r>
            <a:r>
              <a:rPr kumimoji="0" lang="en-US" sz="1800" b="1" i="0" u="none" strike="noStrike" kern="1200" cap="none" spc="0" normalizeH="0" baseline="0" noProof="0" dirty="0">
                <a:ln>
                  <a:noFill/>
                </a:ln>
                <a:solidFill>
                  <a:srgbClr val="009900"/>
                </a:solidFill>
                <a:effectLst/>
                <a:uLnTx/>
                <a:uFillTx/>
                <a:latin typeface="Arial" pitchFamily="34" charset="0"/>
                <a:ea typeface="+mn-ea"/>
                <a:cs typeface="+mn-cs"/>
              </a:rPr>
              <a:t>V0</a:t>
            </a:r>
          </a:p>
        </p:txBody>
      </p:sp>
    </p:spTree>
    <p:extLst>
      <p:ext uri="{BB962C8B-B14F-4D97-AF65-F5344CB8AC3E}">
        <p14:creationId xmlns:p14="http://schemas.microsoft.com/office/powerpoint/2010/main" val="144917767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2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2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2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20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01" grpId="0"/>
      <p:bldP spid="46202" grpId="0"/>
      <p:bldP spid="46203" grpId="0"/>
      <p:bldP spid="46204" grpId="0"/>
      <p:bldP spid="13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B0FABFB-CA92-4015-BF88-67DE8DCAFCA2}" type="slidenum">
              <a:rPr kumimoji="0" 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 name="TextBox 14"/>
          <p:cNvSpPr txBox="1"/>
          <p:nvPr/>
        </p:nvSpPr>
        <p:spPr>
          <a:xfrm>
            <a:off x="571961" y="596655"/>
            <a:ext cx="8161209" cy="954107"/>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2800" kern="1200" dirty="0">
                <a:latin typeface="Arial" pitchFamily="34" charset="0"/>
                <a:ea typeface="+mn-ea"/>
                <a:cs typeface="+mn-cs"/>
              </a:rPr>
              <a:t>Determine</a:t>
            </a:r>
            <a:r>
              <a:rPr kumimoji="0" lang="en-US" sz="2800" b="0" i="0" u="none" strike="noStrike" kern="1200" cap="none" spc="0" normalizeH="0" baseline="0" noProof="0" dirty="0">
                <a:ln>
                  <a:noFill/>
                </a:ln>
                <a:solidFill>
                  <a:srgbClr val="000000"/>
                </a:solidFill>
                <a:effectLst/>
                <a:uLnTx/>
                <a:uFillTx/>
                <a:latin typeface="Arial" pitchFamily="34" charset="0"/>
                <a:ea typeface="+mn-ea"/>
                <a:cs typeface="+mn-cs"/>
              </a:rPr>
              <a:t> the path from the path edges matrix &amp;</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pitchFamily="34" charset="0"/>
                <a:ea typeface="+mn-ea"/>
                <a:cs typeface="+mn-cs"/>
              </a:rPr>
              <a:t>Path length array </a:t>
            </a:r>
          </a:p>
        </p:txBody>
      </p:sp>
      <p:sp>
        <p:nvSpPr>
          <p:cNvPr id="16" name="AutoShape 18"/>
          <p:cNvSpPr>
            <a:spLocks noChangeAspect="1" noChangeArrowheads="1"/>
          </p:cNvSpPr>
          <p:nvPr/>
        </p:nvSpPr>
        <p:spPr bwMode="auto">
          <a:xfrm>
            <a:off x="891382" y="2016801"/>
            <a:ext cx="4816475" cy="2017713"/>
          </a:xfrm>
          <a:prstGeom prst="rect">
            <a:avLst/>
          </a:prstGeom>
          <a:noFill/>
          <a:ln w="9525">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nvGrpSpPr>
          <p:cNvPr id="17" name="Group 57"/>
          <p:cNvGrpSpPr>
            <a:grpSpLocks/>
          </p:cNvGrpSpPr>
          <p:nvPr/>
        </p:nvGrpSpPr>
        <p:grpSpPr bwMode="auto">
          <a:xfrm>
            <a:off x="3201194" y="2051726"/>
            <a:ext cx="2332038" cy="1771650"/>
            <a:chOff x="1864" y="2702"/>
            <a:chExt cx="1469" cy="1116"/>
          </a:xfrm>
        </p:grpSpPr>
        <p:sp>
          <p:nvSpPr>
            <p:cNvPr id="18" name="AutoShape 21"/>
            <p:cNvSpPr>
              <a:spLocks/>
            </p:cNvSpPr>
            <p:nvPr/>
          </p:nvSpPr>
          <p:spPr bwMode="auto">
            <a:xfrm>
              <a:off x="2042" y="2882"/>
              <a:ext cx="85" cy="796"/>
            </a:xfrm>
            <a:prstGeom prst="leftBracket">
              <a:avLst>
                <a:gd name="adj" fmla="val 78039"/>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nvGrpSpPr>
            <p:cNvPr id="19" name="Group 56"/>
            <p:cNvGrpSpPr>
              <a:grpSpLocks/>
            </p:cNvGrpSpPr>
            <p:nvPr/>
          </p:nvGrpSpPr>
          <p:grpSpPr bwMode="auto">
            <a:xfrm>
              <a:off x="1864" y="2702"/>
              <a:ext cx="1469" cy="1116"/>
              <a:chOff x="1864" y="2702"/>
              <a:chExt cx="1469" cy="1116"/>
            </a:xfrm>
          </p:grpSpPr>
          <p:sp>
            <p:nvSpPr>
              <p:cNvPr id="20" name="Text Box 23"/>
              <p:cNvSpPr txBox="1">
                <a:spLocks noChangeArrowheads="1"/>
              </p:cNvSpPr>
              <p:nvPr/>
            </p:nvSpPr>
            <p:spPr bwMode="auto">
              <a:xfrm>
                <a:off x="1864" y="2702"/>
                <a:ext cx="1469" cy="1116"/>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      </a:t>
                </a: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0    1    2   3   4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0   *    8    *    *    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1   8   </a:t>
                </a:r>
                <a:r>
                  <a:rPr kumimoji="0" lang="en-US" sz="800" b="0" i="0" u="none" strike="noStrike" kern="1200" cap="none" spc="0" normalizeH="0" baseline="0" noProof="0">
                    <a:ln>
                      <a:noFill/>
                    </a:ln>
                    <a:solidFill>
                      <a:srgbClr val="000000"/>
                    </a:solidFill>
                    <a:effectLst/>
                    <a:uLnTx/>
                    <a:uFillTx/>
                    <a:latin typeface="Arial" pitchFamily="34" charset="0"/>
                    <a:ea typeface="+mn-ea"/>
                    <a:cs typeface="+mn-cs"/>
                  </a:rPr>
                  <a:t> </a:t>
                </a: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    1  </a:t>
                </a:r>
                <a:r>
                  <a:rPr kumimoji="0" lang="en-US" sz="800" b="0" i="0" u="none" strike="noStrike" kern="1200" cap="none" spc="0" normalizeH="0" baseline="0" noProof="0">
                    <a:ln>
                      <a:noFill/>
                    </a:ln>
                    <a:solidFill>
                      <a:srgbClr val="000000"/>
                    </a:solidFill>
                    <a:effectLst/>
                    <a:uLnTx/>
                    <a:uFillTx/>
                    <a:latin typeface="Arial" pitchFamily="34" charset="0"/>
                    <a:ea typeface="+mn-ea"/>
                    <a:cs typeface="+mn-cs"/>
                  </a:rPr>
                  <a:t>   </a:t>
                </a: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2   *    1    *    *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3   *    *    </a:t>
                </a:r>
                <a:r>
                  <a:rPr kumimoji="0" lang="en-US" sz="800" b="0" i="0" u="none" strike="noStrike" kern="1200" cap="none" spc="0" normalizeH="0" baseline="0" noProof="0">
                    <a:ln>
                      <a:noFill/>
                    </a:ln>
                    <a:solidFill>
                      <a:srgbClr val="000000"/>
                    </a:solidFill>
                    <a:effectLst/>
                    <a:uLnTx/>
                    <a:uFillTx/>
                    <a:latin typeface="Arial" pitchFamily="34" charset="0"/>
                    <a:ea typeface="+mn-ea"/>
                    <a:cs typeface="+mn-cs"/>
                  </a:rPr>
                  <a:t> </a:t>
                </a: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    *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4   5   </a:t>
                </a: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 </a:t>
                </a: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   </a:t>
                </a: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  </a:t>
                </a: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    2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21" name="AutoShape 24"/>
              <p:cNvSpPr>
                <a:spLocks/>
              </p:cNvSpPr>
              <p:nvPr/>
            </p:nvSpPr>
            <p:spPr bwMode="auto">
              <a:xfrm>
                <a:off x="2923" y="2875"/>
                <a:ext cx="103" cy="777"/>
              </a:xfrm>
              <a:prstGeom prst="rightBracket">
                <a:avLst>
                  <a:gd name="adj" fmla="val 62864"/>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grpSp>
      <p:grpSp>
        <p:nvGrpSpPr>
          <p:cNvPr id="22" name="Group 55"/>
          <p:cNvGrpSpPr>
            <a:grpSpLocks/>
          </p:cNvGrpSpPr>
          <p:nvPr/>
        </p:nvGrpSpPr>
        <p:grpSpPr bwMode="auto">
          <a:xfrm>
            <a:off x="1291432" y="2045376"/>
            <a:ext cx="825500" cy="1770063"/>
            <a:chOff x="661" y="2698"/>
            <a:chExt cx="520" cy="1115"/>
          </a:xfrm>
        </p:grpSpPr>
        <p:sp>
          <p:nvSpPr>
            <p:cNvPr id="23" name="AutoShape 26"/>
            <p:cNvSpPr>
              <a:spLocks/>
            </p:cNvSpPr>
            <p:nvPr/>
          </p:nvSpPr>
          <p:spPr bwMode="auto">
            <a:xfrm>
              <a:off x="846" y="2854"/>
              <a:ext cx="56" cy="777"/>
            </a:xfrm>
            <a:prstGeom prst="leftBracket">
              <a:avLst>
                <a:gd name="adj" fmla="val 115625"/>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nvGrpSpPr>
            <p:cNvPr id="24" name="Group 41"/>
            <p:cNvGrpSpPr>
              <a:grpSpLocks/>
            </p:cNvGrpSpPr>
            <p:nvPr/>
          </p:nvGrpSpPr>
          <p:grpSpPr bwMode="auto">
            <a:xfrm>
              <a:off x="661" y="2698"/>
              <a:ext cx="520" cy="1115"/>
              <a:chOff x="661" y="2698"/>
              <a:chExt cx="520" cy="1115"/>
            </a:xfrm>
          </p:grpSpPr>
          <p:sp>
            <p:nvSpPr>
              <p:cNvPr id="25" name="Text Box 28"/>
              <p:cNvSpPr txBox="1">
                <a:spLocks noChangeArrowheads="1"/>
              </p:cNvSpPr>
              <p:nvPr/>
            </p:nvSpPr>
            <p:spPr bwMode="auto">
              <a:xfrm>
                <a:off x="661" y="2698"/>
                <a:ext cx="520" cy="1115"/>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0   0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1   8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2   9</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3   7</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4   5</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26" name="AutoShape 29"/>
              <p:cNvSpPr>
                <a:spLocks/>
              </p:cNvSpPr>
              <p:nvPr/>
            </p:nvSpPr>
            <p:spPr bwMode="auto">
              <a:xfrm>
                <a:off x="1010" y="2871"/>
                <a:ext cx="34" cy="749"/>
              </a:xfrm>
              <a:prstGeom prst="rightBracket">
                <a:avLst>
                  <a:gd name="adj" fmla="val 183578"/>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grpSp>
      <p:sp>
        <p:nvSpPr>
          <p:cNvPr id="27" name="Text Box 30"/>
          <p:cNvSpPr txBox="1">
            <a:spLocks noChangeArrowheads="1"/>
          </p:cNvSpPr>
          <p:nvPr/>
        </p:nvSpPr>
        <p:spPr bwMode="auto">
          <a:xfrm>
            <a:off x="643732" y="3740826"/>
            <a:ext cx="2220912" cy="322263"/>
          </a:xfrm>
          <a:prstGeom prst="rect">
            <a:avLst/>
          </a:prstGeom>
          <a:solidFill>
            <a:srgbClr val="FFFFFF">
              <a:alpha val="0"/>
            </a:srgbClr>
          </a:solidFill>
          <a:ln w="9525">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Minimum Path Lengths from </a:t>
            </a:r>
            <a:r>
              <a:rPr kumimoji="0" lang="en-US" sz="1800" b="1" i="0" u="none" strike="noStrike" kern="1200" cap="none" spc="0" normalizeH="0" baseline="0" noProof="0">
                <a:ln>
                  <a:noFill/>
                </a:ln>
                <a:solidFill>
                  <a:srgbClr val="009900"/>
                </a:solidFill>
                <a:effectLst/>
                <a:uLnTx/>
                <a:uFillTx/>
                <a:latin typeface="Arial" pitchFamily="34" charset="0"/>
                <a:ea typeface="+mn-ea"/>
                <a:cs typeface="+mn-cs"/>
              </a:rPr>
              <a:t>V0</a:t>
            </a:r>
          </a:p>
        </p:txBody>
      </p:sp>
      <p:sp>
        <p:nvSpPr>
          <p:cNvPr id="28" name="Text Box 31"/>
          <p:cNvSpPr txBox="1">
            <a:spLocks noChangeArrowheads="1"/>
          </p:cNvSpPr>
          <p:nvPr/>
        </p:nvSpPr>
        <p:spPr bwMode="auto">
          <a:xfrm>
            <a:off x="3629819" y="3740826"/>
            <a:ext cx="1473200" cy="32226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Path Edges</a:t>
            </a:r>
            <a:endParaRPr kumimoji="0" lang="en-US" sz="16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nvGrpSpPr>
          <p:cNvPr id="29" name="Group 58"/>
          <p:cNvGrpSpPr>
            <a:grpSpLocks/>
          </p:cNvGrpSpPr>
          <p:nvPr/>
        </p:nvGrpSpPr>
        <p:grpSpPr bwMode="auto">
          <a:xfrm>
            <a:off x="5620544" y="2181901"/>
            <a:ext cx="2825750" cy="1450975"/>
            <a:chOff x="3388" y="2784"/>
            <a:chExt cx="1780" cy="914"/>
          </a:xfrm>
        </p:grpSpPr>
        <p:grpSp>
          <p:nvGrpSpPr>
            <p:cNvPr id="30" name="Group 40"/>
            <p:cNvGrpSpPr>
              <a:grpSpLocks/>
            </p:cNvGrpSpPr>
            <p:nvPr/>
          </p:nvGrpSpPr>
          <p:grpSpPr bwMode="auto">
            <a:xfrm>
              <a:off x="3388" y="2784"/>
              <a:ext cx="1780" cy="909"/>
              <a:chOff x="3388" y="2784"/>
              <a:chExt cx="1780" cy="909"/>
            </a:xfrm>
          </p:grpSpPr>
          <p:sp>
            <p:nvSpPr>
              <p:cNvPr id="37" name="AutoShape 5"/>
              <p:cNvSpPr>
                <a:spLocks noChangeAspect="1" noChangeArrowheads="1"/>
              </p:cNvSpPr>
              <p:nvPr/>
            </p:nvSpPr>
            <p:spPr bwMode="auto">
              <a:xfrm>
                <a:off x="3388" y="2784"/>
                <a:ext cx="1780" cy="909"/>
              </a:xfrm>
              <a:prstGeom prst="rect">
                <a:avLst/>
              </a:prstGeom>
              <a:noFill/>
              <a:ln w="9525">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8" name="Oval 6"/>
              <p:cNvSpPr>
                <a:spLocks noChangeArrowheads="1"/>
              </p:cNvSpPr>
              <p:nvPr/>
            </p:nvSpPr>
            <p:spPr bwMode="auto">
              <a:xfrm>
                <a:off x="4470" y="2897"/>
                <a:ext cx="180" cy="180"/>
              </a:xfrm>
              <a:prstGeom prst="ellipse">
                <a:avLst/>
              </a:prstGeom>
              <a:no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 1</a:t>
                </a:r>
              </a:p>
            </p:txBody>
          </p:sp>
          <p:sp>
            <p:nvSpPr>
              <p:cNvPr id="39" name="Oval 7"/>
              <p:cNvSpPr>
                <a:spLocks noChangeArrowheads="1"/>
              </p:cNvSpPr>
              <p:nvPr/>
            </p:nvSpPr>
            <p:spPr bwMode="auto">
              <a:xfrm>
                <a:off x="3591" y="3513"/>
                <a:ext cx="180" cy="180"/>
              </a:xfrm>
              <a:prstGeom prst="ellipse">
                <a:avLst/>
              </a:prstGeom>
              <a:no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 4</a:t>
                </a:r>
              </a:p>
            </p:txBody>
          </p:sp>
          <p:sp>
            <p:nvSpPr>
              <p:cNvPr id="40" name="Oval 8"/>
              <p:cNvSpPr>
                <a:spLocks noChangeArrowheads="1"/>
              </p:cNvSpPr>
              <p:nvPr/>
            </p:nvSpPr>
            <p:spPr bwMode="auto">
              <a:xfrm>
                <a:off x="4079" y="3167"/>
                <a:ext cx="180" cy="181"/>
              </a:xfrm>
              <a:prstGeom prst="ellipse">
                <a:avLst/>
              </a:prstGeom>
              <a:solidFill>
                <a:srgbClr val="009900">
                  <a:alpha val="34117"/>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 0</a:t>
                </a:r>
              </a:p>
            </p:txBody>
          </p:sp>
          <p:sp>
            <p:nvSpPr>
              <p:cNvPr id="41" name="Oval 9"/>
              <p:cNvSpPr>
                <a:spLocks noChangeArrowheads="1"/>
              </p:cNvSpPr>
              <p:nvPr/>
            </p:nvSpPr>
            <p:spPr bwMode="auto">
              <a:xfrm>
                <a:off x="4973" y="2784"/>
                <a:ext cx="181" cy="179"/>
              </a:xfrm>
              <a:prstGeom prst="ellipse">
                <a:avLst/>
              </a:prstGeom>
              <a:no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 2</a:t>
                </a:r>
              </a:p>
            </p:txBody>
          </p:sp>
          <p:sp>
            <p:nvSpPr>
              <p:cNvPr id="42" name="Oval 10"/>
              <p:cNvSpPr>
                <a:spLocks noChangeArrowheads="1"/>
              </p:cNvSpPr>
              <p:nvPr/>
            </p:nvSpPr>
            <p:spPr bwMode="auto">
              <a:xfrm>
                <a:off x="3388" y="3273"/>
                <a:ext cx="180" cy="180"/>
              </a:xfrm>
              <a:prstGeom prst="ellipse">
                <a:avLst/>
              </a:prstGeom>
              <a:no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  3</a:t>
                </a:r>
              </a:p>
            </p:txBody>
          </p:sp>
          <p:sp>
            <p:nvSpPr>
              <p:cNvPr id="44" name="Line 12"/>
              <p:cNvSpPr>
                <a:spLocks noChangeShapeType="1"/>
              </p:cNvSpPr>
              <p:nvPr/>
            </p:nvSpPr>
            <p:spPr bwMode="auto">
              <a:xfrm flipV="1">
                <a:off x="4665" y="2897"/>
                <a:ext cx="300" cy="60"/>
              </a:xfrm>
              <a:prstGeom prst="line">
                <a:avLst/>
              </a:prstGeom>
              <a:noFill/>
              <a:ln w="38100">
                <a:solidFill>
                  <a:srgbClr val="0099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6" name="Line 14"/>
              <p:cNvSpPr>
                <a:spLocks noChangeShapeType="1"/>
              </p:cNvSpPr>
              <p:nvPr/>
            </p:nvSpPr>
            <p:spPr bwMode="auto">
              <a:xfrm flipH="1">
                <a:off x="3756" y="3339"/>
                <a:ext cx="323" cy="227"/>
              </a:xfrm>
              <a:prstGeom prst="line">
                <a:avLst/>
              </a:prstGeom>
              <a:noFill/>
              <a:ln w="38100">
                <a:solidFill>
                  <a:srgbClr val="0099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7" name="Line 15"/>
              <p:cNvSpPr>
                <a:spLocks noChangeShapeType="1"/>
              </p:cNvSpPr>
              <p:nvPr/>
            </p:nvSpPr>
            <p:spPr bwMode="auto">
              <a:xfrm flipH="1">
                <a:off x="4228" y="2994"/>
                <a:ext cx="240" cy="204"/>
              </a:xfrm>
              <a:prstGeom prst="line">
                <a:avLst/>
              </a:prstGeom>
              <a:noFill/>
              <a:ln w="38100">
                <a:solidFill>
                  <a:srgbClr val="0099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8" name="Line 16"/>
              <p:cNvSpPr>
                <a:spLocks noChangeShapeType="1"/>
              </p:cNvSpPr>
              <p:nvPr/>
            </p:nvSpPr>
            <p:spPr bwMode="auto">
              <a:xfrm flipH="1" flipV="1">
                <a:off x="3557" y="3435"/>
                <a:ext cx="68" cy="90"/>
              </a:xfrm>
              <a:prstGeom prst="line">
                <a:avLst/>
              </a:prstGeom>
              <a:noFill/>
              <a:ln w="38100">
                <a:solidFill>
                  <a:srgbClr val="0099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sp>
          <p:nvSpPr>
            <p:cNvPr id="32" name="Text Box 33"/>
            <p:cNvSpPr txBox="1">
              <a:spLocks noChangeArrowheads="1"/>
            </p:cNvSpPr>
            <p:nvPr/>
          </p:nvSpPr>
          <p:spPr bwMode="auto">
            <a:xfrm>
              <a:off x="3907" y="3378"/>
              <a:ext cx="260" cy="285"/>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5</a:t>
              </a:r>
            </a:p>
          </p:txBody>
        </p:sp>
        <p:sp>
          <p:nvSpPr>
            <p:cNvPr id="33" name="Text Box 34"/>
            <p:cNvSpPr txBox="1">
              <a:spLocks noChangeArrowheads="1"/>
            </p:cNvSpPr>
            <p:nvPr/>
          </p:nvSpPr>
          <p:spPr bwMode="auto">
            <a:xfrm>
              <a:off x="4738" y="2885"/>
              <a:ext cx="259" cy="214"/>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1</a:t>
              </a:r>
            </a:p>
          </p:txBody>
        </p:sp>
        <p:sp>
          <p:nvSpPr>
            <p:cNvPr id="34" name="Text Box 35"/>
            <p:cNvSpPr txBox="1">
              <a:spLocks noChangeArrowheads="1"/>
            </p:cNvSpPr>
            <p:nvPr/>
          </p:nvSpPr>
          <p:spPr bwMode="auto">
            <a:xfrm>
              <a:off x="4306" y="3057"/>
              <a:ext cx="290" cy="238"/>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8</a:t>
              </a:r>
            </a:p>
          </p:txBody>
        </p:sp>
        <p:sp>
          <p:nvSpPr>
            <p:cNvPr id="36" name="Text Box 37"/>
            <p:cNvSpPr txBox="1">
              <a:spLocks noChangeArrowheads="1"/>
            </p:cNvSpPr>
            <p:nvPr/>
          </p:nvSpPr>
          <p:spPr bwMode="auto">
            <a:xfrm>
              <a:off x="3434" y="3413"/>
              <a:ext cx="259" cy="285"/>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2</a:t>
              </a:r>
            </a:p>
          </p:txBody>
        </p:sp>
      </p:grpSp>
      <p:sp>
        <p:nvSpPr>
          <p:cNvPr id="49" name="Text Box 38"/>
          <p:cNvSpPr txBox="1">
            <a:spLocks noChangeArrowheads="1"/>
          </p:cNvSpPr>
          <p:nvPr/>
        </p:nvSpPr>
        <p:spPr bwMode="auto">
          <a:xfrm>
            <a:off x="2637632" y="1753276"/>
            <a:ext cx="4005262" cy="366713"/>
          </a:xfrm>
          <a:prstGeom prst="rect">
            <a:avLst/>
          </a:prstGeom>
          <a:noFill/>
          <a:ln w="9525" algn="ctr">
            <a:noFill/>
            <a:miter lim="800000"/>
            <a:headEnd/>
            <a:tailEnd/>
          </a:ln>
          <a:effectLst>
            <a:prstShdw prst="shdw13" dist="53882" dir="13500000">
              <a:schemeClr val="bg2">
                <a:alpha val="50000"/>
              </a:schemeClr>
            </a:prst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itchFamily="34" charset="0"/>
                <a:ea typeface="+mn-ea"/>
                <a:cs typeface="+mn-cs"/>
              </a:rPr>
              <a:t>Shortest Paths From Vertex </a:t>
            </a:r>
            <a:r>
              <a:rPr kumimoji="0" lang="en-US" sz="1800" b="1" i="0" u="none" strike="noStrike" kern="1200" cap="none" spc="0" normalizeH="0" baseline="0" noProof="0">
                <a:ln>
                  <a:noFill/>
                </a:ln>
                <a:solidFill>
                  <a:srgbClr val="009900"/>
                </a:solidFill>
                <a:effectLst/>
                <a:uLnTx/>
                <a:uFillTx/>
                <a:latin typeface="Arial" pitchFamily="34" charset="0"/>
                <a:ea typeface="+mn-ea"/>
                <a:cs typeface="+mn-cs"/>
              </a:rPr>
              <a:t>V</a:t>
            </a:r>
            <a:r>
              <a:rPr kumimoji="0" lang="en-US" sz="1600" b="1" i="0" u="none" strike="noStrike" kern="1200" cap="none" spc="0" normalizeH="0" baseline="0" noProof="0">
                <a:ln>
                  <a:noFill/>
                </a:ln>
                <a:solidFill>
                  <a:srgbClr val="009900"/>
                </a:solidFill>
                <a:effectLst/>
                <a:uLnTx/>
                <a:uFillTx/>
                <a:latin typeface="Arial" pitchFamily="34" charset="0"/>
                <a:ea typeface="+mn-ea"/>
                <a:cs typeface="+mn-cs"/>
              </a:rPr>
              <a:t>0</a:t>
            </a:r>
          </a:p>
        </p:txBody>
      </p:sp>
      <p:sp>
        <p:nvSpPr>
          <p:cNvPr id="50" name="Text Box 31"/>
          <p:cNvSpPr txBox="1">
            <a:spLocks noChangeArrowheads="1"/>
          </p:cNvSpPr>
          <p:nvPr/>
        </p:nvSpPr>
        <p:spPr bwMode="auto">
          <a:xfrm>
            <a:off x="6758782" y="3182026"/>
            <a:ext cx="2182812" cy="32226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Shortest Path tree</a:t>
            </a:r>
            <a:endParaRPr kumimoji="0" lang="en-US" sz="16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1" name="Line 42"/>
          <p:cNvSpPr>
            <a:spLocks noChangeShapeType="1"/>
          </p:cNvSpPr>
          <p:nvPr/>
        </p:nvSpPr>
        <p:spPr bwMode="auto">
          <a:xfrm>
            <a:off x="7035007" y="3494764"/>
            <a:ext cx="1363662" cy="0"/>
          </a:xfrm>
          <a:prstGeom prst="line">
            <a:avLst/>
          </a:prstGeom>
          <a:noFill/>
          <a:ln w="38100">
            <a:solidFill>
              <a:srgbClr val="009900"/>
            </a:solid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2" name="TextBox 51"/>
          <p:cNvSpPr txBox="1"/>
          <p:nvPr/>
        </p:nvSpPr>
        <p:spPr>
          <a:xfrm>
            <a:off x="624699" y="4866305"/>
            <a:ext cx="6994222" cy="1477328"/>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itchFamily="34" charset="0"/>
                <a:ea typeface="+mn-ea"/>
                <a:cs typeface="+mn-cs"/>
              </a:rPr>
              <a:t>Path from 0 to 2</a:t>
            </a:r>
          </a:p>
          <a:p>
            <a:pPr marL="342900" marR="0" lvl="0" indent="-342900" algn="l" defTabSz="914400" rtl="0" eaLnBrk="1" fontAlgn="base" latinLnBrk="0" hangingPunct="1">
              <a:lnSpc>
                <a:spcPct val="100000"/>
              </a:lnSpc>
              <a:spcBef>
                <a:spcPct val="0"/>
              </a:spcBef>
              <a:spcAft>
                <a:spcPct val="0"/>
              </a:spcAft>
              <a:buClrTx/>
              <a:buSzTx/>
              <a:buFontTx/>
              <a:buAutoNum type="arabicPeriod"/>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Check the path length – 9</a:t>
            </a:r>
          </a:p>
          <a:p>
            <a:pPr marL="342900" marR="0" lvl="0" indent="-342900" algn="l" defTabSz="914400" rtl="0" eaLnBrk="1" fontAlgn="base" latinLnBrk="0" hangingPunct="1">
              <a:lnSpc>
                <a:spcPct val="100000"/>
              </a:lnSpc>
              <a:spcBef>
                <a:spcPct val="0"/>
              </a:spcBef>
              <a:spcAft>
                <a:spcPct val="0"/>
              </a:spcAft>
              <a:buClrTx/>
              <a:buSzTx/>
              <a:buFontTx/>
              <a:buAutoNum type="arabicPeriod"/>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Visit each neighbor of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2a.  0 – 4 (5), 4 – 3 (2), 3 – 4(2), 4 – 0 (5)  ** over the 9 path length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2b.  0 – 1 (8), then 1 – 2 (1) ** this is the path</a:t>
            </a:r>
          </a:p>
        </p:txBody>
      </p:sp>
    </p:spTree>
    <p:extLst>
      <p:ext uri="{BB962C8B-B14F-4D97-AF65-F5344CB8AC3E}">
        <p14:creationId xmlns:p14="http://schemas.microsoft.com/office/powerpoint/2010/main" val="36064383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6"/>
          <p:cNvSpPr>
            <a:spLocks noGrp="1" noChangeArrowheads="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A28A0B-C694-4878-9871-95F7621DDFD6}" type="slidenum">
              <a:rPr kumimoji="0" lang="en-US"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5059" name="Rectangle 2"/>
          <p:cNvSpPr>
            <a:spLocks noGrp="1" noChangeArrowheads="1"/>
          </p:cNvSpPr>
          <p:nvPr>
            <p:ph type="title"/>
          </p:nvPr>
        </p:nvSpPr>
        <p:spPr>
          <a:xfrm>
            <a:off x="313635" y="446157"/>
            <a:ext cx="8373165" cy="828952"/>
          </a:xfrm>
        </p:spPr>
        <p:txBody>
          <a:bodyPr/>
          <a:lstStyle/>
          <a:p>
            <a:pPr algn="l"/>
            <a:r>
              <a:rPr lang="en-US" sz="4000" b="1" dirty="0" err="1">
                <a:solidFill>
                  <a:srgbClr val="007FA3"/>
                </a:solidFill>
                <a:latin typeface="Times New Roman"/>
                <a:ea typeface="Times New Roman"/>
                <a:cs typeface="Times New Roman"/>
              </a:rPr>
              <a:t>Dijkstra’s</a:t>
            </a:r>
            <a:r>
              <a:rPr lang="en-US" sz="4000" b="1" dirty="0">
                <a:solidFill>
                  <a:srgbClr val="007FA3"/>
                </a:solidFill>
                <a:latin typeface="Times New Roman"/>
                <a:ea typeface="Times New Roman"/>
                <a:cs typeface="Times New Roman"/>
              </a:rPr>
              <a:t> Process</a:t>
            </a:r>
          </a:p>
        </p:txBody>
      </p:sp>
      <p:sp>
        <p:nvSpPr>
          <p:cNvPr id="45060" name="Rectangle 3"/>
          <p:cNvSpPr>
            <a:spLocks noGrp="1" noChangeArrowheads="1"/>
          </p:cNvSpPr>
          <p:nvPr>
            <p:ph type="body" idx="1"/>
          </p:nvPr>
        </p:nvSpPr>
        <p:spPr>
          <a:xfrm>
            <a:off x="424070" y="1276214"/>
            <a:ext cx="8483392" cy="4794386"/>
          </a:xfrm>
        </p:spPr>
        <p:txBody>
          <a:bodyPr/>
          <a:lstStyle/>
          <a:p>
            <a:pPr>
              <a:lnSpc>
                <a:spcPct val="90000"/>
              </a:lnSpc>
            </a:pPr>
            <a:r>
              <a:rPr lang="en-US" sz="2400" dirty="0"/>
              <a:t>Similar to the Minimum Spanning Tree Algorithm </a:t>
            </a:r>
          </a:p>
          <a:p>
            <a:pPr lvl="1">
              <a:lnSpc>
                <a:spcPct val="90000"/>
              </a:lnSpc>
              <a:buFontTx/>
              <a:buNone/>
            </a:pPr>
            <a:r>
              <a:rPr lang="en-US" sz="2000" dirty="0"/>
              <a:t>1. Place the starting vertex into the shortest path tree</a:t>
            </a:r>
          </a:p>
          <a:p>
            <a:pPr lvl="1">
              <a:lnSpc>
                <a:spcPct val="90000"/>
              </a:lnSpc>
              <a:buFontTx/>
              <a:buNone/>
            </a:pPr>
            <a:r>
              <a:rPr lang="en-US" sz="2000" dirty="0"/>
              <a:t>2. Consider</a:t>
            </a:r>
          </a:p>
          <a:p>
            <a:pPr lvl="2">
              <a:lnSpc>
                <a:spcPct val="90000"/>
              </a:lnSpc>
            </a:pPr>
            <a:r>
              <a:rPr lang="en-US" sz="1800" dirty="0"/>
              <a:t>The edges </a:t>
            </a:r>
            <a:r>
              <a:rPr lang="en-US" sz="1800" i="1" dirty="0"/>
              <a:t>not</a:t>
            </a:r>
            <a:r>
              <a:rPr lang="en-US" sz="1800" dirty="0"/>
              <a:t> </a:t>
            </a:r>
            <a:r>
              <a:rPr lang="en-US" sz="1800" i="1" dirty="0"/>
              <a:t>currently</a:t>
            </a:r>
            <a:r>
              <a:rPr lang="en-US" sz="1800" dirty="0"/>
              <a:t> in the tree,</a:t>
            </a:r>
          </a:p>
          <a:p>
            <a:pPr lvl="2">
              <a:lnSpc>
                <a:spcPct val="90000"/>
              </a:lnSpc>
            </a:pPr>
            <a:r>
              <a:rPr lang="en-US" sz="1800" dirty="0"/>
              <a:t>From all the vertices </a:t>
            </a:r>
            <a:r>
              <a:rPr lang="en-US" sz="1800" i="1" dirty="0"/>
              <a:t>currently</a:t>
            </a:r>
            <a:r>
              <a:rPr lang="en-US" sz="1800" dirty="0"/>
              <a:t> in the tree</a:t>
            </a:r>
          </a:p>
          <a:p>
            <a:pPr lvl="1">
              <a:lnSpc>
                <a:spcPct val="90000"/>
              </a:lnSpc>
              <a:buFontTx/>
              <a:buNone/>
            </a:pPr>
            <a:r>
              <a:rPr lang="en-US" sz="2000" dirty="0"/>
              <a:t>3. Add the edge to the matrix that produces the </a:t>
            </a:r>
            <a:r>
              <a:rPr lang="en-US" sz="2000" i="1" dirty="0"/>
              <a:t>minimum path</a:t>
            </a:r>
            <a:r>
              <a:rPr lang="en-US" sz="2000" dirty="0"/>
              <a:t> to an incident vertex, and the incident vertex</a:t>
            </a:r>
          </a:p>
          <a:p>
            <a:pPr lvl="1">
              <a:lnSpc>
                <a:spcPct val="90000"/>
              </a:lnSpc>
              <a:buFontTx/>
              <a:buNone/>
            </a:pPr>
            <a:r>
              <a:rPr lang="en-US" sz="2000" dirty="0"/>
              <a:t>4. Repeat steps 2 and 3 until all vertices are in the tree</a:t>
            </a:r>
          </a:p>
          <a:p>
            <a:pPr lvl="1">
              <a:lnSpc>
                <a:spcPct val="90000"/>
              </a:lnSpc>
              <a:buFontTx/>
              <a:buNone/>
            </a:pPr>
            <a:endParaRPr lang="en-US" sz="2400" dirty="0"/>
          </a:p>
          <a:p>
            <a:pPr lvl="1">
              <a:lnSpc>
                <a:spcPct val="90000"/>
              </a:lnSpc>
              <a:buFontTx/>
              <a:buNone/>
            </a:pPr>
            <a:endParaRPr lang="en-US" sz="2400" dirty="0"/>
          </a:p>
          <a:p>
            <a:pPr lvl="1">
              <a:lnSpc>
                <a:spcPct val="90000"/>
              </a:lnSpc>
              <a:buFontTx/>
              <a:buNone/>
            </a:pPr>
            <a:endParaRPr lang="en-US" sz="2400" dirty="0"/>
          </a:p>
          <a:p>
            <a:pPr>
              <a:lnSpc>
                <a:spcPct val="90000"/>
              </a:lnSpc>
            </a:pPr>
            <a:r>
              <a:rPr lang="en-US" sz="1800" dirty="0">
                <a:solidFill>
                  <a:srgbClr val="7030A0"/>
                </a:solidFill>
                <a:hlinkClick r:id="rId2"/>
              </a:rPr>
              <a:t>https://www.baeldung.com/java-dijkstra</a:t>
            </a:r>
            <a:endParaRPr lang="en-US" sz="1800" dirty="0">
              <a:solidFill>
                <a:srgbClr val="7030A0"/>
              </a:solidFill>
            </a:endParaRPr>
          </a:p>
          <a:p>
            <a:pPr>
              <a:lnSpc>
                <a:spcPct val="90000"/>
              </a:lnSpc>
            </a:pPr>
            <a:r>
              <a:rPr lang="en-US" sz="1800" dirty="0">
                <a:solidFill>
                  <a:srgbClr val="7030A0"/>
                </a:solidFill>
                <a:hlinkClick r:id="rId3"/>
              </a:rPr>
              <a:t>https://java2blog.com/dijkstra-java/</a:t>
            </a:r>
            <a:endParaRPr lang="en-US" sz="1800" dirty="0">
              <a:solidFill>
                <a:srgbClr val="7030A0"/>
              </a:solidFill>
            </a:endParaRPr>
          </a:p>
        </p:txBody>
      </p:sp>
    </p:spTree>
    <p:extLst>
      <p:ext uri="{BB962C8B-B14F-4D97-AF65-F5344CB8AC3E}">
        <p14:creationId xmlns:p14="http://schemas.microsoft.com/office/powerpoint/2010/main" val="1361928122"/>
      </p:ext>
    </p:extLst>
  </p:cSld>
  <p:clrMapOvr>
    <a:masterClrMapping/>
  </p:clrMapOvr>
  <p:transition advClick="0"/>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6"/>
          <p:cNvSpPr>
            <a:spLocks noGrp="1" noChangeArrowheads="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A912691-098B-459C-A12A-14CAB5B5DB7C}" type="slidenum">
              <a:rPr kumimoji="0" lang="en-US"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7107" name="Rectangle 2"/>
          <p:cNvSpPr>
            <a:spLocks noGrp="1" noChangeArrowheads="1"/>
          </p:cNvSpPr>
          <p:nvPr>
            <p:ph type="title"/>
          </p:nvPr>
        </p:nvSpPr>
        <p:spPr>
          <a:xfrm>
            <a:off x="457200" y="174625"/>
            <a:ext cx="8229600" cy="1143000"/>
          </a:xfrm>
        </p:spPr>
        <p:txBody>
          <a:bodyPr/>
          <a:lstStyle/>
          <a:p>
            <a:pPr algn="l"/>
            <a:r>
              <a:rPr lang="en-US" sz="4000" b="1" dirty="0" err="1">
                <a:solidFill>
                  <a:srgbClr val="007FA3"/>
                </a:solidFill>
                <a:latin typeface="Times New Roman"/>
                <a:ea typeface="Times New Roman"/>
                <a:cs typeface="Times New Roman"/>
              </a:rPr>
              <a:t>Dijkstra’s</a:t>
            </a:r>
            <a:r>
              <a:rPr lang="en-US" sz="4000" b="1" dirty="0">
                <a:solidFill>
                  <a:srgbClr val="007FA3"/>
                </a:solidFill>
                <a:latin typeface="Times New Roman"/>
                <a:ea typeface="Times New Roman"/>
                <a:cs typeface="Times New Roman"/>
              </a:rPr>
              <a:t> Algorithm</a:t>
            </a:r>
          </a:p>
        </p:txBody>
      </p:sp>
      <p:sp>
        <p:nvSpPr>
          <p:cNvPr id="47108" name="Text Box 4"/>
          <p:cNvSpPr txBox="1">
            <a:spLocks noChangeArrowheads="1"/>
          </p:cNvSpPr>
          <p:nvPr/>
        </p:nvSpPr>
        <p:spPr bwMode="auto">
          <a:xfrm>
            <a:off x="260350" y="1087438"/>
            <a:ext cx="8636000" cy="5594350"/>
          </a:xfrm>
          <a:prstGeom prst="rect">
            <a:avLst/>
          </a:prstGeom>
          <a:solidFill>
            <a:srgbClr val="FFCC99"/>
          </a:solidFill>
          <a:ln w="9525" algn="ctr">
            <a:solidFill>
              <a:schemeClr val="tx1"/>
            </a:solidFill>
            <a:miter lim="800000"/>
            <a:headEnd/>
            <a:tailEnd/>
          </a:ln>
          <a:effectLst>
            <a:prstShdw prst="shdw13" dist="53882" dir="13500000">
              <a:schemeClr val="bg2">
                <a:alpha val="50000"/>
              </a:schemeClr>
            </a:prstShdw>
          </a:effectLst>
        </p:spPr>
        <p:txBody>
          <a:bodyPr>
            <a:spAutoFit/>
          </a:body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verticesIncluded</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[0] =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startVertex</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0" u="none" strike="noStrike" kern="1200" cap="none" spc="0" normalizeH="0" baseline="0" noProof="0" dirty="0">
                <a:ln>
                  <a:noFill/>
                </a:ln>
                <a:solidFill>
                  <a:srgbClr val="0033CC"/>
                </a:solidFill>
                <a:effectLst/>
                <a:uLnTx/>
                <a:uFillTx/>
                <a:latin typeface="Arial" pitchFamily="34" charset="0"/>
                <a:ea typeface="+mn-ea"/>
                <a:cs typeface="+mn-cs"/>
              </a:rPr>
              <a:t>// add the starting vertex to the tree;</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numVerticesIncluded</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 1;  </a:t>
            </a:r>
            <a:r>
              <a:rPr kumimoji="0" lang="en-US" sz="1800" b="0" i="0" u="none" strike="noStrike" kern="1200" cap="none" spc="0" normalizeH="0" baseline="0" noProof="0" dirty="0">
                <a:ln>
                  <a:noFill/>
                </a:ln>
                <a:solidFill>
                  <a:srgbClr val="0033CC"/>
                </a:solidFill>
                <a:effectLst/>
                <a:uLnTx/>
                <a:uFillTx/>
                <a:latin typeface="Arial" pitchFamily="34" charset="0"/>
                <a:ea typeface="+mn-ea"/>
                <a:cs typeface="+mn-cs"/>
              </a:rPr>
              <a:t>// one vertex has been added to the tree</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itchFamily="34" charset="0"/>
                <a:ea typeface="+mn-ea"/>
                <a:cs typeface="+mn-cs"/>
              </a:rPr>
              <a:t>for</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1" i="0" u="none" strike="noStrike" kern="1200" cap="none" spc="0" normalizeH="0" baseline="0" noProof="0" dirty="0" err="1">
                <a:ln>
                  <a:noFill/>
                </a:ln>
                <a:solidFill>
                  <a:srgbClr val="000000"/>
                </a:solidFill>
                <a:effectLst/>
                <a:uLnTx/>
                <a:uFillTx/>
                <a:latin typeface="Arial" pitchFamily="34"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i = 0; i &lt;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numberOfVertices</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i++) </a:t>
            </a:r>
            <a:r>
              <a:rPr kumimoji="0" lang="en-US" sz="1800" b="0" i="0" u="none" strike="noStrike" kern="1200" cap="none" spc="0" normalizeH="0" baseline="0" noProof="0" dirty="0">
                <a:ln>
                  <a:noFill/>
                </a:ln>
                <a:solidFill>
                  <a:srgbClr val="0033CC"/>
                </a:solidFill>
                <a:effectLst/>
                <a:uLnTx/>
                <a:uFillTx/>
                <a:latin typeface="Arial" pitchFamily="34" charset="0"/>
                <a:ea typeface="+mn-ea"/>
                <a:cs typeface="+mn-cs"/>
              </a:rPr>
              <a:t>// eliminate edges to the starting vertex</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minPathLengths</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[i] =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noPath</a:t>
            </a:r>
            <a:endPar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aCopy</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[i][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startVertex</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noEdge</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minPathlengths</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startVertex</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 0 </a:t>
            </a:r>
            <a:r>
              <a:rPr kumimoji="0" lang="en-US" sz="1800" b="0" i="0" u="none" strike="noStrike" kern="1200" cap="none" spc="0" normalizeH="0" baseline="0" noProof="0" dirty="0">
                <a:ln>
                  <a:noFill/>
                </a:ln>
                <a:solidFill>
                  <a:srgbClr val="0033CC"/>
                </a:solidFill>
                <a:effectLst/>
                <a:uLnTx/>
                <a:uFillTx/>
                <a:latin typeface="Arial" pitchFamily="34" charset="0"/>
                <a:ea typeface="+mn-ea"/>
                <a:cs typeface="+mn-cs"/>
              </a:rPr>
              <a:t>// set its path length from the starting vertex to 0</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itchFamily="34" charset="0"/>
                <a:ea typeface="+mn-ea"/>
                <a:cs typeface="+mn-cs"/>
              </a:rPr>
              <a:t>while</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numVerticiesIncluded</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&lt;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numberOfVertices</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0" u="none" strike="noStrike" kern="1200" cap="none" spc="0" normalizeH="0" baseline="0" noProof="0" dirty="0">
                <a:ln>
                  <a:noFill/>
                </a:ln>
                <a:solidFill>
                  <a:srgbClr val="0033CC"/>
                </a:solidFill>
                <a:effectLst/>
                <a:uLnTx/>
                <a:uFillTx/>
                <a:latin typeface="Arial" pitchFamily="34" charset="0"/>
                <a:ea typeface="+mn-ea"/>
                <a:cs typeface="+mn-cs"/>
              </a:rPr>
              <a:t>//all vertices are not in the tree</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findMinPath</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numberOfVertices</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aCopy</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verticesIncluded</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numVerticesIncluded</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minPathLengths</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1" u="none" strike="noStrike" kern="1200" cap="none" spc="0" normalizeH="0" baseline="0" noProof="0" dirty="0" err="1">
                <a:ln>
                  <a:noFill/>
                </a:ln>
                <a:solidFill>
                  <a:srgbClr val="000000"/>
                </a:solidFill>
                <a:effectLst/>
                <a:uLnTx/>
                <a:uFillTx/>
                <a:latin typeface="Arial" pitchFamily="34" charset="0"/>
                <a:ea typeface="+mn-ea"/>
                <a:cs typeface="+mn-cs"/>
              </a:rPr>
              <a:t>rowMin</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1" u="none" strike="noStrike" kern="1200" cap="none" spc="0" normalizeH="0" baseline="0" noProof="0" dirty="0" err="1">
                <a:ln>
                  <a:noFill/>
                </a:ln>
                <a:solidFill>
                  <a:srgbClr val="000000"/>
                </a:solidFill>
                <a:effectLst/>
                <a:uLnTx/>
                <a:uFillTx/>
                <a:latin typeface="Arial" pitchFamily="34" charset="0"/>
                <a:ea typeface="+mn-ea"/>
                <a:cs typeface="+mn-cs"/>
              </a:rPr>
              <a:t>colMin</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1" u="none" strike="noStrike" kern="1200" cap="none" spc="0" normalizeH="0" baseline="0" noProof="0" dirty="0" err="1">
                <a:ln>
                  <a:noFill/>
                </a:ln>
                <a:solidFill>
                  <a:srgbClr val="000000"/>
                </a:solidFill>
                <a:effectLst/>
                <a:uLnTx/>
                <a:uFillTx/>
                <a:latin typeface="Arial" pitchFamily="34" charset="0"/>
                <a:ea typeface="+mn-ea"/>
                <a:cs typeface="+mn-cs"/>
              </a:rPr>
              <a:t>minWeight</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1" u="none" strike="noStrike" kern="1200" cap="none" spc="0" normalizeH="0" baseline="0" noProof="0" dirty="0" err="1">
                <a:ln>
                  <a:noFill/>
                </a:ln>
                <a:solidFill>
                  <a:srgbClr val="000000"/>
                </a:solidFill>
                <a:effectLst/>
                <a:uLnTx/>
                <a:uFillTx/>
                <a:latin typeface="Arial" pitchFamily="34" charset="0"/>
                <a:ea typeface="+mn-ea"/>
                <a:cs typeface="+mn-cs"/>
              </a:rPr>
              <a:t>minPath</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1" i="0" u="none" strike="noStrike" kern="1200" cap="none" spc="0" normalizeH="0" baseline="0" noProof="0" dirty="0">
                <a:ln>
                  <a:noFill/>
                </a:ln>
                <a:solidFill>
                  <a:srgbClr val="000000"/>
                </a:solidFill>
                <a:effectLst/>
                <a:uLnTx/>
                <a:uFillTx/>
                <a:latin typeface="Arial" pitchFamily="34" charset="0"/>
                <a:ea typeface="+mn-ea"/>
                <a:cs typeface="+mn-cs"/>
              </a:rPr>
              <a:t>  for</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1" i="0" u="none" strike="noStrike" kern="1200" cap="none" spc="0" normalizeH="0" baseline="0" noProof="0" dirty="0" err="1">
                <a:ln>
                  <a:noFill/>
                </a:ln>
                <a:solidFill>
                  <a:srgbClr val="000000"/>
                </a:solidFill>
                <a:effectLst/>
                <a:uLnTx/>
                <a:uFillTx/>
                <a:latin typeface="Arial" pitchFamily="34"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i = 0; i &lt;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numberOfVertices</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i++) </a:t>
            </a:r>
            <a:r>
              <a:rPr kumimoji="0" lang="en-US" sz="1800" b="0" i="0" u="none" strike="noStrike" kern="1200" cap="none" spc="0" normalizeH="0" baseline="0" noProof="0" dirty="0">
                <a:ln>
                  <a:noFill/>
                </a:ln>
                <a:solidFill>
                  <a:srgbClr val="0033CC"/>
                </a:solidFill>
                <a:effectLst/>
                <a:uLnTx/>
                <a:uFillTx/>
                <a:latin typeface="Arial" pitchFamily="34" charset="0"/>
                <a:ea typeface="+mn-ea"/>
                <a:cs typeface="+mn-cs"/>
              </a:rPr>
              <a:t>// eliminate edges to the included vertex</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aCopy</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[i][</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colMin</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noEdge</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spt</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rowMin</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colMin</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minWeight</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0" u="none" strike="noStrike" kern="1200" cap="none" spc="0" normalizeH="0" baseline="0" noProof="0" dirty="0">
                <a:ln>
                  <a:noFill/>
                </a:ln>
                <a:solidFill>
                  <a:srgbClr val="0033CC"/>
                </a:solidFill>
                <a:effectLst/>
                <a:uLnTx/>
                <a:uFillTx/>
                <a:latin typeface="Arial" pitchFamily="34" charset="0"/>
                <a:ea typeface="+mn-ea"/>
                <a:cs typeface="+mn-cs"/>
              </a:rPr>
              <a:t>// add min. weighted edge to tree</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spt</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colMin</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rowMin</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minWeight</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minPathlengths</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colMin</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minPath</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0" u="none" strike="noStrike" kern="1200" cap="none" spc="0" normalizeH="0" baseline="0" noProof="0" dirty="0">
                <a:ln>
                  <a:noFill/>
                </a:ln>
                <a:solidFill>
                  <a:srgbClr val="0033CC"/>
                </a:solidFill>
                <a:effectLst/>
                <a:uLnTx/>
                <a:uFillTx/>
                <a:latin typeface="Arial" pitchFamily="34" charset="0"/>
                <a:ea typeface="+mn-ea"/>
                <a:cs typeface="+mn-cs"/>
              </a:rPr>
              <a:t>// add path length to list of min path lengths</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verticesIncluded</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numVerticiesIncluded</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colMin</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0" u="none" strike="noStrike" kern="1200" cap="none" spc="0" normalizeH="0" baseline="0" noProof="0" dirty="0">
                <a:ln>
                  <a:noFill/>
                </a:ln>
                <a:solidFill>
                  <a:srgbClr val="0033CC"/>
                </a:solidFill>
                <a:effectLst/>
                <a:uLnTx/>
                <a:uFillTx/>
                <a:latin typeface="Arial" pitchFamily="34" charset="0"/>
                <a:ea typeface="+mn-ea"/>
                <a:cs typeface="+mn-cs"/>
              </a:rPr>
              <a:t>// add vertex to included list</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numVerticesIncluded</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0" u="none" strike="noStrike" kern="1200" cap="none" spc="0" normalizeH="0" baseline="0" noProof="0" dirty="0">
                <a:ln>
                  <a:noFill/>
                </a:ln>
                <a:solidFill>
                  <a:srgbClr val="0033CC"/>
                </a:solidFill>
                <a:effectLst/>
                <a:uLnTx/>
                <a:uFillTx/>
                <a:latin typeface="Arial" pitchFamily="34" charset="0"/>
                <a:ea typeface="+mn-ea"/>
                <a:cs typeface="+mn-cs"/>
              </a:rPr>
              <a:t>// update the count of vertices included in the tree</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0" u="none" strike="noStrike" kern="1200" cap="none" spc="0" normalizeH="0" baseline="0" noProof="0" dirty="0">
                <a:ln>
                  <a:noFill/>
                </a:ln>
                <a:solidFill>
                  <a:srgbClr val="0033CC"/>
                </a:solidFill>
                <a:effectLst/>
                <a:uLnTx/>
                <a:uFillTx/>
                <a:latin typeface="Arial" pitchFamily="34" charset="0"/>
                <a:ea typeface="+mn-ea"/>
                <a:cs typeface="+mn-cs"/>
              </a:rPr>
              <a:t>} //end while</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0" u="none" strike="noStrike" kern="1200" cap="none" spc="0" normalizeH="0" baseline="0" noProof="0" dirty="0">
                <a:ln>
                  <a:noFill/>
                </a:ln>
                <a:solidFill>
                  <a:srgbClr val="0033CC"/>
                </a:solidFill>
                <a:effectLst/>
                <a:uLnTx/>
                <a:uFillTx/>
                <a:latin typeface="Arial" pitchFamily="34" charset="0"/>
                <a:ea typeface="+mn-ea"/>
                <a:cs typeface="+mn-cs"/>
              </a:rPr>
              <a:t>// </a:t>
            </a:r>
            <a:r>
              <a:rPr kumimoji="0" lang="en-US" sz="1800" b="1" i="0" u="none" strike="noStrike" kern="1200" cap="none" spc="0" normalizeH="0" baseline="0" noProof="0" dirty="0">
                <a:ln>
                  <a:noFill/>
                </a:ln>
                <a:solidFill>
                  <a:srgbClr val="0033CC"/>
                </a:solidFill>
                <a:effectLst/>
                <a:uLnTx/>
                <a:uFillTx/>
                <a:latin typeface="Arial" pitchFamily="34" charset="0"/>
                <a:ea typeface="+mn-ea"/>
                <a:cs typeface="+mn-cs"/>
              </a:rPr>
              <a:t>returns</a:t>
            </a:r>
            <a:r>
              <a:rPr kumimoji="0" lang="en-US" sz="1800" b="0" i="0" u="none" strike="noStrike" kern="1200" cap="none" spc="0" normalizeH="0" baseline="0" noProof="0" dirty="0">
                <a:ln>
                  <a:noFill/>
                </a:ln>
                <a:solidFill>
                  <a:srgbClr val="0033CC"/>
                </a:solidFill>
                <a:effectLst/>
                <a:uLnTx/>
                <a:uFillTx/>
                <a:latin typeface="Arial" pitchFamily="34" charset="0"/>
                <a:ea typeface="+mn-ea"/>
                <a:cs typeface="+mn-cs"/>
              </a:rPr>
              <a:t> a reference to </a:t>
            </a:r>
            <a:r>
              <a:rPr kumimoji="0" lang="en-US" sz="1800" b="0" i="0" u="none" strike="noStrike" kern="1200" cap="none" spc="0" normalizeH="0" baseline="0" noProof="0" dirty="0" err="1">
                <a:ln>
                  <a:noFill/>
                </a:ln>
                <a:solidFill>
                  <a:srgbClr val="0033CC"/>
                </a:solidFill>
                <a:effectLst/>
                <a:uLnTx/>
                <a:uFillTx/>
                <a:latin typeface="Arial" pitchFamily="34" charset="0"/>
                <a:ea typeface="+mn-ea"/>
                <a:cs typeface="+mn-cs"/>
              </a:rPr>
              <a:t>spt</a:t>
            </a:r>
            <a:r>
              <a:rPr kumimoji="0" lang="en-US" sz="1800" b="0" i="0" u="none" strike="noStrike" kern="1200" cap="none" spc="0" normalizeH="0" baseline="0" noProof="0" dirty="0">
                <a:ln>
                  <a:noFill/>
                </a:ln>
                <a:solidFill>
                  <a:srgbClr val="0033CC"/>
                </a:solidFill>
                <a:effectLst/>
                <a:uLnTx/>
                <a:uFillTx/>
                <a:latin typeface="Arial" pitchFamily="34" charset="0"/>
                <a:ea typeface="+mn-ea"/>
                <a:cs typeface="+mn-cs"/>
              </a:rPr>
              <a:t> and </a:t>
            </a:r>
            <a:r>
              <a:rPr kumimoji="0" lang="en-US" sz="1800" b="0" i="0" u="none" strike="noStrike" kern="1200" cap="none" spc="0" normalizeH="0" baseline="0" noProof="0" dirty="0" err="1">
                <a:ln>
                  <a:noFill/>
                </a:ln>
                <a:solidFill>
                  <a:srgbClr val="0033CC"/>
                </a:solidFill>
                <a:effectLst/>
                <a:uLnTx/>
                <a:uFillTx/>
                <a:latin typeface="Arial" pitchFamily="34" charset="0"/>
                <a:ea typeface="+mn-ea"/>
                <a:cs typeface="+mn-cs"/>
              </a:rPr>
              <a:t>minPathLengths</a:t>
            </a:r>
            <a:r>
              <a:rPr kumimoji="0" lang="en-US" sz="1800" b="0" i="0" u="none" strike="noStrike" kern="1200" cap="none" spc="0" normalizeH="0" baseline="0" noProof="0" dirty="0">
                <a:ln>
                  <a:noFill/>
                </a:ln>
                <a:solidFill>
                  <a:srgbClr val="0033CC"/>
                </a:solidFill>
                <a:effectLst/>
                <a:uLnTx/>
                <a:uFillTx/>
                <a:latin typeface="Arial" pitchFamily="34" charset="0"/>
                <a:ea typeface="+mn-ea"/>
                <a:cs typeface="+mn-cs"/>
              </a:rPr>
              <a:t>;</a:t>
            </a:r>
          </a:p>
        </p:txBody>
      </p:sp>
    </p:spTree>
    <p:extLst>
      <p:ext uri="{BB962C8B-B14F-4D97-AF65-F5344CB8AC3E}">
        <p14:creationId xmlns:p14="http://schemas.microsoft.com/office/powerpoint/2010/main" val="3832011371"/>
      </p:ext>
    </p:extLst>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4"/>
          <p:cNvSpPr>
            <a:spLocks noGrp="1"/>
          </p:cNvSpPr>
          <p:nvPr>
            <p:ph type="sldNum" sz="quarter" idx="4294967295"/>
          </p:nvPr>
        </p:nvSpPr>
        <p:spPr bwMode="auto">
          <a:xfrm>
            <a:off x="6553200" y="6248400"/>
            <a:ext cx="1905000" cy="457200"/>
          </a:xfrm>
          <a:prstGeom prst="rect">
            <a:avLst/>
          </a:prstGeom>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5221B17-1CF1-424D-B51C-3673C55C8844}" type="slidenum">
              <a:rPr kumimoji="0" lang="en-US" sz="1400" b="0" i="0" u="none" strike="noStrike" kern="1200" cap="none" spc="0" normalizeH="0" baseline="0" noProof="0">
                <a:ln>
                  <a:noFill/>
                </a:ln>
                <a:solidFill>
                  <a:srgbClr val="000000"/>
                </a:solidFill>
                <a:effectLst/>
                <a:uLnTx/>
                <a:uFillTx/>
                <a:latin typeface="Arial" charset="0"/>
                <a:ea typeface="+mj-ea"/>
                <a:cs typeface="+mj-cs"/>
                <a:sym typeface="Arial"/>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400" b="0" i="0" u="none" strike="noStrike" kern="1200" cap="none" spc="0" normalizeH="0" baseline="0" noProof="0">
              <a:ln>
                <a:noFill/>
              </a:ln>
              <a:solidFill>
                <a:srgbClr val="000000"/>
              </a:solidFill>
              <a:effectLst/>
              <a:uLnTx/>
              <a:uFillTx/>
              <a:latin typeface="Arial" charset="0"/>
              <a:ea typeface="+mj-ea"/>
              <a:cs typeface="+mj-cs"/>
              <a:sym typeface="Arial"/>
            </a:endParaRPr>
          </a:p>
        </p:txBody>
      </p:sp>
      <p:sp>
        <p:nvSpPr>
          <p:cNvPr id="35844" name="Text Box 4"/>
          <p:cNvSpPr txBox="1">
            <a:spLocks noChangeArrowheads="1"/>
          </p:cNvSpPr>
          <p:nvPr/>
        </p:nvSpPr>
        <p:spPr bwMode="auto">
          <a:xfrm>
            <a:off x="533400" y="1447800"/>
            <a:ext cx="4863832" cy="4370427"/>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DepthFirstSearch</a:t>
            </a:r>
            <a:endPar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Set found to false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stack.push</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startVertex</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do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stack.pop(vertex)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if vertex =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endVertex</a:t>
            </a:r>
            <a:endPar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final 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set found to true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else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this 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push all adjacent vertices on stack</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while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stack.IsEmpty</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and !found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if !found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“Path does not exist”</a:t>
            </a:r>
          </a:p>
        </p:txBody>
      </p:sp>
      <p:pic>
        <p:nvPicPr>
          <p:cNvPr id="35845" name="Picture 5" descr="9_633b"/>
          <p:cNvPicPr>
            <a:picLocks noChangeAspect="1" noChangeArrowheads="1"/>
          </p:cNvPicPr>
          <p:nvPr/>
        </p:nvPicPr>
        <p:blipFill>
          <a:blip r:embed="rId2" cstate="print"/>
          <a:srcRect/>
          <a:stretch>
            <a:fillRect/>
          </a:stretch>
        </p:blipFill>
        <p:spPr bwMode="auto">
          <a:xfrm>
            <a:off x="3768725" y="1509712"/>
            <a:ext cx="4648200" cy="2855913"/>
          </a:xfrm>
          <a:prstGeom prst="rect">
            <a:avLst/>
          </a:prstGeom>
          <a:noFill/>
          <a:ln w="28575">
            <a:solidFill>
              <a:schemeClr val="tx1"/>
            </a:solidFill>
            <a:miter lim="800000"/>
            <a:headEnd/>
            <a:tailEnd/>
          </a:ln>
        </p:spPr>
      </p:pic>
      <p:sp>
        <p:nvSpPr>
          <p:cNvPr id="35846" name="Rectangle 6"/>
          <p:cNvSpPr>
            <a:spLocks noChangeArrowheads="1"/>
          </p:cNvSpPr>
          <p:nvPr/>
        </p:nvSpPr>
        <p:spPr bwMode="auto">
          <a:xfrm>
            <a:off x="5562600" y="4800600"/>
            <a:ext cx="1066800" cy="1828800"/>
          </a:xfrm>
          <a:prstGeom prst="rect">
            <a:avLst/>
          </a:prstGeom>
          <a:no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5847" name="Line 7"/>
          <p:cNvSpPr>
            <a:spLocks noChangeShapeType="1"/>
          </p:cNvSpPr>
          <p:nvPr/>
        </p:nvSpPr>
        <p:spPr bwMode="auto">
          <a:xfrm>
            <a:off x="5562600" y="62484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5848" name="Line 8"/>
          <p:cNvSpPr>
            <a:spLocks noChangeShapeType="1"/>
          </p:cNvSpPr>
          <p:nvPr/>
        </p:nvSpPr>
        <p:spPr bwMode="auto">
          <a:xfrm>
            <a:off x="5562600" y="58674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5849" name="Line 9"/>
          <p:cNvSpPr>
            <a:spLocks noChangeShapeType="1"/>
          </p:cNvSpPr>
          <p:nvPr/>
        </p:nvSpPr>
        <p:spPr bwMode="auto">
          <a:xfrm>
            <a:off x="5562600" y="54864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5850" name="Line 10"/>
          <p:cNvSpPr>
            <a:spLocks noChangeShapeType="1"/>
          </p:cNvSpPr>
          <p:nvPr/>
        </p:nvSpPr>
        <p:spPr bwMode="auto">
          <a:xfrm>
            <a:off x="5562600" y="51816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5851" name="Text Box 11"/>
          <p:cNvSpPr txBox="1">
            <a:spLocks noChangeArrowheads="1"/>
          </p:cNvSpPr>
          <p:nvPr/>
        </p:nvSpPr>
        <p:spPr bwMode="auto">
          <a:xfrm>
            <a:off x="5791200" y="4495800"/>
            <a:ext cx="603250" cy="336550"/>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j-ea"/>
                <a:cs typeface="+mj-cs"/>
                <a:sym typeface="Arial"/>
              </a:rPr>
              <a:t>stack</a:t>
            </a:r>
          </a:p>
        </p:txBody>
      </p:sp>
      <p:sp>
        <p:nvSpPr>
          <p:cNvPr id="1401868" name="AutoShape 12"/>
          <p:cNvSpPr>
            <a:spLocks noChangeArrowheads="1"/>
          </p:cNvSpPr>
          <p:nvPr/>
        </p:nvSpPr>
        <p:spPr bwMode="auto">
          <a:xfrm>
            <a:off x="228600" y="31242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401869" name="AutoShape 13"/>
          <p:cNvSpPr>
            <a:spLocks noChangeArrowheads="1"/>
          </p:cNvSpPr>
          <p:nvPr/>
        </p:nvSpPr>
        <p:spPr bwMode="auto">
          <a:xfrm>
            <a:off x="304800" y="43434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401870" name="Text Box 14"/>
          <p:cNvSpPr txBox="1">
            <a:spLocks noChangeArrowheads="1"/>
          </p:cNvSpPr>
          <p:nvPr/>
        </p:nvSpPr>
        <p:spPr bwMode="auto">
          <a:xfrm>
            <a:off x="7086600" y="4800600"/>
            <a:ext cx="86042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Austin</a:t>
            </a:r>
          </a:p>
        </p:txBody>
      </p:sp>
      <p:sp>
        <p:nvSpPr>
          <p:cNvPr id="17" name="Rectangle 2"/>
          <p:cNvSpPr>
            <a:spLocks noGrp="1" noChangeArrowheads="1"/>
          </p:cNvSpPr>
          <p:nvPr>
            <p:ph type="title"/>
          </p:nvPr>
        </p:nvSpPr>
        <p:spPr>
          <a:xfrm>
            <a:off x="533400" y="465138"/>
            <a:ext cx="7924800" cy="914400"/>
          </a:xfrm>
        </p:spPr>
        <p:txBody>
          <a:bodyPr/>
          <a:lstStyle/>
          <a:p>
            <a:pPr algn="l" eaLnBrk="1" hangingPunct="1"/>
            <a:r>
              <a:rPr lang="en-US" b="1" dirty="0">
                <a:solidFill>
                  <a:srgbClr val="007FA3"/>
                </a:solidFill>
                <a:latin typeface="Times New Roman"/>
                <a:ea typeface="Times New Roman"/>
                <a:cs typeface="Times New Roman"/>
              </a:rPr>
              <a:t>Depth-First Searching </a:t>
            </a:r>
            <a:r>
              <a:rPr lang="en-US" sz="2400" b="1" dirty="0">
                <a:solidFill>
                  <a:srgbClr val="007FA3"/>
                </a:solidFill>
                <a:latin typeface="Times New Roman"/>
                <a:ea typeface="Times New Roman"/>
                <a:cs typeface="Times New Roman"/>
              </a:rPr>
              <a:t>(Austin to Washington)</a:t>
            </a:r>
            <a:endParaRPr lang="en-US" sz="2400" b="1" dirty="0">
              <a:latin typeface="Lucida Sans" pitchFamily="34" charset="0"/>
            </a:endParaRPr>
          </a:p>
        </p:txBody>
      </p:sp>
    </p:spTree>
    <p:extLst>
      <p:ext uri="{BB962C8B-B14F-4D97-AF65-F5344CB8AC3E}">
        <p14:creationId xmlns:p14="http://schemas.microsoft.com/office/powerpoint/2010/main" val="22465673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01868"/>
                                        </p:tgtEl>
                                        <p:attrNameLst>
                                          <p:attrName>style.visibility</p:attrName>
                                        </p:attrNameLst>
                                      </p:cBhvr>
                                      <p:to>
                                        <p:strVal val="visible"/>
                                      </p:to>
                                    </p:set>
                                  </p:childTnLst>
                                  <p:subTnLst>
                                    <p:set>
                                      <p:cBhvr override="childStyle">
                                        <p:cTn dur="1" fill="hold" display="0" masterRel="nextClick" afterEffect="1"/>
                                        <p:tgtEl>
                                          <p:spTgt spid="1401868"/>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0186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018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1868" grpId="0" animBg="1"/>
      <p:bldP spid="1401869" grpId="0" animBg="1"/>
      <p:bldP spid="1401870"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6"/>
          <p:cNvSpPr>
            <a:spLocks noGrp="1" noChangeArrowheads="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AF380E2-E14C-49B2-9082-2AEAA20E251D}" type="slidenum">
              <a:rPr kumimoji="0" lang="en-US"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9155" name="Rectangle 2"/>
          <p:cNvSpPr>
            <a:spLocks noGrp="1" noChangeArrowheads="1"/>
          </p:cNvSpPr>
          <p:nvPr>
            <p:ph type="title"/>
          </p:nvPr>
        </p:nvSpPr>
        <p:spPr>
          <a:xfrm>
            <a:off x="558800" y="323849"/>
            <a:ext cx="8229600" cy="815975"/>
          </a:xfrm>
        </p:spPr>
        <p:txBody>
          <a:bodyPr/>
          <a:lstStyle/>
          <a:p>
            <a:pPr algn="l"/>
            <a:r>
              <a:rPr lang="en-US" sz="4000" b="1" dirty="0">
                <a:solidFill>
                  <a:srgbClr val="007FA3"/>
                </a:solidFill>
                <a:latin typeface="Times New Roman"/>
                <a:ea typeface="Times New Roman"/>
                <a:cs typeface="Times New Roman"/>
              </a:rPr>
              <a:t>Floyd’s Process</a:t>
            </a:r>
          </a:p>
        </p:txBody>
      </p:sp>
      <p:sp>
        <p:nvSpPr>
          <p:cNvPr id="49156" name="Rectangle 3"/>
          <p:cNvSpPr>
            <a:spLocks noGrp="1" noChangeArrowheads="1"/>
          </p:cNvSpPr>
          <p:nvPr>
            <p:ph type="body" idx="1"/>
          </p:nvPr>
        </p:nvSpPr>
        <p:spPr>
          <a:xfrm>
            <a:off x="339725" y="1266825"/>
            <a:ext cx="8593138" cy="4959350"/>
          </a:xfrm>
        </p:spPr>
        <p:txBody>
          <a:bodyPr/>
          <a:lstStyle/>
          <a:p>
            <a:pPr>
              <a:lnSpc>
                <a:spcPct val="90000"/>
              </a:lnSpc>
            </a:pPr>
            <a:r>
              <a:rPr lang="en-US" sz="2800" dirty="0"/>
              <a:t>For an </a:t>
            </a:r>
            <a:r>
              <a:rPr lang="en-US" sz="2800" i="1" dirty="0"/>
              <a:t>intermediate</a:t>
            </a:r>
            <a:r>
              <a:rPr lang="en-US" sz="2800" dirty="0"/>
              <a:t> vertex, B</a:t>
            </a:r>
          </a:p>
          <a:p>
            <a:pPr>
              <a:lnSpc>
                <a:spcPct val="90000"/>
              </a:lnSpc>
              <a:buFontTx/>
              <a:buNone/>
            </a:pPr>
            <a:r>
              <a:rPr lang="en-US" dirty="0"/>
              <a:t>     </a:t>
            </a:r>
            <a:r>
              <a:rPr lang="en-US" sz="2400" dirty="0"/>
              <a:t>For a </a:t>
            </a:r>
            <a:r>
              <a:rPr lang="en-US" sz="2400" i="1" dirty="0"/>
              <a:t>starting</a:t>
            </a:r>
            <a:r>
              <a:rPr lang="en-US" sz="2400" dirty="0"/>
              <a:t> vertex, A</a:t>
            </a:r>
          </a:p>
          <a:p>
            <a:pPr>
              <a:lnSpc>
                <a:spcPct val="90000"/>
              </a:lnSpc>
              <a:buFontTx/>
              <a:buNone/>
            </a:pPr>
            <a:r>
              <a:rPr lang="en-US" dirty="0"/>
              <a:t>      </a:t>
            </a:r>
            <a:r>
              <a:rPr lang="en-US" sz="2000" dirty="0"/>
              <a:t>For a </a:t>
            </a:r>
            <a:r>
              <a:rPr lang="en-US" sz="2000" i="1" dirty="0"/>
              <a:t>destination</a:t>
            </a:r>
            <a:r>
              <a:rPr lang="en-US" sz="2000" dirty="0"/>
              <a:t> vertex, C</a:t>
            </a:r>
          </a:p>
          <a:p>
            <a:pPr lvl="1">
              <a:lnSpc>
                <a:spcPct val="90000"/>
              </a:lnSpc>
              <a:buFontTx/>
              <a:buNone/>
            </a:pPr>
            <a:r>
              <a:rPr lang="en-US" dirty="0"/>
              <a:t>    </a:t>
            </a:r>
            <a:r>
              <a:rPr lang="en-US" sz="2000" b="1" dirty="0"/>
              <a:t>if</a:t>
            </a:r>
            <a:r>
              <a:rPr lang="en-US" sz="2000" dirty="0"/>
              <a:t> the path (A</a:t>
            </a:r>
            <a:r>
              <a:rPr lang="en-US" sz="2000" dirty="0">
                <a:sym typeface="Wingdings" pitchFamily="2" charset="2"/>
              </a:rPr>
              <a:t>B + BC) &lt; AC</a:t>
            </a:r>
          </a:p>
          <a:p>
            <a:pPr lvl="2">
              <a:lnSpc>
                <a:spcPct val="90000"/>
              </a:lnSpc>
              <a:buFontTx/>
              <a:buNone/>
            </a:pPr>
            <a:r>
              <a:rPr lang="en-US" sz="2000" dirty="0">
                <a:sym typeface="Wingdings" pitchFamily="2" charset="2"/>
              </a:rPr>
              <a:t>  replace the path length from AC with (AB + BC)</a:t>
            </a:r>
          </a:p>
          <a:p>
            <a:pPr>
              <a:lnSpc>
                <a:spcPct val="90000"/>
              </a:lnSpc>
            </a:pPr>
            <a:r>
              <a:rPr lang="en-US" sz="2800" dirty="0"/>
              <a:t>Above process is repeated for all B, A &amp; C</a:t>
            </a:r>
          </a:p>
          <a:p>
            <a:pPr>
              <a:lnSpc>
                <a:spcPct val="90000"/>
              </a:lnSpc>
            </a:pPr>
            <a:r>
              <a:rPr lang="en-US" sz="2800" dirty="0"/>
              <a:t>Example	</a:t>
            </a:r>
          </a:p>
          <a:p>
            <a:pPr lvl="1">
              <a:lnSpc>
                <a:spcPct val="90000"/>
              </a:lnSpc>
            </a:pPr>
            <a:r>
              <a:rPr lang="en-US" sz="2400" dirty="0"/>
              <a:t>(</a:t>
            </a:r>
            <a:r>
              <a:rPr lang="en-US" sz="2400" dirty="0">
                <a:solidFill>
                  <a:srgbClr val="009900"/>
                </a:solidFill>
              </a:rPr>
              <a:t>A</a:t>
            </a:r>
            <a:r>
              <a:rPr lang="en-US" sz="2400" dirty="0">
                <a:solidFill>
                  <a:srgbClr val="009900"/>
                </a:solidFill>
                <a:sym typeface="Wingdings" pitchFamily="2" charset="2"/>
              </a:rPr>
              <a:t>B + BC</a:t>
            </a:r>
            <a:r>
              <a:rPr lang="en-US" sz="2400" dirty="0">
                <a:sym typeface="Wingdings" pitchFamily="2" charset="2"/>
              </a:rPr>
              <a:t>) is </a:t>
            </a:r>
            <a:r>
              <a:rPr lang="en-US" sz="2400" dirty="0">
                <a:solidFill>
                  <a:srgbClr val="009900"/>
                </a:solidFill>
                <a:sym typeface="Wingdings" pitchFamily="2" charset="2"/>
              </a:rPr>
              <a:t>7</a:t>
            </a:r>
            <a:r>
              <a:rPr lang="en-US" sz="2400" dirty="0">
                <a:sym typeface="Wingdings" pitchFamily="2" charset="2"/>
              </a:rPr>
              <a:t>, </a:t>
            </a:r>
            <a:r>
              <a:rPr lang="en-US" sz="2400" dirty="0">
                <a:solidFill>
                  <a:srgbClr val="CC3300"/>
                </a:solidFill>
                <a:sym typeface="Wingdings" pitchFamily="2" charset="2"/>
              </a:rPr>
              <a:t>AC</a:t>
            </a:r>
            <a:r>
              <a:rPr lang="en-US" sz="2400" dirty="0">
                <a:sym typeface="Wingdings" pitchFamily="2" charset="2"/>
              </a:rPr>
              <a:t> is </a:t>
            </a:r>
            <a:r>
              <a:rPr lang="en-US" sz="2400" dirty="0">
                <a:solidFill>
                  <a:srgbClr val="CC3300"/>
                </a:solidFill>
                <a:sym typeface="Wingdings" pitchFamily="2" charset="2"/>
              </a:rPr>
              <a:t>9</a:t>
            </a:r>
            <a:r>
              <a:rPr lang="en-US" sz="2400" dirty="0">
                <a:sym typeface="Wingdings" pitchFamily="2" charset="2"/>
              </a:rPr>
              <a:t> therefore replace AC with 7 </a:t>
            </a:r>
            <a:endParaRPr lang="en-US" sz="2400" dirty="0"/>
          </a:p>
          <a:p>
            <a:pPr lvl="1">
              <a:lnSpc>
                <a:spcPct val="90000"/>
              </a:lnSpc>
            </a:pPr>
            <a:endParaRPr lang="en-US" sz="2000" dirty="0"/>
          </a:p>
        </p:txBody>
      </p:sp>
      <p:grpSp>
        <p:nvGrpSpPr>
          <p:cNvPr id="49157" name="Group 5"/>
          <p:cNvGrpSpPr>
            <a:grpSpLocks/>
          </p:cNvGrpSpPr>
          <p:nvPr/>
        </p:nvGrpSpPr>
        <p:grpSpPr bwMode="auto">
          <a:xfrm>
            <a:off x="5959475" y="1270000"/>
            <a:ext cx="2825750" cy="1443038"/>
            <a:chOff x="3388" y="2784"/>
            <a:chExt cx="1780" cy="909"/>
          </a:xfrm>
        </p:grpSpPr>
        <p:sp>
          <p:nvSpPr>
            <p:cNvPr id="49165" name="AutoShape 6"/>
            <p:cNvSpPr>
              <a:spLocks noChangeAspect="1" noChangeArrowheads="1"/>
            </p:cNvSpPr>
            <p:nvPr/>
          </p:nvSpPr>
          <p:spPr bwMode="auto">
            <a:xfrm>
              <a:off x="3388" y="2784"/>
              <a:ext cx="1780" cy="909"/>
            </a:xfrm>
            <a:prstGeom prst="rect">
              <a:avLst/>
            </a:prstGeom>
            <a:noFill/>
            <a:ln w="9525">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9166" name="Oval 7"/>
            <p:cNvSpPr>
              <a:spLocks noChangeArrowheads="1"/>
            </p:cNvSpPr>
            <p:nvPr/>
          </p:nvSpPr>
          <p:spPr bwMode="auto">
            <a:xfrm>
              <a:off x="4470" y="2897"/>
              <a:ext cx="180" cy="180"/>
            </a:xfrm>
            <a:prstGeom prst="ellipse">
              <a:avLst/>
            </a:prstGeom>
            <a:no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 D</a:t>
              </a:r>
            </a:p>
          </p:txBody>
        </p:sp>
        <p:sp>
          <p:nvSpPr>
            <p:cNvPr id="49167" name="Oval 8"/>
            <p:cNvSpPr>
              <a:spLocks noChangeArrowheads="1"/>
            </p:cNvSpPr>
            <p:nvPr/>
          </p:nvSpPr>
          <p:spPr bwMode="auto">
            <a:xfrm>
              <a:off x="3591" y="3513"/>
              <a:ext cx="180" cy="180"/>
            </a:xfrm>
            <a:prstGeom prst="ellipse">
              <a:avLst/>
            </a:prstGeom>
            <a:no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 B</a:t>
              </a:r>
            </a:p>
          </p:txBody>
        </p:sp>
        <p:sp>
          <p:nvSpPr>
            <p:cNvPr id="49168" name="Oval 9"/>
            <p:cNvSpPr>
              <a:spLocks noChangeArrowheads="1"/>
            </p:cNvSpPr>
            <p:nvPr/>
          </p:nvSpPr>
          <p:spPr bwMode="auto">
            <a:xfrm>
              <a:off x="4079" y="3167"/>
              <a:ext cx="180" cy="181"/>
            </a:xfrm>
            <a:prstGeom prst="ellipse">
              <a:avLst/>
            </a:prstGeom>
            <a:solidFill>
              <a:srgbClr val="0033CC">
                <a:alpha val="32941"/>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 A</a:t>
              </a:r>
            </a:p>
          </p:txBody>
        </p:sp>
        <p:sp>
          <p:nvSpPr>
            <p:cNvPr id="49169" name="Oval 10"/>
            <p:cNvSpPr>
              <a:spLocks noChangeArrowheads="1"/>
            </p:cNvSpPr>
            <p:nvPr/>
          </p:nvSpPr>
          <p:spPr bwMode="auto">
            <a:xfrm>
              <a:off x="4973" y="2784"/>
              <a:ext cx="181" cy="179"/>
            </a:xfrm>
            <a:prstGeom prst="ellipse">
              <a:avLst/>
            </a:prstGeom>
            <a:no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E</a:t>
              </a:r>
            </a:p>
          </p:txBody>
        </p:sp>
        <p:sp>
          <p:nvSpPr>
            <p:cNvPr id="49170" name="Oval 11"/>
            <p:cNvSpPr>
              <a:spLocks noChangeArrowheads="1"/>
            </p:cNvSpPr>
            <p:nvPr/>
          </p:nvSpPr>
          <p:spPr bwMode="auto">
            <a:xfrm>
              <a:off x="3388" y="3273"/>
              <a:ext cx="180" cy="180"/>
            </a:xfrm>
            <a:prstGeom prst="ellipse">
              <a:avLst/>
            </a:prstGeom>
            <a:solidFill>
              <a:srgbClr val="0033CC">
                <a:alpha val="34117"/>
              </a:srgbClr>
            </a:solidFill>
            <a:ln w="9525" algn="ctr">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C</a:t>
              </a:r>
            </a:p>
          </p:txBody>
        </p:sp>
        <p:sp>
          <p:nvSpPr>
            <p:cNvPr id="49171" name="Line 12"/>
            <p:cNvSpPr>
              <a:spLocks noChangeShapeType="1"/>
            </p:cNvSpPr>
            <p:nvPr/>
          </p:nvSpPr>
          <p:spPr bwMode="auto">
            <a:xfrm flipH="1">
              <a:off x="3515" y="2949"/>
              <a:ext cx="947" cy="324"/>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9172" name="Line 13"/>
            <p:cNvSpPr>
              <a:spLocks noChangeShapeType="1"/>
            </p:cNvSpPr>
            <p:nvPr/>
          </p:nvSpPr>
          <p:spPr bwMode="auto">
            <a:xfrm flipV="1">
              <a:off x="4665" y="2897"/>
              <a:ext cx="300" cy="60"/>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9173" name="Line 14"/>
            <p:cNvSpPr>
              <a:spLocks noChangeShapeType="1"/>
            </p:cNvSpPr>
            <p:nvPr/>
          </p:nvSpPr>
          <p:spPr bwMode="auto">
            <a:xfrm flipV="1">
              <a:off x="3561" y="3265"/>
              <a:ext cx="518" cy="68"/>
            </a:xfrm>
            <a:prstGeom prst="line">
              <a:avLst/>
            </a:prstGeom>
            <a:noFill/>
            <a:ln w="38100">
              <a:solidFill>
                <a:srgbClr val="CC33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9174" name="Line 15"/>
            <p:cNvSpPr>
              <a:spLocks noChangeShapeType="1"/>
            </p:cNvSpPr>
            <p:nvPr/>
          </p:nvSpPr>
          <p:spPr bwMode="auto">
            <a:xfrm flipH="1">
              <a:off x="3756" y="3339"/>
              <a:ext cx="323" cy="227"/>
            </a:xfrm>
            <a:prstGeom prst="line">
              <a:avLst/>
            </a:prstGeom>
            <a:noFill/>
            <a:ln w="38100">
              <a:solidFill>
                <a:srgbClr val="0099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9175" name="Line 16"/>
            <p:cNvSpPr>
              <a:spLocks noChangeShapeType="1"/>
            </p:cNvSpPr>
            <p:nvPr/>
          </p:nvSpPr>
          <p:spPr bwMode="auto">
            <a:xfrm flipH="1">
              <a:off x="4228" y="2994"/>
              <a:ext cx="240" cy="204"/>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9176" name="Line 17"/>
            <p:cNvSpPr>
              <a:spLocks noChangeShapeType="1"/>
            </p:cNvSpPr>
            <p:nvPr/>
          </p:nvSpPr>
          <p:spPr bwMode="auto">
            <a:xfrm flipH="1" flipV="1">
              <a:off x="3557" y="3435"/>
              <a:ext cx="68" cy="90"/>
            </a:xfrm>
            <a:prstGeom prst="line">
              <a:avLst/>
            </a:prstGeom>
            <a:noFill/>
            <a:ln w="38100">
              <a:solidFill>
                <a:srgbClr val="0099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sp>
        <p:nvSpPr>
          <p:cNvPr id="49158" name="Text Box 18"/>
          <p:cNvSpPr txBox="1">
            <a:spLocks noChangeArrowheads="1"/>
          </p:cNvSpPr>
          <p:nvPr/>
        </p:nvSpPr>
        <p:spPr bwMode="auto">
          <a:xfrm>
            <a:off x="6437313" y="2020888"/>
            <a:ext cx="409575" cy="341312"/>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9</a:t>
            </a:r>
          </a:p>
        </p:txBody>
      </p:sp>
      <p:sp>
        <p:nvSpPr>
          <p:cNvPr id="49159" name="Text Box 19"/>
          <p:cNvSpPr txBox="1">
            <a:spLocks noChangeArrowheads="1"/>
          </p:cNvSpPr>
          <p:nvPr/>
        </p:nvSpPr>
        <p:spPr bwMode="auto">
          <a:xfrm>
            <a:off x="6783388" y="2212975"/>
            <a:ext cx="412750" cy="452438"/>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5</a:t>
            </a:r>
          </a:p>
        </p:txBody>
      </p:sp>
      <p:sp>
        <p:nvSpPr>
          <p:cNvPr id="49160" name="Text Box 20"/>
          <p:cNvSpPr txBox="1">
            <a:spLocks noChangeArrowheads="1"/>
          </p:cNvSpPr>
          <p:nvPr/>
        </p:nvSpPr>
        <p:spPr bwMode="auto">
          <a:xfrm>
            <a:off x="8102600" y="1430338"/>
            <a:ext cx="411163" cy="339725"/>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1</a:t>
            </a:r>
          </a:p>
        </p:txBody>
      </p:sp>
      <p:sp>
        <p:nvSpPr>
          <p:cNvPr id="49161" name="Text Box 21"/>
          <p:cNvSpPr txBox="1">
            <a:spLocks noChangeArrowheads="1"/>
          </p:cNvSpPr>
          <p:nvPr/>
        </p:nvSpPr>
        <p:spPr bwMode="auto">
          <a:xfrm>
            <a:off x="7416800" y="1703388"/>
            <a:ext cx="460375" cy="377825"/>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8</a:t>
            </a:r>
          </a:p>
        </p:txBody>
      </p:sp>
      <p:sp>
        <p:nvSpPr>
          <p:cNvPr id="49162" name="Text Box 22"/>
          <p:cNvSpPr txBox="1">
            <a:spLocks noChangeArrowheads="1"/>
          </p:cNvSpPr>
          <p:nvPr/>
        </p:nvSpPr>
        <p:spPr bwMode="auto">
          <a:xfrm>
            <a:off x="6688138" y="1497013"/>
            <a:ext cx="412750" cy="338137"/>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3</a:t>
            </a:r>
          </a:p>
        </p:txBody>
      </p:sp>
      <p:sp>
        <p:nvSpPr>
          <p:cNvPr id="49163" name="Text Box 23"/>
          <p:cNvSpPr txBox="1">
            <a:spLocks noChangeArrowheads="1"/>
          </p:cNvSpPr>
          <p:nvPr/>
        </p:nvSpPr>
        <p:spPr bwMode="auto">
          <a:xfrm>
            <a:off x="6032500" y="2268538"/>
            <a:ext cx="411163" cy="452437"/>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n-ea"/>
                <a:cs typeface="+mn-cs"/>
              </a:rPr>
              <a:t>2</a:t>
            </a:r>
          </a:p>
        </p:txBody>
      </p:sp>
    </p:spTree>
    <p:extLst>
      <p:ext uri="{BB962C8B-B14F-4D97-AF65-F5344CB8AC3E}">
        <p14:creationId xmlns:p14="http://schemas.microsoft.com/office/powerpoint/2010/main" val="501872450"/>
      </p:ext>
    </p:extLst>
  </p:cSld>
  <p:clrMapOvr>
    <a:masterClrMapping/>
  </p:clrMapOvr>
  <p:transition advClick="0"/>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426CFB-6820-4E0B-9391-D2A94066BA6A}" type="slidenum">
              <a:rPr kumimoji="0" 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203" name="Rectangle 2"/>
          <p:cNvSpPr>
            <a:spLocks noGrp="1" noChangeArrowheads="1"/>
          </p:cNvSpPr>
          <p:nvPr>
            <p:ph type="title"/>
          </p:nvPr>
        </p:nvSpPr>
        <p:spPr>
          <a:xfrm>
            <a:off x="533400" y="388341"/>
            <a:ext cx="7239000" cy="914400"/>
          </a:xfrm>
        </p:spPr>
        <p:txBody>
          <a:bodyPr/>
          <a:lstStyle/>
          <a:p>
            <a:pPr algn="l"/>
            <a:r>
              <a:rPr lang="en-US" sz="4000" b="1" dirty="0">
                <a:solidFill>
                  <a:srgbClr val="007FA3"/>
                </a:solidFill>
                <a:latin typeface="Times New Roman"/>
                <a:ea typeface="Times New Roman"/>
                <a:cs typeface="Times New Roman"/>
              </a:rPr>
              <a:t>Floyd’s | Shortest Path</a:t>
            </a:r>
          </a:p>
        </p:txBody>
      </p:sp>
      <p:sp>
        <p:nvSpPr>
          <p:cNvPr id="51204" name="Text Box 4"/>
          <p:cNvSpPr txBox="1">
            <a:spLocks noChangeArrowheads="1"/>
          </p:cNvSpPr>
          <p:nvPr/>
        </p:nvSpPr>
        <p:spPr bwMode="auto">
          <a:xfrm>
            <a:off x="1355725" y="5146675"/>
            <a:ext cx="184150" cy="457200"/>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aphicFrame>
        <p:nvGraphicFramePr>
          <p:cNvPr id="1369239" name="Group 151"/>
          <p:cNvGraphicFramePr>
            <a:graphicFrameLocks noGrp="1"/>
          </p:cNvGraphicFramePr>
          <p:nvPr>
            <p:ph idx="1"/>
            <p:extLst>
              <p:ext uri="{D42A27DB-BD31-4B8C-83A1-F6EECF244321}">
                <p14:modId xmlns:p14="http://schemas.microsoft.com/office/powerpoint/2010/main" val="2539874325"/>
              </p:ext>
            </p:extLst>
          </p:nvPr>
        </p:nvGraphicFramePr>
        <p:xfrm>
          <a:off x="6237030" y="2411640"/>
          <a:ext cx="2252280" cy="3038475"/>
        </p:xfrm>
        <a:graphic>
          <a:graphicData uri="http://schemas.openxmlformats.org/drawingml/2006/table">
            <a:tbl>
              <a:tblPr/>
              <a:tblGrid>
                <a:gridCol w="449115">
                  <a:extLst>
                    <a:ext uri="{9D8B030D-6E8A-4147-A177-3AD203B41FA5}">
                      <a16:colId xmlns:a16="http://schemas.microsoft.com/office/drawing/2014/main" val="20000"/>
                    </a:ext>
                  </a:extLst>
                </a:gridCol>
                <a:gridCol w="450792">
                  <a:extLst>
                    <a:ext uri="{9D8B030D-6E8A-4147-A177-3AD203B41FA5}">
                      <a16:colId xmlns:a16="http://schemas.microsoft.com/office/drawing/2014/main" val="20001"/>
                    </a:ext>
                  </a:extLst>
                </a:gridCol>
                <a:gridCol w="452467">
                  <a:extLst>
                    <a:ext uri="{9D8B030D-6E8A-4147-A177-3AD203B41FA5}">
                      <a16:colId xmlns:a16="http://schemas.microsoft.com/office/drawing/2014/main" val="20002"/>
                    </a:ext>
                  </a:extLst>
                </a:gridCol>
                <a:gridCol w="450791">
                  <a:extLst>
                    <a:ext uri="{9D8B030D-6E8A-4147-A177-3AD203B41FA5}">
                      <a16:colId xmlns:a16="http://schemas.microsoft.com/office/drawing/2014/main" val="20003"/>
                    </a:ext>
                  </a:extLst>
                </a:gridCol>
                <a:gridCol w="449115">
                  <a:extLst>
                    <a:ext uri="{9D8B030D-6E8A-4147-A177-3AD203B41FA5}">
                      <a16:colId xmlns:a16="http://schemas.microsoft.com/office/drawing/2014/main" val="20004"/>
                    </a:ext>
                  </a:extLst>
                </a:gridCol>
              </a:tblGrid>
              <a:tr h="60769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769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769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769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769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51243" name="Picture 3"/>
          <p:cNvPicPr>
            <a:picLocks noChangeAspect="1" noChangeArrowheads="1"/>
          </p:cNvPicPr>
          <p:nvPr/>
        </p:nvPicPr>
        <p:blipFill>
          <a:blip r:embed="rId2" cstate="print"/>
          <a:srcRect/>
          <a:stretch>
            <a:fillRect/>
          </a:stretch>
        </p:blipFill>
        <p:spPr bwMode="auto">
          <a:xfrm>
            <a:off x="533400" y="1219200"/>
            <a:ext cx="4267200" cy="2994025"/>
          </a:xfrm>
          <a:prstGeom prst="rect">
            <a:avLst/>
          </a:prstGeom>
          <a:noFill/>
          <a:ln w="9525">
            <a:noFill/>
            <a:miter lim="800000"/>
            <a:headEnd/>
            <a:tailEnd/>
          </a:ln>
        </p:spPr>
      </p:pic>
      <p:sp>
        <p:nvSpPr>
          <p:cNvPr id="7" name="TextBox 6"/>
          <p:cNvSpPr txBox="1"/>
          <p:nvPr/>
        </p:nvSpPr>
        <p:spPr>
          <a:xfrm>
            <a:off x="6240166" y="1302741"/>
            <a:ext cx="2012089" cy="800219"/>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Adjacency Matrix</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with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NoEdge</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 </a:t>
            </a: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a:t>
            </a:r>
            <a:endParaRPr kumimoji="0" lang="en-US" sz="18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endParaRPr>
          </a:p>
        </p:txBody>
      </p:sp>
      <p:graphicFrame>
        <p:nvGraphicFramePr>
          <p:cNvPr id="2" name="Table 1">
            <a:extLst>
              <a:ext uri="{FF2B5EF4-FFF2-40B4-BE49-F238E27FC236}">
                <a16:creationId xmlns:a16="http://schemas.microsoft.com/office/drawing/2014/main" id="{F5AD88D0-D3E2-468A-9D3F-F5F389F56C72}"/>
              </a:ext>
            </a:extLst>
          </p:cNvPr>
          <p:cNvGraphicFramePr>
            <a:graphicFrameLocks noGrp="1"/>
          </p:cNvGraphicFramePr>
          <p:nvPr>
            <p:extLst>
              <p:ext uri="{D42A27DB-BD31-4B8C-83A1-F6EECF244321}">
                <p14:modId xmlns:p14="http://schemas.microsoft.com/office/powerpoint/2010/main" val="3658760421"/>
              </p:ext>
            </p:extLst>
          </p:nvPr>
        </p:nvGraphicFramePr>
        <p:xfrm>
          <a:off x="5667485" y="2411640"/>
          <a:ext cx="497490" cy="3038475"/>
        </p:xfrm>
        <a:graphic>
          <a:graphicData uri="http://schemas.openxmlformats.org/drawingml/2006/table">
            <a:tbl>
              <a:tblPr firstRow="1" bandRow="1">
                <a:tableStyleId>{5940675A-B579-460E-94D1-54222C63F5DA}</a:tableStyleId>
              </a:tblPr>
              <a:tblGrid>
                <a:gridCol w="497490">
                  <a:extLst>
                    <a:ext uri="{9D8B030D-6E8A-4147-A177-3AD203B41FA5}">
                      <a16:colId xmlns:a16="http://schemas.microsoft.com/office/drawing/2014/main" val="1148166464"/>
                    </a:ext>
                  </a:extLst>
                </a:gridCol>
              </a:tblGrid>
              <a:tr h="607695">
                <a:tc>
                  <a:txBody>
                    <a:bodyPr/>
                    <a:lstStyle/>
                    <a:p>
                      <a:pPr algn="ctr"/>
                      <a:r>
                        <a:rPr lang="en-US" b="1" dirty="0">
                          <a:solidFill>
                            <a:srgbClr val="7030A0"/>
                          </a:solidFill>
                        </a:rPr>
                        <a:t>0</a:t>
                      </a:r>
                    </a:p>
                  </a:txBody>
                  <a:tcPr/>
                </a:tc>
                <a:extLst>
                  <a:ext uri="{0D108BD9-81ED-4DB2-BD59-A6C34878D82A}">
                    <a16:rowId xmlns:a16="http://schemas.microsoft.com/office/drawing/2014/main" val="1169894513"/>
                  </a:ext>
                </a:extLst>
              </a:tr>
              <a:tr h="607695">
                <a:tc>
                  <a:txBody>
                    <a:bodyPr/>
                    <a:lstStyle/>
                    <a:p>
                      <a:pPr algn="ctr"/>
                      <a:r>
                        <a:rPr lang="en-US" b="1" dirty="0">
                          <a:solidFill>
                            <a:srgbClr val="7030A0"/>
                          </a:solidFill>
                        </a:rPr>
                        <a:t>1</a:t>
                      </a:r>
                    </a:p>
                  </a:txBody>
                  <a:tcPr/>
                </a:tc>
                <a:extLst>
                  <a:ext uri="{0D108BD9-81ED-4DB2-BD59-A6C34878D82A}">
                    <a16:rowId xmlns:a16="http://schemas.microsoft.com/office/drawing/2014/main" val="977885701"/>
                  </a:ext>
                </a:extLst>
              </a:tr>
              <a:tr h="607695">
                <a:tc>
                  <a:txBody>
                    <a:bodyPr/>
                    <a:lstStyle/>
                    <a:p>
                      <a:pPr algn="ctr"/>
                      <a:r>
                        <a:rPr lang="en-US" b="1" dirty="0">
                          <a:solidFill>
                            <a:srgbClr val="7030A0"/>
                          </a:solidFill>
                        </a:rPr>
                        <a:t>2</a:t>
                      </a:r>
                    </a:p>
                  </a:txBody>
                  <a:tcPr/>
                </a:tc>
                <a:extLst>
                  <a:ext uri="{0D108BD9-81ED-4DB2-BD59-A6C34878D82A}">
                    <a16:rowId xmlns:a16="http://schemas.microsoft.com/office/drawing/2014/main" val="1310388173"/>
                  </a:ext>
                </a:extLst>
              </a:tr>
              <a:tr h="607695">
                <a:tc>
                  <a:txBody>
                    <a:bodyPr/>
                    <a:lstStyle/>
                    <a:p>
                      <a:pPr algn="ctr"/>
                      <a:r>
                        <a:rPr lang="en-US" b="1" dirty="0">
                          <a:solidFill>
                            <a:srgbClr val="7030A0"/>
                          </a:solidFill>
                        </a:rPr>
                        <a:t>3</a:t>
                      </a:r>
                    </a:p>
                  </a:txBody>
                  <a:tcPr/>
                </a:tc>
                <a:extLst>
                  <a:ext uri="{0D108BD9-81ED-4DB2-BD59-A6C34878D82A}">
                    <a16:rowId xmlns:a16="http://schemas.microsoft.com/office/drawing/2014/main" val="1340119164"/>
                  </a:ext>
                </a:extLst>
              </a:tr>
              <a:tr h="607695">
                <a:tc>
                  <a:txBody>
                    <a:bodyPr/>
                    <a:lstStyle/>
                    <a:p>
                      <a:pPr algn="ctr"/>
                      <a:r>
                        <a:rPr lang="en-US" b="1" dirty="0">
                          <a:solidFill>
                            <a:srgbClr val="7030A0"/>
                          </a:solidFill>
                        </a:rPr>
                        <a:t>4</a:t>
                      </a:r>
                    </a:p>
                  </a:txBody>
                  <a:tcPr/>
                </a:tc>
                <a:extLst>
                  <a:ext uri="{0D108BD9-81ED-4DB2-BD59-A6C34878D82A}">
                    <a16:rowId xmlns:a16="http://schemas.microsoft.com/office/drawing/2014/main" val="2658008204"/>
                  </a:ext>
                </a:extLst>
              </a:tr>
            </a:tbl>
          </a:graphicData>
        </a:graphic>
      </p:graphicFrame>
      <p:graphicFrame>
        <p:nvGraphicFramePr>
          <p:cNvPr id="3" name="Table 2">
            <a:extLst>
              <a:ext uri="{FF2B5EF4-FFF2-40B4-BE49-F238E27FC236}">
                <a16:creationId xmlns:a16="http://schemas.microsoft.com/office/drawing/2014/main" id="{F721FE07-4AF0-4752-96CF-7E20318DF41F}"/>
              </a:ext>
            </a:extLst>
          </p:cNvPr>
          <p:cNvGraphicFramePr>
            <a:graphicFrameLocks noGrp="1"/>
          </p:cNvGraphicFramePr>
          <p:nvPr>
            <p:extLst>
              <p:ext uri="{D42A27DB-BD31-4B8C-83A1-F6EECF244321}">
                <p14:modId xmlns:p14="http://schemas.microsoft.com/office/powerpoint/2010/main" val="4129675861"/>
              </p:ext>
            </p:extLst>
          </p:nvPr>
        </p:nvGraphicFramePr>
        <p:xfrm>
          <a:off x="6237030" y="5555259"/>
          <a:ext cx="2249145" cy="370840"/>
        </p:xfrm>
        <a:graphic>
          <a:graphicData uri="http://schemas.openxmlformats.org/drawingml/2006/table">
            <a:tbl>
              <a:tblPr firstRow="1" bandRow="1">
                <a:tableStyleId>{5940675A-B579-460E-94D1-54222C63F5DA}</a:tableStyleId>
              </a:tblPr>
              <a:tblGrid>
                <a:gridCol w="449829">
                  <a:extLst>
                    <a:ext uri="{9D8B030D-6E8A-4147-A177-3AD203B41FA5}">
                      <a16:colId xmlns:a16="http://schemas.microsoft.com/office/drawing/2014/main" val="2408929492"/>
                    </a:ext>
                  </a:extLst>
                </a:gridCol>
                <a:gridCol w="449829">
                  <a:extLst>
                    <a:ext uri="{9D8B030D-6E8A-4147-A177-3AD203B41FA5}">
                      <a16:colId xmlns:a16="http://schemas.microsoft.com/office/drawing/2014/main" val="3084051275"/>
                    </a:ext>
                  </a:extLst>
                </a:gridCol>
                <a:gridCol w="449829">
                  <a:extLst>
                    <a:ext uri="{9D8B030D-6E8A-4147-A177-3AD203B41FA5}">
                      <a16:colId xmlns:a16="http://schemas.microsoft.com/office/drawing/2014/main" val="68843572"/>
                    </a:ext>
                  </a:extLst>
                </a:gridCol>
                <a:gridCol w="449829">
                  <a:extLst>
                    <a:ext uri="{9D8B030D-6E8A-4147-A177-3AD203B41FA5}">
                      <a16:colId xmlns:a16="http://schemas.microsoft.com/office/drawing/2014/main" val="3431194460"/>
                    </a:ext>
                  </a:extLst>
                </a:gridCol>
                <a:gridCol w="449829">
                  <a:extLst>
                    <a:ext uri="{9D8B030D-6E8A-4147-A177-3AD203B41FA5}">
                      <a16:colId xmlns:a16="http://schemas.microsoft.com/office/drawing/2014/main" val="1636747749"/>
                    </a:ext>
                  </a:extLst>
                </a:gridCol>
              </a:tblGrid>
              <a:tr h="370840">
                <a:tc>
                  <a:txBody>
                    <a:bodyPr/>
                    <a:lstStyle/>
                    <a:p>
                      <a:pPr algn="ctr"/>
                      <a:r>
                        <a:rPr lang="en-US" b="1" dirty="0">
                          <a:solidFill>
                            <a:srgbClr val="7030A0"/>
                          </a:solidFill>
                        </a:rPr>
                        <a:t>0</a:t>
                      </a:r>
                    </a:p>
                  </a:txBody>
                  <a:tcPr/>
                </a:tc>
                <a:tc>
                  <a:txBody>
                    <a:bodyPr/>
                    <a:lstStyle/>
                    <a:p>
                      <a:pPr algn="ctr"/>
                      <a:r>
                        <a:rPr lang="en-US" b="1" dirty="0">
                          <a:solidFill>
                            <a:srgbClr val="7030A0"/>
                          </a:solidFill>
                        </a:rPr>
                        <a:t>1</a:t>
                      </a:r>
                    </a:p>
                  </a:txBody>
                  <a:tcPr/>
                </a:tc>
                <a:tc>
                  <a:txBody>
                    <a:bodyPr/>
                    <a:lstStyle/>
                    <a:p>
                      <a:pPr algn="ctr"/>
                      <a:r>
                        <a:rPr lang="en-US" b="1" dirty="0">
                          <a:solidFill>
                            <a:srgbClr val="7030A0"/>
                          </a:solidFill>
                        </a:rPr>
                        <a:t>2</a:t>
                      </a:r>
                    </a:p>
                  </a:txBody>
                  <a:tcPr/>
                </a:tc>
                <a:tc>
                  <a:txBody>
                    <a:bodyPr/>
                    <a:lstStyle/>
                    <a:p>
                      <a:pPr algn="ctr"/>
                      <a:r>
                        <a:rPr lang="en-US" b="1" dirty="0">
                          <a:solidFill>
                            <a:srgbClr val="7030A0"/>
                          </a:solidFill>
                        </a:rPr>
                        <a:t>3</a:t>
                      </a:r>
                    </a:p>
                  </a:txBody>
                  <a:tcPr/>
                </a:tc>
                <a:tc>
                  <a:txBody>
                    <a:bodyPr/>
                    <a:lstStyle/>
                    <a:p>
                      <a:pPr algn="ctr"/>
                      <a:r>
                        <a:rPr lang="en-US" b="1" dirty="0">
                          <a:solidFill>
                            <a:srgbClr val="7030A0"/>
                          </a:solidFill>
                        </a:rPr>
                        <a:t>4</a:t>
                      </a:r>
                    </a:p>
                  </a:txBody>
                  <a:tcPr/>
                </a:tc>
                <a:extLst>
                  <a:ext uri="{0D108BD9-81ED-4DB2-BD59-A6C34878D82A}">
                    <a16:rowId xmlns:a16="http://schemas.microsoft.com/office/drawing/2014/main" val="2318080686"/>
                  </a:ext>
                </a:extLst>
              </a:tr>
            </a:tbl>
          </a:graphicData>
        </a:graphic>
      </p:graphicFrame>
    </p:spTree>
    <p:extLst>
      <p:ext uri="{BB962C8B-B14F-4D97-AF65-F5344CB8AC3E}">
        <p14:creationId xmlns:p14="http://schemas.microsoft.com/office/powerpoint/2010/main" val="9797298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DECF2B-3D3D-4BF9-A038-CEADD511F730}" type="slidenum">
              <a:rPr kumimoji="0" 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aphicFrame>
        <p:nvGraphicFramePr>
          <p:cNvPr id="9" name="Group 151"/>
          <p:cNvGraphicFramePr>
            <a:graphicFrameLocks/>
          </p:cNvGraphicFramePr>
          <p:nvPr/>
        </p:nvGraphicFramePr>
        <p:xfrm>
          <a:off x="5867400" y="1447800"/>
          <a:ext cx="2743200" cy="3200400"/>
        </p:xfrm>
        <a:graphic>
          <a:graphicData uri="http://schemas.openxmlformats.org/drawingml/2006/table">
            <a:tbl>
              <a:tblPr/>
              <a:tblGrid>
                <a:gridCol w="547007">
                  <a:extLst>
                    <a:ext uri="{9D8B030D-6E8A-4147-A177-3AD203B41FA5}">
                      <a16:colId xmlns:a16="http://schemas.microsoft.com/office/drawing/2014/main" val="20000"/>
                    </a:ext>
                  </a:extLst>
                </a:gridCol>
                <a:gridCol w="549049">
                  <a:extLst>
                    <a:ext uri="{9D8B030D-6E8A-4147-A177-3AD203B41FA5}">
                      <a16:colId xmlns:a16="http://schemas.microsoft.com/office/drawing/2014/main" val="20001"/>
                    </a:ext>
                  </a:extLst>
                </a:gridCol>
                <a:gridCol w="551089">
                  <a:extLst>
                    <a:ext uri="{9D8B030D-6E8A-4147-A177-3AD203B41FA5}">
                      <a16:colId xmlns:a16="http://schemas.microsoft.com/office/drawing/2014/main" val="20002"/>
                    </a:ext>
                  </a:extLst>
                </a:gridCol>
                <a:gridCol w="549048">
                  <a:extLst>
                    <a:ext uri="{9D8B030D-6E8A-4147-A177-3AD203B41FA5}">
                      <a16:colId xmlns:a16="http://schemas.microsoft.com/office/drawing/2014/main" val="20003"/>
                    </a:ext>
                  </a:extLst>
                </a:gridCol>
                <a:gridCol w="547007">
                  <a:extLst>
                    <a:ext uri="{9D8B030D-6E8A-4147-A177-3AD203B41FA5}">
                      <a16:colId xmlns:a16="http://schemas.microsoft.com/office/drawing/2014/main" val="20004"/>
                    </a:ext>
                  </a:extLst>
                </a:gridCol>
              </a:tblGrid>
              <a:tr h="64008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08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08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008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008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1" name="Rectangle 2"/>
          <p:cNvSpPr txBox="1">
            <a:spLocks noChangeArrowheads="1"/>
          </p:cNvSpPr>
          <p:nvPr/>
        </p:nvSpPr>
        <p:spPr bwMode="auto">
          <a:xfrm>
            <a:off x="462188" y="192088"/>
            <a:ext cx="7310211" cy="914400"/>
          </a:xfrm>
          <a:prstGeom prst="rect">
            <a:avLst/>
          </a:prstGeom>
          <a:noFill/>
          <a:ln w="9525">
            <a:noFill/>
            <a:miter lim="800000"/>
            <a:headEnd/>
            <a:tailEnd/>
          </a:ln>
        </p:spPr>
        <p:txBody>
          <a:bodyPr anchor="ctr"/>
          <a:lstStyle/>
          <a:p>
            <a:pPr lvl="0" eaLnBrk="0" fontAlgn="base">
              <a:spcBef>
                <a:spcPct val="0"/>
              </a:spcBef>
              <a:spcAft>
                <a:spcPct val="0"/>
              </a:spcAft>
              <a:defRPr/>
            </a:pPr>
            <a:r>
              <a:rPr lang="en-US" sz="4000" b="1" dirty="0">
                <a:solidFill>
                  <a:srgbClr val="007FA3"/>
                </a:solidFill>
                <a:latin typeface="Times New Roman"/>
                <a:ea typeface="Times New Roman"/>
                <a:cs typeface="Times New Roman"/>
              </a:rPr>
              <a:t>Floyd’s</a:t>
            </a:r>
          </a:p>
        </p:txBody>
      </p:sp>
      <p:sp>
        <p:nvSpPr>
          <p:cNvPr id="52267" name="TextBox 1"/>
          <p:cNvSpPr txBox="1">
            <a:spLocks noChangeArrowheads="1"/>
          </p:cNvSpPr>
          <p:nvPr/>
        </p:nvSpPr>
        <p:spPr bwMode="auto">
          <a:xfrm>
            <a:off x="462189" y="1025133"/>
            <a:ext cx="5186363" cy="369887"/>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Find the shortest path from 0 to every other node</a:t>
            </a:r>
          </a:p>
        </p:txBody>
      </p:sp>
      <p:pic>
        <p:nvPicPr>
          <p:cNvPr id="2050" name="Picture 2"/>
          <p:cNvPicPr>
            <a:picLocks noChangeAspect="1" noChangeArrowheads="1"/>
          </p:cNvPicPr>
          <p:nvPr/>
        </p:nvPicPr>
        <p:blipFill>
          <a:blip r:embed="rId2" cstate="print"/>
          <a:srcRect/>
          <a:stretch>
            <a:fillRect/>
          </a:stretch>
        </p:blipFill>
        <p:spPr bwMode="auto">
          <a:xfrm>
            <a:off x="462189" y="1462504"/>
            <a:ext cx="4772025" cy="3390900"/>
          </a:xfrm>
          <a:prstGeom prst="rect">
            <a:avLst/>
          </a:prstGeom>
          <a:noFill/>
          <a:ln w="9525">
            <a:noFill/>
            <a:miter lim="800000"/>
            <a:headEnd/>
            <a:tailEnd/>
          </a:ln>
        </p:spPr>
      </p:pic>
      <p:grpSp>
        <p:nvGrpSpPr>
          <p:cNvPr id="10" name="Group 85"/>
          <p:cNvGrpSpPr>
            <a:grpSpLocks/>
          </p:cNvGrpSpPr>
          <p:nvPr/>
        </p:nvGrpSpPr>
        <p:grpSpPr bwMode="auto">
          <a:xfrm>
            <a:off x="4146843" y="4671774"/>
            <a:ext cx="120650" cy="1189038"/>
            <a:chOff x="9134" y="3243"/>
            <a:chExt cx="118" cy="1195"/>
          </a:xfrm>
        </p:grpSpPr>
        <p:sp>
          <p:nvSpPr>
            <p:cNvPr id="12" name="AutoShape 86"/>
            <p:cNvSpPr>
              <a:spLocks/>
            </p:cNvSpPr>
            <p:nvPr/>
          </p:nvSpPr>
          <p:spPr bwMode="auto">
            <a:xfrm>
              <a:off x="9134" y="3243"/>
              <a:ext cx="118" cy="1195"/>
            </a:xfrm>
            <a:prstGeom prst="leftBracket">
              <a:avLst>
                <a:gd name="adj" fmla="val 84393"/>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grpSp>
        <p:nvGrpSpPr>
          <p:cNvPr id="13" name="Group 87"/>
          <p:cNvGrpSpPr>
            <a:grpSpLocks/>
          </p:cNvGrpSpPr>
          <p:nvPr/>
        </p:nvGrpSpPr>
        <p:grpSpPr bwMode="auto">
          <a:xfrm>
            <a:off x="3853155" y="4389199"/>
            <a:ext cx="1090613" cy="1593850"/>
            <a:chOff x="8848" y="2959"/>
            <a:chExt cx="1065" cy="1601"/>
          </a:xfrm>
        </p:grpSpPr>
        <p:sp>
          <p:nvSpPr>
            <p:cNvPr id="14" name="Text Box 88"/>
            <p:cNvSpPr txBox="1">
              <a:spLocks noChangeArrowheads="1"/>
            </p:cNvSpPr>
            <p:nvPr/>
          </p:nvSpPr>
          <p:spPr bwMode="auto">
            <a:xfrm>
              <a:off x="8848" y="2959"/>
              <a:ext cx="1065" cy="1601"/>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0   0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4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5" name="AutoShape 89"/>
            <p:cNvSpPr>
              <a:spLocks/>
            </p:cNvSpPr>
            <p:nvPr/>
          </p:nvSpPr>
          <p:spPr bwMode="auto">
            <a:xfrm>
              <a:off x="9453" y="3246"/>
              <a:ext cx="60" cy="1194"/>
            </a:xfrm>
            <a:prstGeom prst="rightBracket">
              <a:avLst>
                <a:gd name="adj" fmla="val 165833"/>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sp>
        <p:nvSpPr>
          <p:cNvPr id="16" name="Text Box 90"/>
          <p:cNvSpPr txBox="1">
            <a:spLocks noChangeArrowheads="1"/>
          </p:cNvSpPr>
          <p:nvPr/>
        </p:nvSpPr>
        <p:spPr bwMode="auto">
          <a:xfrm>
            <a:off x="3540418" y="5967174"/>
            <a:ext cx="1836738" cy="41751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minPathLengths</a:t>
            </a:r>
            <a:endParaRPr kumimoji="0" lang="en-US" sz="16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7" name="Oval 16"/>
          <p:cNvSpPr/>
          <p:nvPr/>
        </p:nvSpPr>
        <p:spPr>
          <a:xfrm>
            <a:off x="6429829" y="1349829"/>
            <a:ext cx="493485" cy="537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9" name="Straight Arrow Connector 18"/>
          <p:cNvCxnSpPr/>
          <p:nvPr/>
        </p:nvCxnSpPr>
        <p:spPr>
          <a:xfrm flipH="1">
            <a:off x="4601029" y="1683657"/>
            <a:ext cx="1799771" cy="326571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7771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DECF2B-3D3D-4BF9-A038-CEADD511F730}" type="slidenum">
              <a:rPr kumimoji="0" 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aphicFrame>
        <p:nvGraphicFramePr>
          <p:cNvPr id="9" name="Group 151"/>
          <p:cNvGraphicFramePr>
            <a:graphicFrameLocks/>
          </p:cNvGraphicFramePr>
          <p:nvPr/>
        </p:nvGraphicFramePr>
        <p:xfrm>
          <a:off x="5867400" y="1447800"/>
          <a:ext cx="2743200" cy="3200400"/>
        </p:xfrm>
        <a:graphic>
          <a:graphicData uri="http://schemas.openxmlformats.org/drawingml/2006/table">
            <a:tbl>
              <a:tblPr/>
              <a:tblGrid>
                <a:gridCol w="547007">
                  <a:extLst>
                    <a:ext uri="{9D8B030D-6E8A-4147-A177-3AD203B41FA5}">
                      <a16:colId xmlns:a16="http://schemas.microsoft.com/office/drawing/2014/main" val="20000"/>
                    </a:ext>
                  </a:extLst>
                </a:gridCol>
                <a:gridCol w="549049">
                  <a:extLst>
                    <a:ext uri="{9D8B030D-6E8A-4147-A177-3AD203B41FA5}">
                      <a16:colId xmlns:a16="http://schemas.microsoft.com/office/drawing/2014/main" val="20001"/>
                    </a:ext>
                  </a:extLst>
                </a:gridCol>
                <a:gridCol w="551089">
                  <a:extLst>
                    <a:ext uri="{9D8B030D-6E8A-4147-A177-3AD203B41FA5}">
                      <a16:colId xmlns:a16="http://schemas.microsoft.com/office/drawing/2014/main" val="20002"/>
                    </a:ext>
                  </a:extLst>
                </a:gridCol>
                <a:gridCol w="549048">
                  <a:extLst>
                    <a:ext uri="{9D8B030D-6E8A-4147-A177-3AD203B41FA5}">
                      <a16:colId xmlns:a16="http://schemas.microsoft.com/office/drawing/2014/main" val="20003"/>
                    </a:ext>
                  </a:extLst>
                </a:gridCol>
                <a:gridCol w="547007">
                  <a:extLst>
                    <a:ext uri="{9D8B030D-6E8A-4147-A177-3AD203B41FA5}">
                      <a16:colId xmlns:a16="http://schemas.microsoft.com/office/drawing/2014/main" val="20004"/>
                    </a:ext>
                  </a:extLst>
                </a:gridCol>
              </a:tblGrid>
              <a:tr h="64008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08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08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008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008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1" name="Rectangle 2"/>
          <p:cNvSpPr txBox="1">
            <a:spLocks noChangeArrowheads="1"/>
          </p:cNvSpPr>
          <p:nvPr/>
        </p:nvSpPr>
        <p:spPr bwMode="auto">
          <a:xfrm>
            <a:off x="501706" y="362061"/>
            <a:ext cx="7317274" cy="914400"/>
          </a:xfrm>
          <a:prstGeom prst="rect">
            <a:avLst/>
          </a:prstGeom>
          <a:noFill/>
          <a:ln w="9525">
            <a:noFill/>
            <a:miter lim="800000"/>
            <a:headEnd/>
            <a:tailEnd/>
          </a:ln>
        </p:spPr>
        <p:txBody>
          <a:bodyPr anchor="ctr"/>
          <a:lstStyle/>
          <a:p>
            <a:pPr eaLnBrk="0" fontAlgn="base">
              <a:spcBef>
                <a:spcPct val="0"/>
              </a:spcBef>
              <a:spcAft>
                <a:spcPct val="0"/>
              </a:spcAft>
              <a:defRPr/>
            </a:pPr>
            <a:r>
              <a:rPr lang="en-US" sz="4000" b="1" dirty="0">
                <a:solidFill>
                  <a:srgbClr val="007FA3"/>
                </a:solidFill>
                <a:latin typeface="Times New Roman"/>
                <a:ea typeface="Times New Roman"/>
                <a:cs typeface="Times New Roman"/>
              </a:rPr>
              <a:t>Floyd’s</a:t>
            </a:r>
          </a:p>
        </p:txBody>
      </p:sp>
      <p:pic>
        <p:nvPicPr>
          <p:cNvPr id="2050" name="Picture 2"/>
          <p:cNvPicPr>
            <a:picLocks noChangeAspect="1" noChangeArrowheads="1"/>
          </p:cNvPicPr>
          <p:nvPr/>
        </p:nvPicPr>
        <p:blipFill>
          <a:blip r:embed="rId2" cstate="print"/>
          <a:srcRect/>
          <a:stretch>
            <a:fillRect/>
          </a:stretch>
        </p:blipFill>
        <p:spPr bwMode="auto">
          <a:xfrm>
            <a:off x="347663" y="1340978"/>
            <a:ext cx="4772025" cy="3390900"/>
          </a:xfrm>
          <a:prstGeom prst="rect">
            <a:avLst/>
          </a:prstGeom>
          <a:noFill/>
          <a:ln w="9525">
            <a:noFill/>
            <a:miter lim="800000"/>
            <a:headEnd/>
            <a:tailEnd/>
          </a:ln>
        </p:spPr>
      </p:pic>
      <p:grpSp>
        <p:nvGrpSpPr>
          <p:cNvPr id="2" name="Group 85"/>
          <p:cNvGrpSpPr>
            <a:grpSpLocks/>
          </p:cNvGrpSpPr>
          <p:nvPr/>
        </p:nvGrpSpPr>
        <p:grpSpPr bwMode="auto">
          <a:xfrm>
            <a:off x="4146843" y="4671774"/>
            <a:ext cx="120650" cy="1189038"/>
            <a:chOff x="9134" y="3243"/>
            <a:chExt cx="118" cy="1195"/>
          </a:xfrm>
        </p:grpSpPr>
        <p:sp>
          <p:nvSpPr>
            <p:cNvPr id="12" name="AutoShape 86"/>
            <p:cNvSpPr>
              <a:spLocks/>
            </p:cNvSpPr>
            <p:nvPr/>
          </p:nvSpPr>
          <p:spPr bwMode="auto">
            <a:xfrm>
              <a:off x="9134" y="3243"/>
              <a:ext cx="118" cy="1195"/>
            </a:xfrm>
            <a:prstGeom prst="leftBracket">
              <a:avLst>
                <a:gd name="adj" fmla="val 84393"/>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grpSp>
        <p:nvGrpSpPr>
          <p:cNvPr id="3" name="Group 87"/>
          <p:cNvGrpSpPr>
            <a:grpSpLocks/>
          </p:cNvGrpSpPr>
          <p:nvPr/>
        </p:nvGrpSpPr>
        <p:grpSpPr bwMode="auto">
          <a:xfrm>
            <a:off x="3853155" y="4389199"/>
            <a:ext cx="1090613" cy="1593850"/>
            <a:chOff x="8848" y="2959"/>
            <a:chExt cx="1065" cy="1601"/>
          </a:xfrm>
        </p:grpSpPr>
        <p:sp>
          <p:nvSpPr>
            <p:cNvPr id="14" name="Text Box 88"/>
            <p:cNvSpPr txBox="1">
              <a:spLocks noChangeArrowheads="1"/>
            </p:cNvSpPr>
            <p:nvPr/>
          </p:nvSpPr>
          <p:spPr bwMode="auto">
            <a:xfrm>
              <a:off x="8848" y="2959"/>
              <a:ext cx="1065" cy="1601"/>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0   0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1   16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4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5" name="AutoShape 89"/>
            <p:cNvSpPr>
              <a:spLocks/>
            </p:cNvSpPr>
            <p:nvPr/>
          </p:nvSpPr>
          <p:spPr bwMode="auto">
            <a:xfrm>
              <a:off x="9453" y="3246"/>
              <a:ext cx="60" cy="1194"/>
            </a:xfrm>
            <a:prstGeom prst="rightBracket">
              <a:avLst>
                <a:gd name="adj" fmla="val 165833"/>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sp>
        <p:nvSpPr>
          <p:cNvPr id="16" name="Text Box 90"/>
          <p:cNvSpPr txBox="1">
            <a:spLocks noChangeArrowheads="1"/>
          </p:cNvSpPr>
          <p:nvPr/>
        </p:nvSpPr>
        <p:spPr bwMode="auto">
          <a:xfrm>
            <a:off x="3540418" y="5967174"/>
            <a:ext cx="1836738" cy="41751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minPathLengths</a:t>
            </a:r>
            <a:endParaRPr kumimoji="0" lang="en-US" sz="16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7" name="Oval 16"/>
          <p:cNvSpPr/>
          <p:nvPr/>
        </p:nvSpPr>
        <p:spPr>
          <a:xfrm>
            <a:off x="6429829" y="1349829"/>
            <a:ext cx="493485" cy="537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9" name="Straight Arrow Connector 18"/>
          <p:cNvCxnSpPr/>
          <p:nvPr/>
        </p:nvCxnSpPr>
        <p:spPr>
          <a:xfrm flipH="1">
            <a:off x="4601029" y="1683657"/>
            <a:ext cx="1799771" cy="326571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606731" y="1985555"/>
            <a:ext cx="940526" cy="248194"/>
          </a:xfrm>
          <a:prstGeom prst="straightConnector1">
            <a:avLst/>
          </a:prstGeom>
          <a:ln w="38100">
            <a:solidFill>
              <a:srgbClr val="FF0000"/>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800093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Number Placeholder 5"/>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C6F3B93-D97A-4CB9-8ECC-A49BB75DBD72}" type="slidenum">
              <a:rPr kumimoji="0" 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aphicFrame>
        <p:nvGraphicFramePr>
          <p:cNvPr id="1371218" name="Group 82"/>
          <p:cNvGraphicFramePr>
            <a:graphicFrameLocks noGrp="1"/>
          </p:cNvGraphicFramePr>
          <p:nvPr>
            <p:ph idx="1"/>
          </p:nvPr>
        </p:nvGraphicFramePr>
        <p:xfrm>
          <a:off x="6629400" y="3048000"/>
          <a:ext cx="2209800" cy="3411539"/>
        </p:xfrm>
        <a:graphic>
          <a:graphicData uri="http://schemas.openxmlformats.org/drawingml/2006/table">
            <a:tbl>
              <a:tblPr/>
              <a:tblGrid>
                <a:gridCol w="441325">
                  <a:extLst>
                    <a:ext uri="{9D8B030D-6E8A-4147-A177-3AD203B41FA5}">
                      <a16:colId xmlns:a16="http://schemas.microsoft.com/office/drawing/2014/main" val="20000"/>
                    </a:ext>
                  </a:extLst>
                </a:gridCol>
                <a:gridCol w="442913">
                  <a:extLst>
                    <a:ext uri="{9D8B030D-6E8A-4147-A177-3AD203B41FA5}">
                      <a16:colId xmlns:a16="http://schemas.microsoft.com/office/drawing/2014/main" val="20001"/>
                    </a:ext>
                  </a:extLst>
                </a:gridCol>
                <a:gridCol w="444500">
                  <a:extLst>
                    <a:ext uri="{9D8B030D-6E8A-4147-A177-3AD203B41FA5}">
                      <a16:colId xmlns:a16="http://schemas.microsoft.com/office/drawing/2014/main" val="20002"/>
                    </a:ext>
                  </a:extLst>
                </a:gridCol>
                <a:gridCol w="439737">
                  <a:extLst>
                    <a:ext uri="{9D8B030D-6E8A-4147-A177-3AD203B41FA5}">
                      <a16:colId xmlns:a16="http://schemas.microsoft.com/office/drawing/2014/main" val="20003"/>
                    </a:ext>
                  </a:extLst>
                </a:gridCol>
                <a:gridCol w="441325">
                  <a:extLst>
                    <a:ext uri="{9D8B030D-6E8A-4147-A177-3AD203B41FA5}">
                      <a16:colId xmlns:a16="http://schemas.microsoft.com/office/drawing/2014/main" val="20004"/>
                    </a:ext>
                  </a:extLst>
                </a:gridCol>
              </a:tblGrid>
              <a:tr h="7381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98488">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endParaRPr kumimoji="0" lang="en-US" sz="2800" b="0" i="0" u="none" strike="noStrike" cap="none" normalizeH="0" baseline="0" dirty="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96900">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739775">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738188">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53290" name="Oval 83"/>
          <p:cNvSpPr>
            <a:spLocks noChangeArrowheads="1"/>
          </p:cNvSpPr>
          <p:nvPr/>
        </p:nvSpPr>
        <p:spPr bwMode="auto">
          <a:xfrm>
            <a:off x="7924800" y="3124200"/>
            <a:ext cx="457200" cy="457200"/>
          </a:xfrm>
          <a:prstGeom prst="ellipse">
            <a:avLst/>
          </a:prstGeom>
          <a:noFill/>
          <a:ln w="9525">
            <a:solidFill>
              <a:srgbClr val="FF0000"/>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3291" name="Oval 84"/>
          <p:cNvSpPr>
            <a:spLocks noChangeArrowheads="1"/>
          </p:cNvSpPr>
          <p:nvPr/>
        </p:nvSpPr>
        <p:spPr bwMode="auto">
          <a:xfrm>
            <a:off x="7086600" y="4953000"/>
            <a:ext cx="457200" cy="457200"/>
          </a:xfrm>
          <a:prstGeom prst="ellipse">
            <a:avLst/>
          </a:prstGeom>
          <a:noFill/>
          <a:ln w="9525">
            <a:solidFill>
              <a:srgbClr val="FF0000"/>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3292" name="Line 86"/>
          <p:cNvSpPr>
            <a:spLocks noChangeShapeType="1"/>
          </p:cNvSpPr>
          <p:nvPr/>
        </p:nvSpPr>
        <p:spPr bwMode="auto">
          <a:xfrm flipH="1">
            <a:off x="7391400" y="3505200"/>
            <a:ext cx="609600" cy="1447800"/>
          </a:xfrm>
          <a:prstGeom prst="line">
            <a:avLst/>
          </a:prstGeom>
          <a:noFill/>
          <a:ln w="9525">
            <a:solidFill>
              <a:srgbClr val="FF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3293" name="Line 87"/>
          <p:cNvSpPr>
            <a:spLocks noChangeShapeType="1"/>
          </p:cNvSpPr>
          <p:nvPr/>
        </p:nvSpPr>
        <p:spPr bwMode="auto">
          <a:xfrm flipH="1" flipV="1">
            <a:off x="4557486" y="5036456"/>
            <a:ext cx="2529114" cy="68943"/>
          </a:xfrm>
          <a:prstGeom prst="line">
            <a:avLst/>
          </a:prstGeom>
          <a:noFill/>
          <a:ln w="9525">
            <a:solidFill>
              <a:srgbClr val="FF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2" name="Rectangle 2"/>
          <p:cNvSpPr txBox="1">
            <a:spLocks noChangeArrowheads="1"/>
          </p:cNvSpPr>
          <p:nvPr/>
        </p:nvSpPr>
        <p:spPr bwMode="auto">
          <a:xfrm>
            <a:off x="267628" y="406400"/>
            <a:ext cx="7657171" cy="914400"/>
          </a:xfrm>
          <a:prstGeom prst="rect">
            <a:avLst/>
          </a:prstGeom>
          <a:noFill/>
          <a:ln w="9525">
            <a:noFill/>
            <a:miter lim="800000"/>
            <a:headEnd/>
            <a:tailEnd/>
          </a:ln>
        </p:spPr>
        <p:txBody>
          <a:bodyPr anchor="ctr"/>
          <a:lstStyle/>
          <a:p>
            <a:pPr lvl="0" eaLnBrk="0" fontAlgn="base">
              <a:spcBef>
                <a:spcPct val="0"/>
              </a:spcBef>
              <a:spcAft>
                <a:spcPct val="0"/>
              </a:spcAft>
              <a:defRPr/>
            </a:pPr>
            <a:r>
              <a:rPr lang="en-US" sz="4000" b="1" dirty="0">
                <a:solidFill>
                  <a:srgbClr val="007FA3"/>
                </a:solidFill>
                <a:latin typeface="Times New Roman"/>
                <a:ea typeface="Times New Roman"/>
                <a:cs typeface="Times New Roman"/>
              </a:rPr>
              <a:t>Floyd’s</a:t>
            </a:r>
          </a:p>
        </p:txBody>
      </p:sp>
      <p:grpSp>
        <p:nvGrpSpPr>
          <p:cNvPr id="11" name="Group 85"/>
          <p:cNvGrpSpPr>
            <a:grpSpLocks/>
          </p:cNvGrpSpPr>
          <p:nvPr/>
        </p:nvGrpSpPr>
        <p:grpSpPr bwMode="auto">
          <a:xfrm>
            <a:off x="4146843" y="4671774"/>
            <a:ext cx="120650" cy="1189038"/>
            <a:chOff x="9134" y="3243"/>
            <a:chExt cx="118" cy="1195"/>
          </a:xfrm>
        </p:grpSpPr>
        <p:sp>
          <p:nvSpPr>
            <p:cNvPr id="13" name="AutoShape 86"/>
            <p:cNvSpPr>
              <a:spLocks/>
            </p:cNvSpPr>
            <p:nvPr/>
          </p:nvSpPr>
          <p:spPr bwMode="auto">
            <a:xfrm>
              <a:off x="9134" y="3243"/>
              <a:ext cx="118" cy="1195"/>
            </a:xfrm>
            <a:prstGeom prst="leftBracket">
              <a:avLst>
                <a:gd name="adj" fmla="val 84393"/>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grpSp>
        <p:nvGrpSpPr>
          <p:cNvPr id="14" name="Group 87"/>
          <p:cNvGrpSpPr>
            <a:grpSpLocks/>
          </p:cNvGrpSpPr>
          <p:nvPr/>
        </p:nvGrpSpPr>
        <p:grpSpPr bwMode="auto">
          <a:xfrm>
            <a:off x="3853155" y="4389199"/>
            <a:ext cx="1090613" cy="1593850"/>
            <a:chOff x="8848" y="2959"/>
            <a:chExt cx="1065" cy="1601"/>
          </a:xfrm>
        </p:grpSpPr>
        <p:sp>
          <p:nvSpPr>
            <p:cNvPr id="15" name="Text Box 88"/>
            <p:cNvSpPr txBox="1">
              <a:spLocks noChangeArrowheads="1"/>
            </p:cNvSpPr>
            <p:nvPr/>
          </p:nvSpPr>
          <p:spPr bwMode="auto">
            <a:xfrm>
              <a:off x="8848" y="2959"/>
              <a:ext cx="1065" cy="1601"/>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0   0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1   14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4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6" name="AutoShape 89"/>
            <p:cNvSpPr>
              <a:spLocks/>
            </p:cNvSpPr>
            <p:nvPr/>
          </p:nvSpPr>
          <p:spPr bwMode="auto">
            <a:xfrm>
              <a:off x="9453" y="3246"/>
              <a:ext cx="60" cy="1194"/>
            </a:xfrm>
            <a:prstGeom prst="rightBracket">
              <a:avLst>
                <a:gd name="adj" fmla="val 165833"/>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sp>
        <p:nvSpPr>
          <p:cNvPr id="17" name="Text Box 90"/>
          <p:cNvSpPr txBox="1">
            <a:spLocks noChangeArrowheads="1"/>
          </p:cNvSpPr>
          <p:nvPr/>
        </p:nvSpPr>
        <p:spPr bwMode="auto">
          <a:xfrm>
            <a:off x="3540418" y="5967174"/>
            <a:ext cx="1836738" cy="41751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minPathLengths</a:t>
            </a:r>
            <a:endParaRPr kumimoji="0" lang="en-US" sz="16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18" name="Picture 2"/>
          <p:cNvPicPr>
            <a:picLocks noChangeAspect="1" noChangeArrowheads="1"/>
          </p:cNvPicPr>
          <p:nvPr/>
        </p:nvPicPr>
        <p:blipFill>
          <a:blip r:embed="rId3" cstate="print"/>
          <a:srcRect/>
          <a:stretch>
            <a:fillRect/>
          </a:stretch>
        </p:blipFill>
        <p:spPr bwMode="auto">
          <a:xfrm>
            <a:off x="545873" y="1254578"/>
            <a:ext cx="4772025" cy="3390900"/>
          </a:xfrm>
          <a:prstGeom prst="rect">
            <a:avLst/>
          </a:prstGeom>
          <a:noFill/>
          <a:ln w="9525">
            <a:noFill/>
            <a:miter lim="800000"/>
            <a:headEnd/>
            <a:tailEnd/>
          </a:ln>
        </p:spPr>
      </p:pic>
      <p:cxnSp>
        <p:nvCxnSpPr>
          <p:cNvPr id="19" name="Straight Arrow Connector 18"/>
          <p:cNvCxnSpPr/>
          <p:nvPr/>
        </p:nvCxnSpPr>
        <p:spPr>
          <a:xfrm>
            <a:off x="1489166" y="2442754"/>
            <a:ext cx="0" cy="1062446"/>
          </a:xfrm>
          <a:prstGeom prst="straightConnector1">
            <a:avLst/>
          </a:prstGeom>
          <a:ln w="38100">
            <a:solidFill>
              <a:srgbClr val="FF0000"/>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1" name="Straight Arrow Connector 20"/>
          <p:cNvCxnSpPr/>
          <p:nvPr/>
        </p:nvCxnSpPr>
        <p:spPr>
          <a:xfrm flipV="1">
            <a:off x="1802674" y="1920240"/>
            <a:ext cx="1110343" cy="1661160"/>
          </a:xfrm>
          <a:prstGeom prst="straightConnector1">
            <a:avLst/>
          </a:prstGeom>
          <a:ln w="38100">
            <a:solidFill>
              <a:srgbClr val="FF0000"/>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61301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82"/>
          <p:cNvGraphicFramePr>
            <a:graphicFrameLocks/>
          </p:cNvGraphicFramePr>
          <p:nvPr/>
        </p:nvGraphicFramePr>
        <p:xfrm>
          <a:off x="6248400" y="3429000"/>
          <a:ext cx="2765425" cy="2774951"/>
        </p:xfrm>
        <a:graphic>
          <a:graphicData uri="http://schemas.openxmlformats.org/drawingml/2006/table">
            <a:tbl>
              <a:tblPr/>
              <a:tblGrid>
                <a:gridCol w="552291">
                  <a:extLst>
                    <a:ext uri="{9D8B030D-6E8A-4147-A177-3AD203B41FA5}">
                      <a16:colId xmlns:a16="http://schemas.microsoft.com/office/drawing/2014/main" val="20000"/>
                    </a:ext>
                  </a:extLst>
                </a:gridCol>
                <a:gridCol w="554277">
                  <a:extLst>
                    <a:ext uri="{9D8B030D-6E8A-4147-A177-3AD203B41FA5}">
                      <a16:colId xmlns:a16="http://schemas.microsoft.com/office/drawing/2014/main" val="20001"/>
                    </a:ext>
                  </a:extLst>
                </a:gridCol>
                <a:gridCol w="556263">
                  <a:extLst>
                    <a:ext uri="{9D8B030D-6E8A-4147-A177-3AD203B41FA5}">
                      <a16:colId xmlns:a16="http://schemas.microsoft.com/office/drawing/2014/main" val="20002"/>
                    </a:ext>
                  </a:extLst>
                </a:gridCol>
                <a:gridCol w="550303">
                  <a:extLst>
                    <a:ext uri="{9D8B030D-6E8A-4147-A177-3AD203B41FA5}">
                      <a16:colId xmlns:a16="http://schemas.microsoft.com/office/drawing/2014/main" val="20003"/>
                    </a:ext>
                  </a:extLst>
                </a:gridCol>
                <a:gridCol w="552291">
                  <a:extLst>
                    <a:ext uri="{9D8B030D-6E8A-4147-A177-3AD203B41FA5}">
                      <a16:colId xmlns:a16="http://schemas.microsoft.com/office/drawing/2014/main" val="20004"/>
                    </a:ext>
                  </a:extLst>
                </a:gridCol>
              </a:tblGrid>
              <a:tr h="51817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rPr>
                        <a:t>0</a:t>
                      </a:r>
                    </a:p>
                  </a:txBody>
                  <a:tcPr marL="91455" marR="91455"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16</a:t>
                      </a:r>
                    </a:p>
                  </a:txBody>
                  <a:tcPr marL="91455" marR="91455"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marL="91455" marR="91455"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2</a:t>
                      </a:r>
                    </a:p>
                  </a:txBody>
                  <a:tcPr marL="91455" marR="91455"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3</a:t>
                      </a:r>
                    </a:p>
                  </a:txBody>
                  <a:tcPr marL="91455" marR="91455"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18170">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endParaRPr kumimoji="0" lang="en-US" sz="2800" b="0" i="0" u="none" strike="noStrike" cap="none" normalizeH="0" baseline="0" dirty="0">
                        <a:ln>
                          <a:noFill/>
                        </a:ln>
                        <a:solidFill>
                          <a:schemeClr val="tx1"/>
                        </a:solidFill>
                        <a:effectLst/>
                        <a:latin typeface="Times New Roman" pitchFamily="18" charset="0"/>
                      </a:endParaRPr>
                    </a:p>
                  </a:txBody>
                  <a:tcPr marL="91455" marR="91455"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marL="91455" marR="91455"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5</a:t>
                      </a:r>
                    </a:p>
                  </a:txBody>
                  <a:tcPr marL="91455" marR="91455"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marL="91455" marR="91455"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marL="91455" marR="91455"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18170">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marL="91455" marR="91455"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3</a:t>
                      </a:r>
                    </a:p>
                  </a:txBody>
                  <a:tcPr marL="91455" marR="91455"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marL="91455" marR="91455"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marL="91455" marR="91455"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marL="91455" marR="91455"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610875">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marL="91455" marR="91455"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12</a:t>
                      </a:r>
                    </a:p>
                  </a:txBody>
                  <a:tcPr marL="91455" marR="91455"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marL="91455" marR="91455"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marL="91455" marR="91455"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7</a:t>
                      </a:r>
                    </a:p>
                  </a:txBody>
                  <a:tcPr marL="91455" marR="91455"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609566">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marL="91455" marR="91455"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10</a:t>
                      </a:r>
                    </a:p>
                  </a:txBody>
                  <a:tcPr marL="91455" marR="91455"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4</a:t>
                      </a:r>
                    </a:p>
                  </a:txBody>
                  <a:tcPr marL="91455" marR="91455"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a:t>
                      </a:r>
                    </a:p>
                  </a:txBody>
                  <a:tcPr marL="91455" marR="91455"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rPr>
                        <a:t>0</a:t>
                      </a:r>
                    </a:p>
                  </a:txBody>
                  <a:tcPr marL="91455" marR="91455"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54313" name="Slide Number Placeholder 5"/>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394CD24-0A42-4498-BA06-3DCD7B3781A6}" type="slidenum">
              <a:rPr kumimoji="0" 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4314" name="Oval 45"/>
          <p:cNvSpPr>
            <a:spLocks noChangeArrowheads="1"/>
          </p:cNvSpPr>
          <p:nvPr/>
        </p:nvSpPr>
        <p:spPr bwMode="auto">
          <a:xfrm>
            <a:off x="8458200" y="3505200"/>
            <a:ext cx="457200" cy="457200"/>
          </a:xfrm>
          <a:prstGeom prst="ellipse">
            <a:avLst/>
          </a:prstGeom>
          <a:noFill/>
          <a:ln w="9525">
            <a:solidFill>
              <a:srgbClr val="FF0000"/>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4315" name="Oval 46"/>
          <p:cNvSpPr>
            <a:spLocks noChangeArrowheads="1"/>
          </p:cNvSpPr>
          <p:nvPr/>
        </p:nvSpPr>
        <p:spPr bwMode="auto">
          <a:xfrm>
            <a:off x="7391400" y="5638800"/>
            <a:ext cx="457200" cy="457200"/>
          </a:xfrm>
          <a:prstGeom prst="ellipse">
            <a:avLst/>
          </a:prstGeom>
          <a:noFill/>
          <a:ln w="9525">
            <a:solidFill>
              <a:srgbClr val="FF0000"/>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4316" name="Line 47"/>
          <p:cNvSpPr>
            <a:spLocks noChangeShapeType="1"/>
          </p:cNvSpPr>
          <p:nvPr/>
        </p:nvSpPr>
        <p:spPr bwMode="auto">
          <a:xfrm flipH="1">
            <a:off x="7696200" y="3886200"/>
            <a:ext cx="838200" cy="1752600"/>
          </a:xfrm>
          <a:prstGeom prst="line">
            <a:avLst/>
          </a:prstGeom>
          <a:noFill/>
          <a:ln w="9525">
            <a:solidFill>
              <a:srgbClr val="FF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4317" name="Line 48"/>
          <p:cNvSpPr>
            <a:spLocks noChangeShapeType="1"/>
          </p:cNvSpPr>
          <p:nvPr/>
        </p:nvSpPr>
        <p:spPr bwMode="auto">
          <a:xfrm flipH="1">
            <a:off x="4572000" y="4724399"/>
            <a:ext cx="2209800" cy="297543"/>
          </a:xfrm>
          <a:prstGeom prst="line">
            <a:avLst/>
          </a:prstGeom>
          <a:noFill/>
          <a:ln w="9525">
            <a:solidFill>
              <a:srgbClr val="FF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4318" name="Oval 49"/>
          <p:cNvSpPr>
            <a:spLocks noChangeArrowheads="1"/>
          </p:cNvSpPr>
          <p:nvPr/>
        </p:nvSpPr>
        <p:spPr bwMode="auto">
          <a:xfrm>
            <a:off x="6781800" y="4495800"/>
            <a:ext cx="457200" cy="457200"/>
          </a:xfrm>
          <a:prstGeom prst="ellipse">
            <a:avLst/>
          </a:prstGeom>
          <a:noFill/>
          <a:ln w="9525">
            <a:solidFill>
              <a:srgbClr val="FF0000"/>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4319" name="Line 50"/>
          <p:cNvSpPr>
            <a:spLocks noChangeShapeType="1"/>
          </p:cNvSpPr>
          <p:nvPr/>
        </p:nvSpPr>
        <p:spPr bwMode="auto">
          <a:xfrm flipH="1" flipV="1">
            <a:off x="7162800" y="4876800"/>
            <a:ext cx="304800" cy="762000"/>
          </a:xfrm>
          <a:prstGeom prst="line">
            <a:avLst/>
          </a:prstGeom>
          <a:noFill/>
          <a:ln w="9525">
            <a:solidFill>
              <a:srgbClr val="FF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4320" name="Text Box 51"/>
          <p:cNvSpPr txBox="1">
            <a:spLocks noChangeArrowheads="1"/>
          </p:cNvSpPr>
          <p:nvPr/>
        </p:nvSpPr>
        <p:spPr bwMode="auto">
          <a:xfrm>
            <a:off x="636449" y="6246132"/>
            <a:ext cx="3724096" cy="369332"/>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pitchFamily="34" charset="0"/>
                <a:ea typeface="+mn-ea"/>
                <a:cs typeface="+mn-cs"/>
              </a:rPr>
              <a:t>Then repeat process for [2], [3], [4]</a:t>
            </a:r>
          </a:p>
        </p:txBody>
      </p:sp>
      <p:sp>
        <p:nvSpPr>
          <p:cNvPr id="15" name="Rectangle 2"/>
          <p:cNvSpPr txBox="1">
            <a:spLocks noChangeArrowheads="1"/>
          </p:cNvSpPr>
          <p:nvPr/>
        </p:nvSpPr>
        <p:spPr bwMode="auto">
          <a:xfrm>
            <a:off x="356838" y="416378"/>
            <a:ext cx="7415561" cy="914400"/>
          </a:xfrm>
          <a:prstGeom prst="rect">
            <a:avLst/>
          </a:prstGeom>
          <a:noFill/>
          <a:ln w="9525">
            <a:noFill/>
            <a:miter lim="800000"/>
            <a:headEnd/>
            <a:tailEnd/>
          </a:ln>
        </p:spPr>
        <p:txBody>
          <a:bodyPr anchor="ctr"/>
          <a:lstStyle/>
          <a:p>
            <a:pPr eaLnBrk="0" fontAlgn="base">
              <a:spcBef>
                <a:spcPct val="0"/>
              </a:spcBef>
              <a:spcAft>
                <a:spcPct val="0"/>
              </a:spcAft>
              <a:defRPr/>
            </a:pPr>
            <a:r>
              <a:rPr lang="en-US" sz="4000" b="1" dirty="0">
                <a:solidFill>
                  <a:srgbClr val="007FA3"/>
                </a:solidFill>
                <a:latin typeface="Times New Roman"/>
                <a:ea typeface="Times New Roman"/>
                <a:cs typeface="Times New Roman"/>
              </a:rPr>
              <a:t>Floyd’s</a:t>
            </a:r>
          </a:p>
        </p:txBody>
      </p:sp>
      <p:grpSp>
        <p:nvGrpSpPr>
          <p:cNvPr id="16" name="Group 85"/>
          <p:cNvGrpSpPr>
            <a:grpSpLocks/>
          </p:cNvGrpSpPr>
          <p:nvPr/>
        </p:nvGrpSpPr>
        <p:grpSpPr bwMode="auto">
          <a:xfrm>
            <a:off x="4146843" y="4671774"/>
            <a:ext cx="120650" cy="1189038"/>
            <a:chOff x="9134" y="3243"/>
            <a:chExt cx="118" cy="1195"/>
          </a:xfrm>
        </p:grpSpPr>
        <p:sp>
          <p:nvSpPr>
            <p:cNvPr id="17" name="AutoShape 86"/>
            <p:cNvSpPr>
              <a:spLocks/>
            </p:cNvSpPr>
            <p:nvPr/>
          </p:nvSpPr>
          <p:spPr bwMode="auto">
            <a:xfrm>
              <a:off x="9134" y="3243"/>
              <a:ext cx="118" cy="1195"/>
            </a:xfrm>
            <a:prstGeom prst="leftBracket">
              <a:avLst>
                <a:gd name="adj" fmla="val 84393"/>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grpSp>
        <p:nvGrpSpPr>
          <p:cNvPr id="18" name="Group 87"/>
          <p:cNvGrpSpPr>
            <a:grpSpLocks/>
          </p:cNvGrpSpPr>
          <p:nvPr/>
        </p:nvGrpSpPr>
        <p:grpSpPr bwMode="auto">
          <a:xfrm>
            <a:off x="3853155" y="4389199"/>
            <a:ext cx="1090613" cy="1593850"/>
            <a:chOff x="8848" y="2959"/>
            <a:chExt cx="1065" cy="1601"/>
          </a:xfrm>
        </p:grpSpPr>
        <p:sp>
          <p:nvSpPr>
            <p:cNvPr id="19" name="Text Box 88"/>
            <p:cNvSpPr txBox="1">
              <a:spLocks noChangeArrowheads="1"/>
            </p:cNvSpPr>
            <p:nvPr/>
          </p:nvSpPr>
          <p:spPr bwMode="auto">
            <a:xfrm>
              <a:off x="8848" y="2959"/>
              <a:ext cx="1065" cy="1601"/>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0   0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1   10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4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20" name="AutoShape 89"/>
            <p:cNvSpPr>
              <a:spLocks/>
            </p:cNvSpPr>
            <p:nvPr/>
          </p:nvSpPr>
          <p:spPr bwMode="auto">
            <a:xfrm>
              <a:off x="9453" y="3246"/>
              <a:ext cx="60" cy="1194"/>
            </a:xfrm>
            <a:prstGeom prst="rightBracket">
              <a:avLst>
                <a:gd name="adj" fmla="val 165833"/>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sp>
        <p:nvSpPr>
          <p:cNvPr id="21" name="Text Box 90"/>
          <p:cNvSpPr txBox="1">
            <a:spLocks noChangeArrowheads="1"/>
          </p:cNvSpPr>
          <p:nvPr/>
        </p:nvSpPr>
        <p:spPr bwMode="auto">
          <a:xfrm>
            <a:off x="3540418" y="5967174"/>
            <a:ext cx="1836738" cy="41751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minPathLengths</a:t>
            </a:r>
            <a:endParaRPr kumimoji="0" lang="en-US" sz="16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22" name="Picture 2"/>
          <p:cNvPicPr>
            <a:picLocks noChangeAspect="1" noChangeArrowheads="1"/>
          </p:cNvPicPr>
          <p:nvPr/>
        </p:nvPicPr>
        <p:blipFill>
          <a:blip r:embed="rId2" cstate="print"/>
          <a:srcRect/>
          <a:stretch>
            <a:fillRect/>
          </a:stretch>
        </p:blipFill>
        <p:spPr bwMode="auto">
          <a:xfrm>
            <a:off x="545873" y="1254578"/>
            <a:ext cx="4772025" cy="3390900"/>
          </a:xfrm>
          <a:prstGeom prst="rect">
            <a:avLst/>
          </a:prstGeom>
          <a:noFill/>
          <a:ln w="9525">
            <a:noFill/>
            <a:miter lim="800000"/>
            <a:headEnd/>
            <a:tailEnd/>
          </a:ln>
        </p:spPr>
      </p:pic>
      <p:cxnSp>
        <p:nvCxnSpPr>
          <p:cNvPr id="23" name="Straight Arrow Connector 22"/>
          <p:cNvCxnSpPr/>
          <p:nvPr/>
        </p:nvCxnSpPr>
        <p:spPr>
          <a:xfrm>
            <a:off x="1750423" y="2246811"/>
            <a:ext cx="1214846" cy="1258389"/>
          </a:xfrm>
          <a:prstGeom prst="straightConnector1">
            <a:avLst/>
          </a:prstGeom>
          <a:ln w="38100">
            <a:solidFill>
              <a:srgbClr val="FF0000"/>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4" name="Straight Arrow Connector 23"/>
          <p:cNvCxnSpPr/>
          <p:nvPr/>
        </p:nvCxnSpPr>
        <p:spPr>
          <a:xfrm flipV="1">
            <a:off x="3304903" y="2931432"/>
            <a:ext cx="962590" cy="763669"/>
          </a:xfrm>
          <a:prstGeom prst="straightConnector1">
            <a:avLst/>
          </a:prstGeom>
          <a:ln w="38100">
            <a:solidFill>
              <a:srgbClr val="FF0000"/>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6" name="Straight Arrow Connector 25"/>
          <p:cNvCxnSpPr/>
          <p:nvPr/>
        </p:nvCxnSpPr>
        <p:spPr>
          <a:xfrm rot="10800000">
            <a:off x="3342818" y="1609736"/>
            <a:ext cx="1055643" cy="816259"/>
          </a:xfrm>
          <a:prstGeom prst="curvedConnector3">
            <a:avLst>
              <a:gd name="adj1" fmla="val 11640"/>
            </a:avLst>
          </a:prstGeom>
          <a:ln w="38100">
            <a:solidFill>
              <a:srgbClr val="FF0000"/>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0658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3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7760CC9-F802-47FC-B50C-837627619E3E}" type="slidenum">
              <a:rPr kumimoji="0" lang="en-US" sz="1400" b="0" i="0" u="none" strike="noStrike" kern="1200" cap="none" spc="0" normalizeH="0" baseline="0" noProof="0" smtClean="0">
                <a:ln>
                  <a:noFill/>
                </a:ln>
                <a:solidFill>
                  <a:srgbClr val="000000"/>
                </a:solidFill>
                <a:effectLst/>
                <a:uLnTx/>
                <a:uFillTx/>
                <a:latin typeface="Arial" pitchFamily="34" charset="0"/>
                <a:ea typeface="+mj-ea"/>
                <a:cs typeface="+mj-cs"/>
                <a:sym typeface="Arial"/>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sz="14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8131" name="Rectangle 2"/>
          <p:cNvSpPr>
            <a:spLocks noGrp="1" noChangeArrowheads="1"/>
          </p:cNvSpPr>
          <p:nvPr>
            <p:ph type="title"/>
          </p:nvPr>
        </p:nvSpPr>
        <p:spPr/>
        <p:txBody>
          <a:bodyPr/>
          <a:lstStyle/>
          <a:p>
            <a:pPr algn="l"/>
            <a:r>
              <a:rPr lang="en-US" sz="4000" b="1" dirty="0">
                <a:solidFill>
                  <a:srgbClr val="007FA3"/>
                </a:solidFill>
                <a:latin typeface="Times New Roman"/>
                <a:ea typeface="Times New Roman"/>
                <a:cs typeface="Times New Roman"/>
              </a:rPr>
              <a:t>Floyd’s | Learning Activity</a:t>
            </a:r>
          </a:p>
        </p:txBody>
      </p:sp>
      <p:sp>
        <p:nvSpPr>
          <p:cNvPr id="48133" name="Text Box 5"/>
          <p:cNvSpPr txBox="1">
            <a:spLocks noChangeArrowheads="1"/>
          </p:cNvSpPr>
          <p:nvPr/>
        </p:nvSpPr>
        <p:spPr bwMode="auto">
          <a:xfrm>
            <a:off x="1157675" y="1866106"/>
            <a:ext cx="2998787" cy="210661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0    1    2    3    4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0   0    7    5    4    6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1   8    0    2    3    1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2   5    3    0    6    4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3   4    3    6    0    2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4   6    1    4    2    0</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p:txBody>
      </p:sp>
      <p:grpSp>
        <p:nvGrpSpPr>
          <p:cNvPr id="48134" name="Group 61"/>
          <p:cNvGrpSpPr>
            <a:grpSpLocks/>
          </p:cNvGrpSpPr>
          <p:nvPr/>
        </p:nvGrpSpPr>
        <p:grpSpPr bwMode="auto">
          <a:xfrm>
            <a:off x="4646673" y="2071474"/>
            <a:ext cx="2728912" cy="1954212"/>
            <a:chOff x="2943" y="2514"/>
            <a:chExt cx="1820" cy="1497"/>
          </a:xfrm>
        </p:grpSpPr>
        <p:sp>
          <p:nvSpPr>
            <p:cNvPr id="48138" name="AutoShape 41"/>
            <p:cNvSpPr>
              <a:spLocks noChangeAspect="1" noChangeArrowheads="1"/>
            </p:cNvSpPr>
            <p:nvPr/>
          </p:nvSpPr>
          <p:spPr bwMode="auto">
            <a:xfrm>
              <a:off x="2943" y="2514"/>
              <a:ext cx="1820" cy="1497"/>
            </a:xfrm>
            <a:prstGeom prst="rect">
              <a:avLst/>
            </a:prstGeom>
            <a:noFill/>
            <a:ln w="9525">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8139" name="Oval 42"/>
            <p:cNvSpPr>
              <a:spLocks noChangeArrowheads="1"/>
            </p:cNvSpPr>
            <p:nvPr/>
          </p:nvSpPr>
          <p:spPr bwMode="auto">
            <a:xfrm>
              <a:off x="3965" y="3108"/>
              <a:ext cx="259" cy="258"/>
            </a:xfrm>
            <a:prstGeom prst="ellipse">
              <a:avLst/>
            </a:prstGeom>
            <a:solidFill>
              <a:srgbClr val="FFCC99"/>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j-ea"/>
                  <a:cs typeface="+mj-cs"/>
                  <a:sym typeface="Arial"/>
                </a:rPr>
                <a:t> 0</a:t>
              </a:r>
            </a:p>
          </p:txBody>
        </p:sp>
        <p:sp>
          <p:nvSpPr>
            <p:cNvPr id="48140" name="Text Box 43"/>
            <p:cNvSpPr txBox="1">
              <a:spLocks noChangeArrowheads="1"/>
            </p:cNvSpPr>
            <p:nvPr/>
          </p:nvSpPr>
          <p:spPr bwMode="auto">
            <a:xfrm>
              <a:off x="3504" y="3008"/>
              <a:ext cx="451" cy="261"/>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j-ea"/>
                  <a:cs typeface="+mj-cs"/>
                  <a:sym typeface="Arial"/>
                </a:rPr>
                <a:t>10</a:t>
              </a:r>
            </a:p>
          </p:txBody>
        </p:sp>
        <p:sp>
          <p:nvSpPr>
            <p:cNvPr id="48141" name="Text Box 44"/>
            <p:cNvSpPr txBox="1">
              <a:spLocks noChangeArrowheads="1"/>
            </p:cNvSpPr>
            <p:nvPr/>
          </p:nvSpPr>
          <p:spPr bwMode="auto">
            <a:xfrm>
              <a:off x="3732" y="3455"/>
              <a:ext cx="310" cy="343"/>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j-ea"/>
                  <a:cs typeface="+mj-cs"/>
                  <a:sym typeface="Arial"/>
                </a:rPr>
                <a:t>5</a:t>
              </a:r>
            </a:p>
          </p:txBody>
        </p:sp>
        <p:sp>
          <p:nvSpPr>
            <p:cNvPr id="48142" name="Oval 45"/>
            <p:cNvSpPr>
              <a:spLocks noChangeArrowheads="1"/>
            </p:cNvSpPr>
            <p:nvPr/>
          </p:nvSpPr>
          <p:spPr bwMode="auto">
            <a:xfrm>
              <a:off x="4505" y="2676"/>
              <a:ext cx="258" cy="258"/>
            </a:xfrm>
            <a:prstGeom prst="ellipse">
              <a:avLst/>
            </a:prstGeom>
            <a:solidFill>
              <a:srgbClr val="FFCC99"/>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j-ea"/>
                  <a:cs typeface="+mj-cs"/>
                  <a:sym typeface="Arial"/>
                </a:rPr>
                <a:t> 3</a:t>
              </a:r>
            </a:p>
          </p:txBody>
        </p:sp>
        <p:sp>
          <p:nvSpPr>
            <p:cNvPr id="48143" name="Oval 46"/>
            <p:cNvSpPr>
              <a:spLocks noChangeArrowheads="1"/>
            </p:cNvSpPr>
            <p:nvPr/>
          </p:nvSpPr>
          <p:spPr bwMode="auto">
            <a:xfrm>
              <a:off x="3344" y="3720"/>
              <a:ext cx="257" cy="258"/>
            </a:xfrm>
            <a:prstGeom prst="ellipse">
              <a:avLst/>
            </a:prstGeom>
            <a:solidFill>
              <a:srgbClr val="FFCC99"/>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j-ea"/>
                  <a:cs typeface="+mj-cs"/>
                  <a:sym typeface="Arial"/>
                </a:rPr>
                <a:t> 2</a:t>
              </a:r>
            </a:p>
          </p:txBody>
        </p:sp>
        <p:sp>
          <p:nvSpPr>
            <p:cNvPr id="48144" name="Oval 47"/>
            <p:cNvSpPr>
              <a:spLocks noChangeArrowheads="1"/>
            </p:cNvSpPr>
            <p:nvPr/>
          </p:nvSpPr>
          <p:spPr bwMode="auto">
            <a:xfrm>
              <a:off x="3548" y="2622"/>
              <a:ext cx="258" cy="256"/>
            </a:xfrm>
            <a:prstGeom prst="ellipse">
              <a:avLst/>
            </a:prstGeom>
            <a:solidFill>
              <a:srgbClr val="FFCC99"/>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j-ea"/>
                  <a:cs typeface="+mj-cs"/>
                  <a:sym typeface="Arial"/>
                </a:rPr>
                <a:t> 4</a:t>
              </a:r>
            </a:p>
          </p:txBody>
        </p:sp>
        <p:sp>
          <p:nvSpPr>
            <p:cNvPr id="48145" name="Oval 48"/>
            <p:cNvSpPr>
              <a:spLocks noChangeArrowheads="1"/>
            </p:cNvSpPr>
            <p:nvPr/>
          </p:nvSpPr>
          <p:spPr bwMode="auto">
            <a:xfrm>
              <a:off x="2957" y="3214"/>
              <a:ext cx="258" cy="257"/>
            </a:xfrm>
            <a:prstGeom prst="ellipse">
              <a:avLst/>
            </a:prstGeom>
            <a:solidFill>
              <a:srgbClr val="FFCC99"/>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j-ea"/>
                  <a:cs typeface="+mj-cs"/>
                  <a:sym typeface="Arial"/>
                </a:rPr>
                <a:t>  1</a:t>
              </a:r>
            </a:p>
          </p:txBody>
        </p:sp>
        <p:sp>
          <p:nvSpPr>
            <p:cNvPr id="48146" name="Line 49"/>
            <p:cNvSpPr>
              <a:spLocks noChangeShapeType="1"/>
            </p:cNvSpPr>
            <p:nvPr/>
          </p:nvSpPr>
          <p:spPr bwMode="auto">
            <a:xfrm flipH="1">
              <a:off x="3139" y="2838"/>
              <a:ext cx="441" cy="376"/>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8147" name="Line 50"/>
            <p:cNvSpPr>
              <a:spLocks noChangeShapeType="1"/>
            </p:cNvSpPr>
            <p:nvPr/>
          </p:nvSpPr>
          <p:spPr bwMode="auto">
            <a:xfrm flipV="1">
              <a:off x="3205" y="3202"/>
              <a:ext cx="762" cy="98"/>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8148" name="Line 51"/>
            <p:cNvSpPr>
              <a:spLocks noChangeShapeType="1"/>
            </p:cNvSpPr>
            <p:nvPr/>
          </p:nvSpPr>
          <p:spPr bwMode="auto">
            <a:xfrm flipH="1">
              <a:off x="3527" y="3333"/>
              <a:ext cx="481" cy="386"/>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8149" name="Line 52"/>
            <p:cNvSpPr>
              <a:spLocks noChangeShapeType="1"/>
            </p:cNvSpPr>
            <p:nvPr/>
          </p:nvSpPr>
          <p:spPr bwMode="auto">
            <a:xfrm flipH="1">
              <a:off x="4160" y="2815"/>
              <a:ext cx="343" cy="293"/>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8150" name="Text Box 53"/>
            <p:cNvSpPr txBox="1">
              <a:spLocks noChangeArrowheads="1"/>
            </p:cNvSpPr>
            <p:nvPr/>
          </p:nvSpPr>
          <p:spPr bwMode="auto">
            <a:xfrm>
              <a:off x="4042" y="2514"/>
              <a:ext cx="309" cy="258"/>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j-ea"/>
                  <a:cs typeface="+mj-cs"/>
                  <a:sym typeface="Arial"/>
                </a:rPr>
                <a:t>2</a:t>
              </a:r>
            </a:p>
          </p:txBody>
        </p:sp>
        <p:sp>
          <p:nvSpPr>
            <p:cNvPr id="48151" name="Text Box 54"/>
            <p:cNvSpPr txBox="1">
              <a:spLocks noChangeArrowheads="1"/>
            </p:cNvSpPr>
            <p:nvPr/>
          </p:nvSpPr>
          <p:spPr bwMode="auto">
            <a:xfrm>
              <a:off x="4295" y="2914"/>
              <a:ext cx="347" cy="288"/>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j-ea"/>
                  <a:cs typeface="+mj-cs"/>
                  <a:sym typeface="Arial"/>
                </a:rPr>
                <a:t>4</a:t>
              </a:r>
            </a:p>
          </p:txBody>
        </p:sp>
        <p:sp>
          <p:nvSpPr>
            <p:cNvPr id="48152" name="Text Box 55"/>
            <p:cNvSpPr txBox="1">
              <a:spLocks noChangeArrowheads="1"/>
            </p:cNvSpPr>
            <p:nvPr/>
          </p:nvSpPr>
          <p:spPr bwMode="auto">
            <a:xfrm>
              <a:off x="3170" y="2806"/>
              <a:ext cx="312" cy="257"/>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j-ea"/>
                  <a:cs typeface="+mj-cs"/>
                  <a:sym typeface="Arial"/>
                </a:rPr>
                <a:t>1</a:t>
              </a:r>
            </a:p>
          </p:txBody>
        </p:sp>
        <p:sp>
          <p:nvSpPr>
            <p:cNvPr id="48153" name="Text Box 56"/>
            <p:cNvSpPr txBox="1">
              <a:spLocks noChangeArrowheads="1"/>
            </p:cNvSpPr>
            <p:nvPr/>
          </p:nvSpPr>
          <p:spPr bwMode="auto">
            <a:xfrm>
              <a:off x="3063" y="3466"/>
              <a:ext cx="311" cy="342"/>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j-ea"/>
                  <a:cs typeface="+mj-cs"/>
                  <a:sym typeface="Arial"/>
                </a:rPr>
                <a:t>3</a:t>
              </a:r>
            </a:p>
          </p:txBody>
        </p:sp>
        <p:sp>
          <p:nvSpPr>
            <p:cNvPr id="48154" name="Line 57"/>
            <p:cNvSpPr>
              <a:spLocks noChangeShapeType="1"/>
            </p:cNvSpPr>
            <p:nvPr/>
          </p:nvSpPr>
          <p:spPr bwMode="auto">
            <a:xfrm>
              <a:off x="3177" y="3404"/>
              <a:ext cx="226" cy="301"/>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8155" name="Line 58"/>
            <p:cNvSpPr>
              <a:spLocks noChangeShapeType="1"/>
            </p:cNvSpPr>
            <p:nvPr/>
          </p:nvSpPr>
          <p:spPr bwMode="auto">
            <a:xfrm>
              <a:off x="3812" y="2747"/>
              <a:ext cx="709" cy="0"/>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sp>
        <p:nvSpPr>
          <p:cNvPr id="48135" name="AutoShape 59"/>
          <p:cNvSpPr>
            <a:spLocks/>
          </p:cNvSpPr>
          <p:nvPr/>
        </p:nvSpPr>
        <p:spPr bwMode="auto">
          <a:xfrm>
            <a:off x="1463675" y="2171699"/>
            <a:ext cx="42862" cy="1495425"/>
          </a:xfrm>
          <a:prstGeom prst="leftBracket">
            <a:avLst>
              <a:gd name="adj" fmla="val 290744"/>
            </a:avLst>
          </a:prstGeom>
          <a:noFill/>
          <a:ln w="9525">
            <a:solidFill>
              <a:schemeClr val="tx1"/>
            </a:solidFill>
            <a:round/>
            <a:headEnd/>
            <a:tailEnd/>
          </a:ln>
          <a:effectLst>
            <a:prstShdw prst="shdw13" dist="53882" dir="13500000">
              <a:schemeClr val="bg2">
                <a:alpha val="50000"/>
              </a:schemeClr>
            </a:prst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48136" name="AutoShape 60"/>
          <p:cNvSpPr>
            <a:spLocks/>
          </p:cNvSpPr>
          <p:nvPr/>
        </p:nvSpPr>
        <p:spPr bwMode="auto">
          <a:xfrm>
            <a:off x="3551935" y="2239836"/>
            <a:ext cx="101600" cy="1468438"/>
          </a:xfrm>
          <a:prstGeom prst="rightBracket">
            <a:avLst>
              <a:gd name="adj" fmla="val 120443"/>
            </a:avLst>
          </a:prstGeom>
          <a:noFill/>
          <a:ln w="9525">
            <a:solidFill>
              <a:schemeClr val="tx1"/>
            </a:solidFill>
            <a:round/>
            <a:headEnd/>
            <a:tailEnd/>
          </a:ln>
          <a:effectLst>
            <a:prstShdw prst="shdw13" dist="53882" dir="13500000">
              <a:schemeClr val="bg2">
                <a:alpha val="50000"/>
              </a:schemeClr>
            </a:prst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Tree>
    <p:extLst>
      <p:ext uri="{BB962C8B-B14F-4D97-AF65-F5344CB8AC3E}">
        <p14:creationId xmlns:p14="http://schemas.microsoft.com/office/powerpoint/2010/main" val="3104448788"/>
      </p:ext>
    </p:extLst>
  </p:cSld>
  <p:clrMapOvr>
    <a:masterClrMapping/>
  </p:clrMapOvr>
  <p:transition advClick="0"/>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6"/>
          <p:cNvSpPr>
            <a:spLocks noGrp="1" noChangeArrowheads="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6BE6E38-2755-4AE8-8098-3186E31EFA8F}" type="slidenum">
              <a:rPr kumimoji="0" lang="en-US"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0179" name="Rectangle 2"/>
          <p:cNvSpPr>
            <a:spLocks noGrp="1" noChangeArrowheads="1"/>
          </p:cNvSpPr>
          <p:nvPr>
            <p:ph type="title"/>
          </p:nvPr>
        </p:nvSpPr>
        <p:spPr/>
        <p:txBody>
          <a:bodyPr/>
          <a:lstStyle/>
          <a:p>
            <a:pPr algn="l"/>
            <a:r>
              <a:rPr lang="en-US"/>
              <a:t>Floyd’s Complete Process for </a:t>
            </a:r>
            <a:r>
              <a:rPr lang="en-US">
                <a:sym typeface="Wingdings" pitchFamily="2" charset="2"/>
              </a:rPr>
              <a:t></a:t>
            </a:r>
            <a:endParaRPr lang="en-US"/>
          </a:p>
        </p:txBody>
      </p:sp>
      <p:sp>
        <p:nvSpPr>
          <p:cNvPr id="50180" name="Rectangle 3"/>
          <p:cNvSpPr>
            <a:spLocks noChangeArrowheads="1"/>
          </p:cNvSpPr>
          <p:nvPr/>
        </p:nvSpPr>
        <p:spPr bwMode="auto">
          <a:xfrm>
            <a:off x="-4397375" y="1624013"/>
            <a:ext cx="9144000" cy="0"/>
          </a:xfrm>
          <a:prstGeom prst="rect">
            <a:avLst/>
          </a:prstGeom>
          <a:noFill/>
          <a:ln w="9525" algn="ctr">
            <a:noFill/>
            <a:miter lim="800000"/>
            <a:headEnd/>
            <a:tailEnd/>
          </a:ln>
          <a:effectLst>
            <a:prstShdw prst="shdw13" dist="53882" dir="13500000">
              <a:schemeClr val="bg2">
                <a:alpha val="50000"/>
              </a:schemeClr>
            </a:prstShdw>
          </a:effectLst>
        </p:spPr>
        <p:txBody>
          <a:bodyPr wrap="none"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aphicFrame>
        <p:nvGraphicFramePr>
          <p:cNvPr id="144388" name="Group 4"/>
          <p:cNvGraphicFramePr>
            <a:graphicFrameLocks noGrp="1"/>
          </p:cNvGraphicFramePr>
          <p:nvPr>
            <p:extLst/>
          </p:nvPr>
        </p:nvGraphicFramePr>
        <p:xfrm>
          <a:off x="479425" y="1579563"/>
          <a:ext cx="8102600" cy="3592514"/>
        </p:xfrm>
        <a:graphic>
          <a:graphicData uri="http://schemas.openxmlformats.org/drawingml/2006/table">
            <a:tbl>
              <a:tblPr/>
              <a:tblGrid>
                <a:gridCol w="300038">
                  <a:extLst>
                    <a:ext uri="{9D8B030D-6E8A-4147-A177-3AD203B41FA5}">
                      <a16:colId xmlns:a16="http://schemas.microsoft.com/office/drawing/2014/main" val="20000"/>
                    </a:ext>
                  </a:extLst>
                </a:gridCol>
                <a:gridCol w="487362">
                  <a:extLst>
                    <a:ext uri="{9D8B030D-6E8A-4147-A177-3AD203B41FA5}">
                      <a16:colId xmlns:a16="http://schemas.microsoft.com/office/drawing/2014/main" val="20001"/>
                    </a:ext>
                  </a:extLst>
                </a:gridCol>
                <a:gridCol w="488950">
                  <a:extLst>
                    <a:ext uri="{9D8B030D-6E8A-4147-A177-3AD203B41FA5}">
                      <a16:colId xmlns:a16="http://schemas.microsoft.com/office/drawing/2014/main" val="20002"/>
                    </a:ext>
                  </a:extLst>
                </a:gridCol>
                <a:gridCol w="487363">
                  <a:extLst>
                    <a:ext uri="{9D8B030D-6E8A-4147-A177-3AD203B41FA5}">
                      <a16:colId xmlns:a16="http://schemas.microsoft.com/office/drawing/2014/main" val="20003"/>
                    </a:ext>
                  </a:extLst>
                </a:gridCol>
                <a:gridCol w="487362">
                  <a:extLst>
                    <a:ext uri="{9D8B030D-6E8A-4147-A177-3AD203B41FA5}">
                      <a16:colId xmlns:a16="http://schemas.microsoft.com/office/drawing/2014/main" val="20004"/>
                    </a:ext>
                  </a:extLst>
                </a:gridCol>
                <a:gridCol w="487363">
                  <a:extLst>
                    <a:ext uri="{9D8B030D-6E8A-4147-A177-3AD203B41FA5}">
                      <a16:colId xmlns:a16="http://schemas.microsoft.com/office/drawing/2014/main" val="20005"/>
                    </a:ext>
                  </a:extLst>
                </a:gridCol>
                <a:gridCol w="487362">
                  <a:extLst>
                    <a:ext uri="{9D8B030D-6E8A-4147-A177-3AD203B41FA5}">
                      <a16:colId xmlns:a16="http://schemas.microsoft.com/office/drawing/2014/main" val="20006"/>
                    </a:ext>
                  </a:extLst>
                </a:gridCol>
                <a:gridCol w="487363">
                  <a:extLst>
                    <a:ext uri="{9D8B030D-6E8A-4147-A177-3AD203B41FA5}">
                      <a16:colId xmlns:a16="http://schemas.microsoft.com/office/drawing/2014/main" val="20007"/>
                    </a:ext>
                  </a:extLst>
                </a:gridCol>
                <a:gridCol w="488950">
                  <a:extLst>
                    <a:ext uri="{9D8B030D-6E8A-4147-A177-3AD203B41FA5}">
                      <a16:colId xmlns:a16="http://schemas.microsoft.com/office/drawing/2014/main" val="20008"/>
                    </a:ext>
                  </a:extLst>
                </a:gridCol>
                <a:gridCol w="487362">
                  <a:extLst>
                    <a:ext uri="{9D8B030D-6E8A-4147-A177-3AD203B41FA5}">
                      <a16:colId xmlns:a16="http://schemas.microsoft.com/office/drawing/2014/main" val="20009"/>
                    </a:ext>
                  </a:extLst>
                </a:gridCol>
                <a:gridCol w="487363">
                  <a:extLst>
                    <a:ext uri="{9D8B030D-6E8A-4147-A177-3AD203B41FA5}">
                      <a16:colId xmlns:a16="http://schemas.microsoft.com/office/drawing/2014/main" val="20010"/>
                    </a:ext>
                  </a:extLst>
                </a:gridCol>
                <a:gridCol w="487362">
                  <a:extLst>
                    <a:ext uri="{9D8B030D-6E8A-4147-A177-3AD203B41FA5}">
                      <a16:colId xmlns:a16="http://schemas.microsoft.com/office/drawing/2014/main" val="20011"/>
                    </a:ext>
                  </a:extLst>
                </a:gridCol>
                <a:gridCol w="487363">
                  <a:extLst>
                    <a:ext uri="{9D8B030D-6E8A-4147-A177-3AD203B41FA5}">
                      <a16:colId xmlns:a16="http://schemas.microsoft.com/office/drawing/2014/main" val="20012"/>
                    </a:ext>
                  </a:extLst>
                </a:gridCol>
                <a:gridCol w="487362">
                  <a:extLst>
                    <a:ext uri="{9D8B030D-6E8A-4147-A177-3AD203B41FA5}">
                      <a16:colId xmlns:a16="http://schemas.microsoft.com/office/drawing/2014/main" val="20013"/>
                    </a:ext>
                  </a:extLst>
                </a:gridCol>
                <a:gridCol w="488950">
                  <a:extLst>
                    <a:ext uri="{9D8B030D-6E8A-4147-A177-3AD203B41FA5}">
                      <a16:colId xmlns:a16="http://schemas.microsoft.com/office/drawing/2014/main" val="20014"/>
                    </a:ext>
                  </a:extLst>
                </a:gridCol>
                <a:gridCol w="487363">
                  <a:extLst>
                    <a:ext uri="{9D8B030D-6E8A-4147-A177-3AD203B41FA5}">
                      <a16:colId xmlns:a16="http://schemas.microsoft.com/office/drawing/2014/main" val="20015"/>
                    </a:ext>
                  </a:extLst>
                </a:gridCol>
                <a:gridCol w="487362">
                  <a:extLst>
                    <a:ext uri="{9D8B030D-6E8A-4147-A177-3AD203B41FA5}">
                      <a16:colId xmlns:a16="http://schemas.microsoft.com/office/drawing/2014/main" val="20016"/>
                    </a:ext>
                  </a:extLst>
                </a:gridCol>
              </a:tblGrid>
              <a:tr h="3270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Times New Roman" pitchFamily="18" charset="0"/>
                          <a:cs typeface="Times New Roman" pitchFamily="18" charset="0"/>
                        </a:rPr>
                        <a:t>B</a:t>
                      </a:r>
                      <a:endParaRPr kumimoji="0" lang="en-US" sz="1800" b="0" i="0" u="none" strike="noStrike" cap="none" normalizeH="0" baseline="0" dirty="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16">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Trip from Vertex A to Vertex C Denoted A </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 C</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540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endParaRPr kumimoji="0" lang="en-US" sz="12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rgbClr val="CC3300"/>
                          </a:solidFill>
                          <a:effectLst/>
                          <a:latin typeface="Times New Roman" pitchFamily="18" charset="0"/>
                          <a:cs typeface="Times New Roman" pitchFamily="18" charset="0"/>
                          <a:sym typeface="Wingdings" pitchFamily="2" charset="2"/>
                        </a:rPr>
                        <a:t>*20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rgbClr val="CC3300"/>
                          </a:solidFill>
                          <a:effectLst/>
                          <a:latin typeface="Times New Roman" pitchFamily="18" charset="0"/>
                          <a:cs typeface="Times New Roman" pitchFamily="18" charset="0"/>
                          <a:sym typeface="Wingdings" pitchFamily="2" charset="2"/>
                        </a:rPr>
                        <a:t>*14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rgbClr val="CC3300"/>
                          </a:solidFill>
                          <a:effectLst/>
                          <a:latin typeface="Times New Roman" pitchFamily="18" charset="0"/>
                          <a:cs typeface="Times New Roman" pitchFamily="18" charset="0"/>
                          <a:sym typeface="Wingdings" pitchFamily="2" charset="2"/>
                        </a:rPr>
                        <a:t>*10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rgbClr val="CC3300"/>
                          </a:solidFill>
                          <a:effectLst/>
                          <a:latin typeface="Times New Roman" pitchFamily="18" charset="0"/>
                          <a:cs typeface="Times New Roman" pitchFamily="18" charset="0"/>
                          <a:sym typeface="Wingdings" pitchFamily="2" charset="2"/>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rgbClr val="CC3300"/>
                          </a:solidFill>
                          <a:effectLst/>
                          <a:latin typeface="Times New Roman" pitchFamily="18" charset="0"/>
                          <a:cs typeface="Times New Roman" pitchFamily="18" charset="0"/>
                          <a:sym typeface="Wingdings" pitchFamily="2" charset="2"/>
                        </a:rPr>
                        <a:t>*14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rgbClr val="CC3300"/>
                          </a:solidFill>
                          <a:effectLst/>
                          <a:latin typeface="Times New Roman" pitchFamily="18" charset="0"/>
                          <a:cs typeface="Times New Roman" pitchFamily="18" charset="0"/>
                          <a:sym typeface="Wingdings" pitchFamily="2" charset="2"/>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rgbClr val="CC3300"/>
                          </a:solidFill>
                          <a:effectLst/>
                          <a:latin typeface="Times New Roman" pitchFamily="18" charset="0"/>
                          <a:cs typeface="Times New Roman" pitchFamily="18" charset="0"/>
                          <a:sym typeface="Wingdings" pitchFamily="2" charset="2"/>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24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endParaRPr kumimoji="0" lang="en-US" sz="12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rgbClr val="CC3300"/>
                          </a:solidFill>
                          <a:effectLst/>
                          <a:latin typeface="Times New Roman" pitchFamily="18" charset="0"/>
                          <a:cs typeface="Times New Roman" pitchFamily="18" charset="0"/>
                          <a:sym typeface="Wingdings" pitchFamily="2" charset="2"/>
                        </a:rPr>
                        <a:t>*20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rgbClr val="CC3300"/>
                          </a:solidFill>
                          <a:effectLst/>
                          <a:latin typeface="Times New Roman" pitchFamily="18" charset="0"/>
                          <a:cs typeface="Times New Roman" pitchFamily="18" charset="0"/>
                          <a:sym typeface="Wingdings" pitchFamily="2" charset="2"/>
                        </a:rPr>
                        <a:t>*11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rgbClr val="CC3300"/>
                          </a:solidFill>
                          <a:effectLst/>
                          <a:latin typeface="Times New Roman" pitchFamily="18" charset="0"/>
                          <a:cs typeface="Times New Roman" pitchFamily="18" charset="0"/>
                          <a:sym typeface="Wingdings" pitchFamily="2" charset="2"/>
                        </a:rPr>
                        <a:t>*11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24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endParaRPr kumimoji="0" lang="en-US" sz="12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rgbClr val="CC3300"/>
                          </a:solidFill>
                          <a:effectLst/>
                          <a:latin typeface="Times New Roman" pitchFamily="18" charset="0"/>
                          <a:cs typeface="Times New Roman" pitchFamily="18" charset="0"/>
                          <a:sym typeface="Wingdings" pitchFamily="2" charset="2"/>
                        </a:rPr>
                        <a:t>*10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rgbClr val="CC3300"/>
                          </a:solidFill>
                          <a:effectLst/>
                          <a:latin typeface="Times New Roman" pitchFamily="18" charset="0"/>
                          <a:cs typeface="Times New Roman" pitchFamily="18" charset="0"/>
                          <a:sym typeface="Wingdings" pitchFamily="2" charset="2"/>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rgbClr val="CC3300"/>
                          </a:solidFill>
                          <a:effectLst/>
                          <a:latin typeface="Times New Roman" pitchFamily="18" charset="0"/>
                          <a:cs typeface="Times New Roman" pitchFamily="18" charset="0"/>
                          <a:sym typeface="Wingdings" pitchFamily="2" charset="2"/>
                        </a:rPr>
                        <a:t>*13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rgbClr val="CC3300"/>
                          </a:solidFill>
                          <a:effectLst/>
                          <a:latin typeface="Times New Roman" pitchFamily="18" charset="0"/>
                          <a:cs typeface="Times New Roman" pitchFamily="18" charset="0"/>
                          <a:sym typeface="Wingdings" pitchFamily="2" charset="2"/>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rgbClr val="CC3300"/>
                          </a:solidFill>
                          <a:effectLst/>
                          <a:latin typeface="Times New Roman" pitchFamily="18" charset="0"/>
                          <a:cs typeface="Times New Roman" pitchFamily="18" charset="0"/>
                          <a:sym typeface="Wingdings" pitchFamily="2" charset="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rgbClr val="CC3300"/>
                          </a:solidFill>
                          <a:effectLst/>
                          <a:latin typeface="Times New Roman" pitchFamily="18" charset="0"/>
                          <a:cs typeface="Times New Roman" pitchFamily="18" charset="0"/>
                          <a:sym typeface="Wingdings" pitchFamily="2" charset="2"/>
                        </a:rPr>
                        <a:t>*12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rgbClr val="CC3300"/>
                          </a:solidFill>
                          <a:effectLst/>
                          <a:latin typeface="Times New Roman" pitchFamily="18" charset="0"/>
                          <a:cs typeface="Times New Roman" pitchFamily="18" charset="0"/>
                          <a:sym typeface="Wingdings" pitchFamily="2" charset="2"/>
                        </a:rPr>
                        <a:t>*12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rgbClr val="CC3300"/>
                          </a:solidFill>
                          <a:effectLst/>
                          <a:latin typeface="Times New Roman" pitchFamily="18" charset="0"/>
                          <a:cs typeface="Times New Roman" pitchFamily="18" charset="0"/>
                          <a:sym typeface="Wingdings" pitchFamily="2" charset="2"/>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40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endParaRPr kumimoji="0" lang="en-US" sz="12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24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4</a:t>
                      </a:r>
                      <a:endParaRPr kumimoji="0" lang="en-US" sz="12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Times New Roman" pitchFamily="18" charset="0"/>
                          <a:cs typeface="Times New Roman" pitchFamily="18" charset="0"/>
                        </a:rPr>
                        <a:t>1</a:t>
                      </a:r>
                      <a:r>
                        <a:rPr kumimoji="0" lang="en-US" sz="1200" b="1" i="0" u="none" strike="noStrike" cap="none" normalizeH="0" baseline="0" dirty="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dirty="0">
                          <a:ln>
                            <a:noFill/>
                          </a:ln>
                          <a:solidFill>
                            <a:schemeClr val="tx1"/>
                          </a:solidFill>
                          <a:effectLst/>
                          <a:latin typeface="Times New Roman" pitchFamily="18" charset="0"/>
                          <a:cs typeface="Times New Roman" pitchFamily="18" charset="0"/>
                        </a:rPr>
                        <a:t>3</a:t>
                      </a:r>
                      <a:endParaRPr kumimoji="0" lang="en-US" sz="1200" b="1" i="0" u="none" strike="noStrike" cap="none" normalizeH="0" baseline="0" dirty="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FF0000"/>
                          </a:solidFill>
                          <a:effectLst/>
                          <a:latin typeface="Times New Roman" pitchFamily="18" charset="0"/>
                          <a:cs typeface="Times New Roman" pitchFamily="18" charset="0"/>
                          <a:sym typeface="Wingdings" pitchFamily="2" charset="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0</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1</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2</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200" b="1" i="0" u="none" strike="noStrike" cap="none" normalizeH="0" baseline="0">
                          <a:ln>
                            <a:noFill/>
                          </a:ln>
                          <a:solidFill>
                            <a:schemeClr val="tx1"/>
                          </a:solidFill>
                          <a:effectLst/>
                          <a:latin typeface="Times New Roman" pitchFamily="18" charset="0"/>
                          <a:cs typeface="Times New Roman" pitchFamily="18" charset="0"/>
                        </a:rPr>
                        <a:t>3</a:t>
                      </a:r>
                      <a:endPar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itchFamily="18" charset="0"/>
                          <a:cs typeface="Times New Roman" pitchFamily="18" charset="0"/>
                          <a:sym typeface="Wingdings" pitchFamily="2" charset="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0294" name="Rectangle 117"/>
          <p:cNvSpPr>
            <a:spLocks noChangeArrowheads="1"/>
          </p:cNvSpPr>
          <p:nvPr/>
        </p:nvSpPr>
        <p:spPr bwMode="auto">
          <a:xfrm>
            <a:off x="523875" y="5256213"/>
            <a:ext cx="7650163" cy="1155700"/>
          </a:xfrm>
          <a:prstGeom prst="rect">
            <a:avLst/>
          </a:prstGeom>
          <a:noFill/>
          <a:ln w="9525" algn="ctr">
            <a:noFill/>
            <a:miter lim="800000"/>
            <a:headEnd/>
            <a:tailEnd/>
          </a:ln>
          <a:effectLst>
            <a:prstShdw prst="shdw13" dist="53882" dir="13500000">
              <a:schemeClr val="bg2">
                <a:alpha val="50000"/>
              </a:schemeClr>
            </a:prstShdw>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itchFamily="34" charset="0"/>
                <a:ea typeface="+mn-ea"/>
                <a:cs typeface="Times New Roman" pitchFamily="18" charset="0"/>
              </a:rPr>
              <a:t>2</a:t>
            </a:r>
            <a:r>
              <a:rPr kumimoji="0" lang="en-US" sz="1400" b="1" i="0" u="none" strike="noStrike" kern="1200" cap="none" spc="0" normalizeH="0" baseline="0" noProof="0">
                <a:ln>
                  <a:noFill/>
                </a:ln>
                <a:solidFill>
                  <a:srgbClr val="000000"/>
                </a:solidFill>
                <a:effectLst/>
                <a:uLnTx/>
                <a:uFillTx/>
                <a:latin typeface="Times New Roman" pitchFamily="18" charset="0"/>
                <a:ea typeface="+mn-ea"/>
                <a:cs typeface="Times New Roman" pitchFamily="18" charset="0"/>
                <a:sym typeface="Wingdings" pitchFamily="2" charset="2"/>
              </a:rPr>
              <a:t></a:t>
            </a:r>
            <a:r>
              <a:rPr kumimoji="0" lang="en-US" sz="1400" b="1" i="0" u="none" strike="noStrike" kern="1200" cap="none" spc="0" normalizeH="0" baseline="0" noProof="0">
                <a:ln>
                  <a:noFill/>
                </a:ln>
                <a:solidFill>
                  <a:srgbClr val="000000"/>
                </a:solidFill>
                <a:effectLst/>
                <a:uLnTx/>
                <a:uFillTx/>
                <a:latin typeface="Arial" pitchFamily="34" charset="0"/>
                <a:ea typeface="+mn-ea"/>
                <a:cs typeface="Times New Roman" pitchFamily="18" charset="0"/>
              </a:rPr>
              <a:t>3</a:t>
            </a:r>
            <a:r>
              <a:rPr kumimoji="0" lang="en-US" sz="1400" b="0" i="0" u="none" strike="noStrike" kern="1200" cap="none" spc="0" normalizeH="0" baseline="0" noProof="0">
                <a:ln>
                  <a:noFill/>
                </a:ln>
                <a:solidFill>
                  <a:srgbClr val="000000"/>
                </a:solidFill>
                <a:effectLst/>
                <a:uLnTx/>
                <a:uFillTx/>
                <a:latin typeface="Times New Roman" pitchFamily="18" charset="0"/>
                <a:ea typeface="+mn-ea"/>
                <a:cs typeface="Times New Roman" pitchFamily="18" charset="0"/>
                <a:sym typeface="Wingdings" pitchFamily="2" charset="2"/>
              </a:rPr>
              <a:t> ... Denotes a trip from vertex 2 to vertex 3. </a:t>
            </a:r>
            <a:endParaRPr kumimoji="0" lang="en-US" sz="1400" b="0" i="0" u="none" strike="noStrike" kern="1200" cap="none" spc="0" normalizeH="0" baseline="0" noProof="0">
              <a:ln>
                <a:noFill/>
              </a:ln>
              <a:solidFill>
                <a:srgbClr val="000000"/>
              </a:solidFill>
              <a:effectLst/>
              <a:uLnTx/>
              <a:uFillTx/>
              <a:latin typeface="Times New Roman" pitchFamily="18" charset="0"/>
              <a:ea typeface="+mn-ea"/>
              <a:cs typeface="+mn-cs"/>
              <a:sym typeface="Wingdings" pitchFamily="2" charset="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CC3300"/>
                </a:solidFill>
                <a:effectLst/>
                <a:uLnTx/>
                <a:uFillTx/>
                <a:latin typeface="Times New Roman" pitchFamily="18" charset="0"/>
                <a:ea typeface="+mn-ea"/>
                <a:cs typeface="Times New Roman" pitchFamily="18" charset="0"/>
                <a:sym typeface="Wingdings" pitchFamily="2" charset="2"/>
              </a:rPr>
              <a:t> *20</a:t>
            </a:r>
            <a:r>
              <a:rPr kumimoji="0" lang="en-US" sz="1400" b="0" i="0" u="none" strike="noStrike" kern="1200" cap="none" spc="0" normalizeH="0" baseline="0" noProof="0">
                <a:ln>
                  <a:noFill/>
                </a:ln>
                <a:solidFill>
                  <a:srgbClr val="000000"/>
                </a:solidFill>
                <a:effectLst/>
                <a:uLnTx/>
                <a:uFillTx/>
                <a:latin typeface="Times New Roman" pitchFamily="18" charset="0"/>
                <a:ea typeface="+mn-ea"/>
                <a:cs typeface="Times New Roman" pitchFamily="18" charset="0"/>
                <a:sym typeface="Wingdings" pitchFamily="2" charset="2"/>
              </a:rPr>
              <a:t>   ... Denotes that the path length 20 of the trip that included the intermediary vertex, B, was written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itchFamily="18" charset="0"/>
                <a:ea typeface="+mn-ea"/>
                <a:cs typeface="Times New Roman" pitchFamily="18" charset="0"/>
                <a:sym typeface="Wingdings" pitchFamily="2" charset="2"/>
              </a:rPr>
              <a:t>           into row 2, column 3 of the </a:t>
            </a:r>
            <a:r>
              <a:rPr kumimoji="0" lang="en-US" sz="1400" b="1" i="0" u="none" strike="noStrike" kern="1200" cap="none" spc="0" normalizeH="0" baseline="0" noProof="0">
                <a:ln>
                  <a:noFill/>
                </a:ln>
                <a:solidFill>
                  <a:srgbClr val="000000"/>
                </a:solidFill>
                <a:effectLst/>
                <a:uLnTx/>
                <a:uFillTx/>
                <a:latin typeface="Courier New" pitchFamily="49" charset="0"/>
                <a:ea typeface="+mn-ea"/>
                <a:cs typeface="Times New Roman" pitchFamily="18" charset="0"/>
                <a:sym typeface="Wingdings" pitchFamily="2" charset="2"/>
              </a:rPr>
              <a:t>aCopy</a:t>
            </a:r>
            <a:r>
              <a:rPr kumimoji="0" lang="en-US" sz="1400" b="0" i="0" u="none" strike="noStrike" kern="1200" cap="none" spc="0" normalizeH="0" baseline="0" noProof="0">
                <a:ln>
                  <a:noFill/>
                </a:ln>
                <a:solidFill>
                  <a:srgbClr val="000000"/>
                </a:solidFill>
                <a:effectLst/>
                <a:uLnTx/>
                <a:uFillTx/>
                <a:latin typeface="Times New Roman" pitchFamily="18" charset="0"/>
                <a:ea typeface="+mn-ea"/>
                <a:cs typeface="Times New Roman" pitchFamily="18" charset="0"/>
                <a:sym typeface="Wingdings" pitchFamily="2" charset="2"/>
              </a:rPr>
              <a:t> matrix because that trip was shorter that the current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itchFamily="18" charset="0"/>
                <a:ea typeface="+mn-ea"/>
                <a:cs typeface="Times New Roman" pitchFamily="18" charset="0"/>
                <a:sym typeface="Wingdings" pitchFamily="2" charset="2"/>
              </a:rPr>
              <a:t>          path length from vertex 2 to 3 stored in the matrix. * Indicates a shorter trip from vertex 2 to 3 was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itchFamily="18" charset="0"/>
                <a:ea typeface="+mn-ea"/>
                <a:cs typeface="Times New Roman" pitchFamily="18" charset="0"/>
                <a:sym typeface="Wingdings" pitchFamily="2" charset="2"/>
              </a:rPr>
              <a:t>          eventually found.</a:t>
            </a:r>
          </a:p>
        </p:txBody>
      </p:sp>
      <p:grpSp>
        <p:nvGrpSpPr>
          <p:cNvPr id="50295" name="Group 137"/>
          <p:cNvGrpSpPr>
            <a:grpSpLocks/>
          </p:cNvGrpSpPr>
          <p:nvPr/>
        </p:nvGrpSpPr>
        <p:grpSpPr bwMode="auto">
          <a:xfrm>
            <a:off x="7094538" y="381000"/>
            <a:ext cx="1757362" cy="1184275"/>
            <a:chOff x="4377" y="240"/>
            <a:chExt cx="1107" cy="746"/>
          </a:xfrm>
        </p:grpSpPr>
        <p:sp>
          <p:nvSpPr>
            <p:cNvPr id="50297" name="AutoShape 119"/>
            <p:cNvSpPr>
              <a:spLocks noChangeAspect="1" noChangeArrowheads="1"/>
            </p:cNvSpPr>
            <p:nvPr/>
          </p:nvSpPr>
          <p:spPr bwMode="auto">
            <a:xfrm>
              <a:off x="4377" y="240"/>
              <a:ext cx="1107" cy="746"/>
            </a:xfrm>
            <a:prstGeom prst="rect">
              <a:avLst/>
            </a:prstGeom>
            <a:noFill/>
            <a:ln w="9525">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0298" name="Oval 120"/>
            <p:cNvSpPr>
              <a:spLocks noChangeArrowheads="1"/>
            </p:cNvSpPr>
            <p:nvPr/>
          </p:nvSpPr>
          <p:spPr bwMode="auto">
            <a:xfrm>
              <a:off x="4999" y="536"/>
              <a:ext cx="157" cy="129"/>
            </a:xfrm>
            <a:prstGeom prst="ellipse">
              <a:avLst/>
            </a:prstGeom>
            <a:solidFill>
              <a:srgbClr val="FFCC99"/>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itchFamily="34" charset="0"/>
                  <a:ea typeface="+mn-ea"/>
                  <a:cs typeface="+mn-cs"/>
                </a:rPr>
                <a:t> 0</a:t>
              </a:r>
            </a:p>
          </p:txBody>
        </p:sp>
        <p:sp>
          <p:nvSpPr>
            <p:cNvPr id="50299" name="Text Box 121"/>
            <p:cNvSpPr txBox="1">
              <a:spLocks noChangeArrowheads="1"/>
            </p:cNvSpPr>
            <p:nvPr/>
          </p:nvSpPr>
          <p:spPr bwMode="auto">
            <a:xfrm>
              <a:off x="4718" y="486"/>
              <a:ext cx="275" cy="130"/>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itchFamily="34" charset="0"/>
                  <a:ea typeface="+mn-ea"/>
                  <a:cs typeface="+mn-cs"/>
                </a:rPr>
                <a:t>10</a:t>
              </a:r>
            </a:p>
          </p:txBody>
        </p:sp>
        <p:sp>
          <p:nvSpPr>
            <p:cNvPr id="50300" name="Text Box 122"/>
            <p:cNvSpPr txBox="1">
              <a:spLocks noChangeArrowheads="1"/>
            </p:cNvSpPr>
            <p:nvPr/>
          </p:nvSpPr>
          <p:spPr bwMode="auto">
            <a:xfrm>
              <a:off x="4857" y="709"/>
              <a:ext cx="188" cy="171"/>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itchFamily="34" charset="0"/>
                  <a:ea typeface="+mn-ea"/>
                  <a:cs typeface="+mn-cs"/>
                </a:rPr>
                <a:t>5</a:t>
              </a:r>
            </a:p>
          </p:txBody>
        </p:sp>
        <p:sp>
          <p:nvSpPr>
            <p:cNvPr id="50301" name="Oval 123"/>
            <p:cNvSpPr>
              <a:spLocks noChangeArrowheads="1"/>
            </p:cNvSpPr>
            <p:nvPr/>
          </p:nvSpPr>
          <p:spPr bwMode="auto">
            <a:xfrm>
              <a:off x="5327" y="321"/>
              <a:ext cx="157" cy="128"/>
            </a:xfrm>
            <a:prstGeom prst="ellipse">
              <a:avLst/>
            </a:prstGeom>
            <a:solidFill>
              <a:srgbClr val="FFCC99"/>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itchFamily="34" charset="0"/>
                  <a:ea typeface="+mn-ea"/>
                  <a:cs typeface="+mn-cs"/>
                </a:rPr>
                <a:t> 3</a:t>
              </a:r>
            </a:p>
          </p:txBody>
        </p:sp>
        <p:sp>
          <p:nvSpPr>
            <p:cNvPr id="50302" name="Oval 124"/>
            <p:cNvSpPr>
              <a:spLocks noChangeArrowheads="1"/>
            </p:cNvSpPr>
            <p:nvPr/>
          </p:nvSpPr>
          <p:spPr bwMode="auto">
            <a:xfrm>
              <a:off x="4621" y="841"/>
              <a:ext cx="156" cy="129"/>
            </a:xfrm>
            <a:prstGeom prst="ellipse">
              <a:avLst/>
            </a:prstGeom>
            <a:solidFill>
              <a:srgbClr val="FFCC99"/>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itchFamily="34" charset="0"/>
                  <a:ea typeface="+mn-ea"/>
                  <a:cs typeface="+mn-cs"/>
                </a:rPr>
                <a:t> 2</a:t>
              </a:r>
            </a:p>
          </p:txBody>
        </p:sp>
        <p:sp>
          <p:nvSpPr>
            <p:cNvPr id="50303" name="Oval 125"/>
            <p:cNvSpPr>
              <a:spLocks noChangeArrowheads="1"/>
            </p:cNvSpPr>
            <p:nvPr/>
          </p:nvSpPr>
          <p:spPr bwMode="auto">
            <a:xfrm>
              <a:off x="4745" y="294"/>
              <a:ext cx="157" cy="127"/>
            </a:xfrm>
            <a:prstGeom prst="ellipse">
              <a:avLst/>
            </a:prstGeom>
            <a:solidFill>
              <a:srgbClr val="FFCC99"/>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itchFamily="34" charset="0"/>
                  <a:ea typeface="+mn-ea"/>
                  <a:cs typeface="+mn-cs"/>
                </a:rPr>
                <a:t> 4</a:t>
              </a:r>
            </a:p>
          </p:txBody>
        </p:sp>
        <p:sp>
          <p:nvSpPr>
            <p:cNvPr id="50304" name="Oval 126"/>
            <p:cNvSpPr>
              <a:spLocks noChangeArrowheads="1"/>
            </p:cNvSpPr>
            <p:nvPr/>
          </p:nvSpPr>
          <p:spPr bwMode="auto">
            <a:xfrm>
              <a:off x="4386" y="589"/>
              <a:ext cx="156" cy="128"/>
            </a:xfrm>
            <a:prstGeom prst="ellipse">
              <a:avLst/>
            </a:prstGeom>
            <a:solidFill>
              <a:srgbClr val="FFCC99"/>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itchFamily="34" charset="0"/>
                  <a:ea typeface="+mn-ea"/>
                  <a:cs typeface="+mn-cs"/>
                </a:rPr>
                <a:t>  1</a:t>
              </a:r>
            </a:p>
          </p:txBody>
        </p:sp>
        <p:sp>
          <p:nvSpPr>
            <p:cNvPr id="50305" name="Line 127"/>
            <p:cNvSpPr>
              <a:spLocks noChangeShapeType="1"/>
            </p:cNvSpPr>
            <p:nvPr/>
          </p:nvSpPr>
          <p:spPr bwMode="auto">
            <a:xfrm flipH="1">
              <a:off x="4496" y="401"/>
              <a:ext cx="268" cy="188"/>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0306" name="Line 128"/>
            <p:cNvSpPr>
              <a:spLocks noChangeShapeType="1"/>
            </p:cNvSpPr>
            <p:nvPr/>
          </p:nvSpPr>
          <p:spPr bwMode="auto">
            <a:xfrm flipV="1">
              <a:off x="4536" y="583"/>
              <a:ext cx="464" cy="49"/>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0307" name="Line 129"/>
            <p:cNvSpPr>
              <a:spLocks noChangeShapeType="1"/>
            </p:cNvSpPr>
            <p:nvPr/>
          </p:nvSpPr>
          <p:spPr bwMode="auto">
            <a:xfrm flipH="1">
              <a:off x="4732" y="648"/>
              <a:ext cx="293" cy="192"/>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0308" name="Line 130"/>
            <p:cNvSpPr>
              <a:spLocks noChangeShapeType="1"/>
            </p:cNvSpPr>
            <p:nvPr/>
          </p:nvSpPr>
          <p:spPr bwMode="auto">
            <a:xfrm flipH="1">
              <a:off x="5117" y="390"/>
              <a:ext cx="209" cy="146"/>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0309" name="Text Box 131"/>
            <p:cNvSpPr txBox="1">
              <a:spLocks noChangeArrowheads="1"/>
            </p:cNvSpPr>
            <p:nvPr/>
          </p:nvSpPr>
          <p:spPr bwMode="auto">
            <a:xfrm>
              <a:off x="5045" y="240"/>
              <a:ext cx="188" cy="129"/>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itchFamily="34" charset="0"/>
                  <a:ea typeface="+mn-ea"/>
                  <a:cs typeface="+mn-cs"/>
                </a:rPr>
                <a:t>2</a:t>
              </a:r>
            </a:p>
          </p:txBody>
        </p:sp>
        <p:sp>
          <p:nvSpPr>
            <p:cNvPr id="50310" name="Text Box 132"/>
            <p:cNvSpPr txBox="1">
              <a:spLocks noChangeArrowheads="1"/>
            </p:cNvSpPr>
            <p:nvPr/>
          </p:nvSpPr>
          <p:spPr bwMode="auto">
            <a:xfrm>
              <a:off x="5199" y="439"/>
              <a:ext cx="211" cy="144"/>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itchFamily="34" charset="0"/>
                  <a:ea typeface="+mn-ea"/>
                  <a:cs typeface="+mn-cs"/>
                </a:rPr>
                <a:t>4</a:t>
              </a:r>
            </a:p>
          </p:txBody>
        </p:sp>
        <p:sp>
          <p:nvSpPr>
            <p:cNvPr id="50311" name="Text Box 133"/>
            <p:cNvSpPr txBox="1">
              <a:spLocks noChangeArrowheads="1"/>
            </p:cNvSpPr>
            <p:nvPr/>
          </p:nvSpPr>
          <p:spPr bwMode="auto">
            <a:xfrm>
              <a:off x="4515" y="386"/>
              <a:ext cx="190" cy="128"/>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itchFamily="34" charset="0"/>
                  <a:ea typeface="+mn-ea"/>
                  <a:cs typeface="+mn-cs"/>
                </a:rPr>
                <a:t>1</a:t>
              </a:r>
            </a:p>
          </p:txBody>
        </p:sp>
        <p:sp>
          <p:nvSpPr>
            <p:cNvPr id="50312" name="Text Box 134"/>
            <p:cNvSpPr txBox="1">
              <a:spLocks noChangeArrowheads="1"/>
            </p:cNvSpPr>
            <p:nvPr/>
          </p:nvSpPr>
          <p:spPr bwMode="auto">
            <a:xfrm>
              <a:off x="4450" y="714"/>
              <a:ext cx="189" cy="171"/>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itchFamily="34" charset="0"/>
                  <a:ea typeface="+mn-ea"/>
                  <a:cs typeface="+mn-cs"/>
                </a:rPr>
                <a:t>3</a:t>
              </a:r>
            </a:p>
          </p:txBody>
        </p:sp>
        <p:sp>
          <p:nvSpPr>
            <p:cNvPr id="50313" name="Line 135"/>
            <p:cNvSpPr>
              <a:spLocks noChangeShapeType="1"/>
            </p:cNvSpPr>
            <p:nvPr/>
          </p:nvSpPr>
          <p:spPr bwMode="auto">
            <a:xfrm>
              <a:off x="4519" y="684"/>
              <a:ext cx="138" cy="150"/>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0314" name="Line 136"/>
            <p:cNvSpPr>
              <a:spLocks noChangeShapeType="1"/>
            </p:cNvSpPr>
            <p:nvPr/>
          </p:nvSpPr>
          <p:spPr bwMode="auto">
            <a:xfrm>
              <a:off x="4906" y="356"/>
              <a:ext cx="431" cy="0"/>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grpSp>
        <p:nvGrpSpPr>
          <p:cNvPr id="4" name="Group 3"/>
          <p:cNvGrpSpPr/>
          <p:nvPr/>
        </p:nvGrpSpPr>
        <p:grpSpPr>
          <a:xfrm>
            <a:off x="752758" y="1150422"/>
            <a:ext cx="4484946" cy="1215407"/>
            <a:chOff x="752758" y="1150422"/>
            <a:chExt cx="4484946" cy="1215407"/>
          </a:xfrm>
        </p:grpSpPr>
        <p:sp>
          <p:nvSpPr>
            <p:cNvPr id="2" name="Oval 1"/>
            <p:cNvSpPr/>
            <p:nvPr/>
          </p:nvSpPr>
          <p:spPr>
            <a:xfrm>
              <a:off x="1683657" y="1872343"/>
              <a:ext cx="711200" cy="493486"/>
            </a:xfrm>
            <a:prstGeom prst="ellipse">
              <a:avLst/>
            </a:prstGeom>
            <a:noFill/>
            <a:ln>
              <a:solidFill>
                <a:srgbClr val="33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 name="TextBox 2"/>
            <p:cNvSpPr txBox="1"/>
            <p:nvPr/>
          </p:nvSpPr>
          <p:spPr>
            <a:xfrm>
              <a:off x="752758" y="1150422"/>
              <a:ext cx="4484946" cy="369332"/>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Arial" pitchFamily="34" charset="0"/>
                  <a:ea typeface="+mn-ea"/>
                  <a:cs typeface="+mn-cs"/>
                </a:rPr>
                <a:t>Trip from 1 to 3 through 0 has length of 14</a:t>
              </a:r>
            </a:p>
          </p:txBody>
        </p:sp>
      </p:grpSp>
      <p:sp>
        <p:nvSpPr>
          <p:cNvPr id="29" name="Oval 28"/>
          <p:cNvSpPr/>
          <p:nvPr/>
        </p:nvSpPr>
        <p:spPr>
          <a:xfrm>
            <a:off x="3637756" y="3200400"/>
            <a:ext cx="711200" cy="493486"/>
          </a:xfrm>
          <a:prstGeom prst="ellipse">
            <a:avLst/>
          </a:prstGeom>
          <a:noFill/>
          <a:ln>
            <a:solidFill>
              <a:srgbClr val="33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0" name="Oval 29"/>
          <p:cNvSpPr/>
          <p:nvPr/>
        </p:nvSpPr>
        <p:spPr>
          <a:xfrm>
            <a:off x="4035425" y="4550229"/>
            <a:ext cx="711200" cy="493486"/>
          </a:xfrm>
          <a:prstGeom prst="ellipse">
            <a:avLst/>
          </a:prstGeom>
          <a:noFill/>
          <a:ln>
            <a:solidFill>
              <a:srgbClr val="33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9752840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6"/>
          <p:cNvSpPr>
            <a:spLocks noGrp="1" noChangeArrowheads="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8C1FA72-6E94-4C0B-8DE0-E54616DC335B}" type="slidenum">
              <a:rPr kumimoji="0" lang="en-US"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1203" name="Rectangle 2"/>
          <p:cNvSpPr>
            <a:spLocks noGrp="1" noChangeArrowheads="1"/>
          </p:cNvSpPr>
          <p:nvPr>
            <p:ph type="title"/>
          </p:nvPr>
        </p:nvSpPr>
        <p:spPr>
          <a:xfrm>
            <a:off x="457200" y="457995"/>
            <a:ext cx="8229600" cy="743788"/>
          </a:xfrm>
        </p:spPr>
        <p:txBody>
          <a:bodyPr/>
          <a:lstStyle/>
          <a:p>
            <a:pPr algn="l"/>
            <a:r>
              <a:rPr lang="en-US" sz="4000" b="1" dirty="0">
                <a:solidFill>
                  <a:srgbClr val="007FA3"/>
                </a:solidFill>
                <a:latin typeface="Times New Roman"/>
                <a:ea typeface="Times New Roman"/>
                <a:cs typeface="Times New Roman"/>
              </a:rPr>
              <a:t>Floyd’s Algorithm</a:t>
            </a:r>
          </a:p>
        </p:txBody>
      </p:sp>
      <p:sp>
        <p:nvSpPr>
          <p:cNvPr id="51204" name="Text Box 4"/>
          <p:cNvSpPr txBox="1">
            <a:spLocks noChangeArrowheads="1"/>
          </p:cNvSpPr>
          <p:nvPr/>
        </p:nvSpPr>
        <p:spPr bwMode="auto">
          <a:xfrm>
            <a:off x="307703" y="1486878"/>
            <a:ext cx="8694738" cy="3870325"/>
          </a:xfrm>
          <a:prstGeom prst="rect">
            <a:avLst/>
          </a:prstGeom>
          <a:solidFill>
            <a:srgbClr val="FFCC99"/>
          </a:solidFill>
          <a:ln w="9525" algn="ctr">
            <a:solidFill>
              <a:schemeClr val="tx1"/>
            </a:solidFill>
            <a:miter lim="800000"/>
            <a:headEnd/>
            <a:tailEnd/>
          </a:ln>
          <a:effectLst>
            <a:prstShdw prst="shdw13" dist="53882" dir="13500000">
              <a:schemeClr val="bg2">
                <a:alpha val="50000"/>
              </a:schemeClr>
            </a:prstShdw>
          </a:effectLst>
        </p:spPr>
        <p:txBody>
          <a:bodyPr>
            <a:spAutoFit/>
          </a:body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33CC"/>
                </a:solidFill>
                <a:effectLst/>
                <a:uLnTx/>
                <a:uFillTx/>
                <a:latin typeface="Arial" pitchFamily="34" charset="0"/>
                <a:ea typeface="+mn-ea"/>
                <a:cs typeface="+mn-cs"/>
              </a:rPr>
              <a:t>// the array </a:t>
            </a:r>
            <a:r>
              <a:rPr kumimoji="0" lang="en-US" sz="2000" b="1" i="0" u="none" strike="noStrike" kern="1200" cap="none" spc="0" normalizeH="0" baseline="0" noProof="0" dirty="0" err="1">
                <a:ln>
                  <a:noFill/>
                </a:ln>
                <a:solidFill>
                  <a:srgbClr val="0033CC"/>
                </a:solidFill>
                <a:effectLst/>
                <a:uLnTx/>
                <a:uFillTx/>
                <a:latin typeface="Arial" pitchFamily="34" charset="0"/>
                <a:ea typeface="+mn-ea"/>
                <a:cs typeface="+mn-cs"/>
              </a:rPr>
              <a:t>aCopy</a:t>
            </a:r>
            <a:r>
              <a:rPr kumimoji="0" lang="en-US" sz="2000" b="0" i="0" u="none" strike="noStrike" kern="1200" cap="none" spc="0" normalizeH="0" baseline="0" noProof="0" dirty="0">
                <a:ln>
                  <a:noFill/>
                </a:ln>
                <a:solidFill>
                  <a:srgbClr val="0033CC"/>
                </a:solidFill>
                <a:effectLst/>
                <a:uLnTx/>
                <a:uFillTx/>
                <a:latin typeface="Arial" pitchFamily="34" charset="0"/>
                <a:ea typeface="+mn-ea"/>
                <a:cs typeface="+mn-cs"/>
              </a:rPr>
              <a:t> is a copy of the graph’s adjacency matrix</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33CC"/>
                </a:solidFill>
                <a:effectLst/>
                <a:uLnTx/>
                <a:uFillTx/>
                <a:latin typeface="Arial" pitchFamily="34" charset="0"/>
                <a:ea typeface="+mn-ea"/>
                <a:cs typeface="+mn-cs"/>
              </a:rPr>
              <a:t>// non-</a:t>
            </a:r>
            <a:r>
              <a:rPr kumimoji="0" lang="en-US" sz="2000" b="0" i="0" u="none" strike="noStrike" kern="1200" cap="none" spc="0" normalizeH="0" baseline="0" noProof="0" dirty="0" err="1">
                <a:ln>
                  <a:noFill/>
                </a:ln>
                <a:solidFill>
                  <a:srgbClr val="0033CC"/>
                </a:solidFill>
                <a:effectLst/>
                <a:uLnTx/>
                <a:uFillTx/>
                <a:latin typeface="Arial" pitchFamily="34" charset="0"/>
                <a:ea typeface="+mn-ea"/>
                <a:cs typeface="+mn-cs"/>
              </a:rPr>
              <a:t>existant</a:t>
            </a:r>
            <a:r>
              <a:rPr kumimoji="0" lang="en-US" sz="2000" b="0" i="0" u="none" strike="noStrike" kern="1200" cap="none" spc="0" normalizeH="0" baseline="0" noProof="0" dirty="0">
                <a:ln>
                  <a:noFill/>
                </a:ln>
                <a:solidFill>
                  <a:srgbClr val="0033CC"/>
                </a:solidFill>
                <a:effectLst/>
                <a:uLnTx/>
                <a:uFillTx/>
                <a:latin typeface="Arial" pitchFamily="34" charset="0"/>
                <a:ea typeface="+mn-ea"/>
                <a:cs typeface="+mn-cs"/>
              </a:rPr>
              <a:t> paths in </a:t>
            </a:r>
            <a:r>
              <a:rPr kumimoji="0" lang="en-US" sz="2000" b="1" i="0" u="none" strike="noStrike" kern="1200" cap="none" spc="0" normalizeH="0" baseline="0" noProof="0" dirty="0" err="1">
                <a:ln>
                  <a:noFill/>
                </a:ln>
                <a:solidFill>
                  <a:srgbClr val="0033CC"/>
                </a:solidFill>
                <a:effectLst/>
                <a:uLnTx/>
                <a:uFillTx/>
                <a:latin typeface="Arial" pitchFamily="34" charset="0"/>
                <a:ea typeface="+mn-ea"/>
                <a:cs typeface="+mn-cs"/>
              </a:rPr>
              <a:t>aCopy</a:t>
            </a:r>
            <a:r>
              <a:rPr kumimoji="0" lang="en-US" sz="2000" b="0" i="0" u="none" strike="noStrike" kern="1200" cap="none" spc="0" normalizeH="0" baseline="0" noProof="0" dirty="0">
                <a:ln>
                  <a:noFill/>
                </a:ln>
                <a:solidFill>
                  <a:srgbClr val="0033CC"/>
                </a:solidFill>
                <a:effectLst/>
                <a:uLnTx/>
                <a:uFillTx/>
                <a:latin typeface="Arial" pitchFamily="34" charset="0"/>
                <a:ea typeface="+mn-ea"/>
                <a:cs typeface="+mn-cs"/>
              </a:rPr>
              <a:t> have been set to impossibly high values</a:t>
            </a:r>
          </a:p>
          <a:p>
            <a:pPr marL="342900" marR="0" lvl="0" indent="-34290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33CC"/>
              </a:solidFill>
              <a:effectLst/>
              <a:uLnTx/>
              <a:uFillTx/>
              <a:latin typeface="Arial" pitchFamily="34" charset="0"/>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1.</a:t>
            </a:r>
            <a:r>
              <a:rPr kumimoji="0" lang="en-US" sz="1800" b="1" i="0" u="none" strike="noStrike" kern="1200" cap="none" spc="0" normalizeH="0" baseline="0" noProof="0" dirty="0">
                <a:ln>
                  <a:noFill/>
                </a:ln>
                <a:solidFill>
                  <a:srgbClr val="000000"/>
                </a:solidFill>
                <a:effectLst/>
                <a:uLnTx/>
                <a:uFillTx/>
                <a:latin typeface="Arial" pitchFamily="34" charset="0"/>
                <a:ea typeface="+mn-ea"/>
                <a:cs typeface="+mn-cs"/>
              </a:rPr>
              <a:t>  for</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1" i="0" u="none" strike="noStrike" kern="1200" cap="none" spc="0" normalizeH="0" baseline="0" noProof="0" dirty="0" err="1">
                <a:ln>
                  <a:noFill/>
                </a:ln>
                <a:solidFill>
                  <a:srgbClr val="000000"/>
                </a:solidFill>
                <a:effectLst/>
                <a:uLnTx/>
                <a:uFillTx/>
                <a:latin typeface="Arial" pitchFamily="34"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b = 0; b &lt;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numberOfVertices</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b++) </a:t>
            </a:r>
            <a:r>
              <a:rPr kumimoji="0" lang="en-US" sz="1800" b="0" i="0" u="none" strike="noStrike" kern="1200" cap="none" spc="0" normalizeH="0" baseline="0" noProof="0" dirty="0">
                <a:ln>
                  <a:noFill/>
                </a:ln>
                <a:solidFill>
                  <a:srgbClr val="0033CC"/>
                </a:solidFill>
                <a:effectLst/>
                <a:uLnTx/>
                <a:uFillTx/>
                <a:latin typeface="Arial" pitchFamily="34" charset="0"/>
                <a:ea typeface="+mn-ea"/>
                <a:cs typeface="+mn-cs"/>
              </a:rPr>
              <a:t>// all intermediate </a:t>
            </a:r>
            <a:r>
              <a:rPr kumimoji="0" lang="en-US" sz="1800" b="0" i="0" u="none" strike="noStrike" kern="1200" cap="none" spc="0" normalizeH="0" baseline="0" noProof="0" dirty="0" err="1">
                <a:ln>
                  <a:noFill/>
                </a:ln>
                <a:solidFill>
                  <a:srgbClr val="0033CC"/>
                </a:solidFill>
                <a:effectLst/>
                <a:uLnTx/>
                <a:uFillTx/>
                <a:latin typeface="Arial" pitchFamily="34" charset="0"/>
                <a:ea typeface="+mn-ea"/>
                <a:cs typeface="+mn-cs"/>
              </a:rPr>
              <a:t>verticies</a:t>
            </a:r>
            <a:r>
              <a:rPr kumimoji="0" lang="en-US" sz="1800" b="0" i="0" u="none" strike="noStrike" kern="1200" cap="none" spc="0" normalizeH="0" baseline="0" noProof="0" dirty="0">
                <a:ln>
                  <a:noFill/>
                </a:ln>
                <a:solidFill>
                  <a:srgbClr val="0033CC"/>
                </a:solidFill>
                <a:effectLst/>
                <a:uLnTx/>
                <a:uFillTx/>
                <a:latin typeface="Arial" pitchFamily="34" charset="0"/>
                <a:ea typeface="+mn-ea"/>
                <a:cs typeface="+mn-cs"/>
              </a:rPr>
              <a:t> B</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2.  {   </a:t>
            </a:r>
            <a:r>
              <a:rPr kumimoji="0" lang="en-US" sz="1800" b="1" i="0" u="none" strike="noStrike" kern="1200" cap="none" spc="0" normalizeH="0" baseline="0" noProof="0" dirty="0">
                <a:ln>
                  <a:noFill/>
                </a:ln>
                <a:solidFill>
                  <a:srgbClr val="000000"/>
                </a:solidFill>
                <a:effectLst/>
                <a:uLnTx/>
                <a:uFillTx/>
                <a:latin typeface="Arial" pitchFamily="34" charset="0"/>
                <a:ea typeface="+mn-ea"/>
                <a:cs typeface="+mn-cs"/>
              </a:rPr>
              <a:t>for</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1" i="0" u="none" strike="noStrike" kern="1200" cap="none" spc="0" normalizeH="0" baseline="0" noProof="0" dirty="0" err="1">
                <a:ln>
                  <a:noFill/>
                </a:ln>
                <a:solidFill>
                  <a:srgbClr val="000000"/>
                </a:solidFill>
                <a:effectLst/>
                <a:uLnTx/>
                <a:uFillTx/>
                <a:latin typeface="Arial" pitchFamily="34"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 = 0; a &lt;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numberOfVertices</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 </a:t>
            </a:r>
            <a:r>
              <a:rPr kumimoji="0" lang="en-US" sz="1800" b="0" i="0" u="none" strike="noStrike" kern="1200" cap="none" spc="0" normalizeH="0" baseline="0" noProof="0" dirty="0">
                <a:ln>
                  <a:noFill/>
                </a:ln>
                <a:solidFill>
                  <a:srgbClr val="0033CC"/>
                </a:solidFill>
                <a:effectLst/>
                <a:uLnTx/>
                <a:uFillTx/>
                <a:latin typeface="Arial" pitchFamily="34" charset="0"/>
                <a:ea typeface="+mn-ea"/>
                <a:cs typeface="+mn-cs"/>
              </a:rPr>
              <a:t>// all starting vertices, A</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3.       {   </a:t>
            </a:r>
            <a:r>
              <a:rPr kumimoji="0" lang="en-US" sz="1800" b="1" i="0" u="none" strike="noStrike" kern="1200" cap="none" spc="0" normalizeH="0" baseline="0" noProof="0" dirty="0">
                <a:ln>
                  <a:noFill/>
                </a:ln>
                <a:solidFill>
                  <a:srgbClr val="000000"/>
                </a:solidFill>
                <a:effectLst/>
                <a:uLnTx/>
                <a:uFillTx/>
                <a:latin typeface="Arial" pitchFamily="34" charset="0"/>
                <a:ea typeface="+mn-ea"/>
                <a:cs typeface="+mn-cs"/>
              </a:rPr>
              <a:t>for</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1" i="0" u="none" strike="noStrike" kern="1200" cap="none" spc="0" normalizeH="0" baseline="0" noProof="0" dirty="0" err="1">
                <a:ln>
                  <a:noFill/>
                </a:ln>
                <a:solidFill>
                  <a:srgbClr val="000000"/>
                </a:solidFill>
                <a:effectLst/>
                <a:uLnTx/>
                <a:uFillTx/>
                <a:latin typeface="Arial" pitchFamily="34"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c = 0; c &lt;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numberOfVertices</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c++</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0" u="none" strike="noStrike" kern="1200" cap="none" spc="0" normalizeH="0" baseline="0" noProof="0" dirty="0">
                <a:ln>
                  <a:noFill/>
                </a:ln>
                <a:solidFill>
                  <a:srgbClr val="0033CC"/>
                </a:solidFill>
                <a:effectLst/>
                <a:uLnTx/>
                <a:uFillTx/>
                <a:latin typeface="Arial" pitchFamily="34" charset="0"/>
                <a:ea typeface="+mn-ea"/>
                <a:cs typeface="+mn-cs"/>
              </a:rPr>
              <a:t>// all destination vertices, C</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4.            {   </a:t>
            </a:r>
            <a:r>
              <a:rPr kumimoji="0" lang="en-US" sz="1800" b="1" i="0" u="none" strike="noStrike" kern="1200" cap="none" spc="0" normalizeH="0" baseline="0" noProof="0" dirty="0">
                <a:ln>
                  <a:noFill/>
                </a:ln>
                <a:solidFill>
                  <a:srgbClr val="000000"/>
                </a:solidFill>
                <a:effectLst/>
                <a:uLnTx/>
                <a:uFillTx/>
                <a:latin typeface="Arial" pitchFamily="34" charset="0"/>
                <a:ea typeface="+mn-ea"/>
                <a:cs typeface="+mn-cs"/>
              </a:rPr>
              <a:t>if</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aCopy</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[a][c] &gt;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aCopy</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[a][b] +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aCopy</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[b][c])) </a:t>
            </a:r>
            <a:r>
              <a:rPr kumimoji="0" lang="en-US" sz="1800" b="0" i="0" u="none" strike="noStrike" kern="1200" cap="none" spc="0" normalizeH="0" baseline="0" noProof="0" dirty="0">
                <a:ln>
                  <a:noFill/>
                </a:ln>
                <a:solidFill>
                  <a:srgbClr val="0033CC"/>
                </a:solidFill>
                <a:effectLst/>
                <a:uLnTx/>
                <a:uFillTx/>
                <a:latin typeface="Arial" pitchFamily="34" charset="0"/>
                <a:ea typeface="+mn-ea"/>
                <a:cs typeface="+mn-cs"/>
              </a:rPr>
              <a:t>// A to C &gt; A to B to C</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5.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aCopy</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[a][c] =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aCopy</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[a][b] +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aCopy</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[b][c]; </a:t>
            </a:r>
            <a:r>
              <a:rPr kumimoji="0" lang="en-US" sz="1800" b="0" i="0" u="none" strike="noStrike" kern="1200" cap="none" spc="0" normalizeH="0" baseline="0" noProof="0" dirty="0">
                <a:ln>
                  <a:noFill/>
                </a:ln>
                <a:solidFill>
                  <a:srgbClr val="0033CC"/>
                </a:solidFill>
                <a:effectLst/>
                <a:uLnTx/>
                <a:uFillTx/>
                <a:latin typeface="Arial" pitchFamily="34" charset="0"/>
                <a:ea typeface="+mn-ea"/>
                <a:cs typeface="+mn-cs"/>
              </a:rPr>
              <a:t>// store the indirect path</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6.            }			                               </a:t>
            </a:r>
            <a:r>
              <a:rPr kumimoji="0" lang="en-US" sz="1800" b="0" i="0" u="none" strike="noStrike" kern="1200" cap="none" spc="0" normalizeH="0" baseline="0" noProof="0" dirty="0">
                <a:ln>
                  <a:noFill/>
                </a:ln>
                <a:solidFill>
                  <a:srgbClr val="0033CC"/>
                </a:solidFill>
                <a:effectLst/>
                <a:uLnTx/>
                <a:uFillTx/>
                <a:latin typeface="Arial" pitchFamily="34" charset="0"/>
                <a:ea typeface="+mn-ea"/>
                <a:cs typeface="+mn-cs"/>
              </a:rPr>
              <a:t>// length in the weight matrix</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7.       }</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8.   }</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9.   </a:t>
            </a:r>
            <a:r>
              <a:rPr kumimoji="0" lang="en-US" sz="1800" b="1" i="0" u="none" strike="noStrike" kern="1200" cap="none" spc="0" normalizeH="0" baseline="0" noProof="0" dirty="0">
                <a:ln>
                  <a:noFill/>
                </a:ln>
                <a:solidFill>
                  <a:srgbClr val="000000"/>
                </a:solidFill>
                <a:effectLst/>
                <a:uLnTx/>
                <a:uFillTx/>
                <a:latin typeface="Arial" pitchFamily="34" charset="0"/>
                <a:ea typeface="+mn-ea"/>
                <a:cs typeface="+mn-cs"/>
              </a:rPr>
              <a:t>return</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mn-cs"/>
              </a:rPr>
              <a:t>aCopy</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a:t>
            </a:r>
          </a:p>
          <a:p>
            <a:pPr marL="342900" marR="0" lvl="0" indent="-34290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2" name="Rectangle 1"/>
          <p:cNvSpPr/>
          <p:nvPr/>
        </p:nvSpPr>
        <p:spPr>
          <a:xfrm>
            <a:off x="203201" y="5960130"/>
            <a:ext cx="7998690" cy="400110"/>
          </a:xfrm>
          <a:prstGeom prst="rect">
            <a:avLst/>
          </a:prstGeom>
        </p:spPr>
        <p:txBody>
          <a:bodyPr wrap="square">
            <a:spAutoFit/>
          </a:bodyPr>
          <a:lstStyle/>
          <a:p>
            <a:pPr marL="171450" indent="-171450">
              <a:buFont typeface="Arial" panose="020B0604020202020204" pitchFamily="34" charset="0"/>
              <a:buChar char="•"/>
            </a:pPr>
            <a:r>
              <a:rPr lang="en-US" sz="2000" dirty="0"/>
              <a:t>What initial concern might you have with this algorithm?</a:t>
            </a:r>
          </a:p>
        </p:txBody>
      </p:sp>
    </p:spTree>
    <p:extLst>
      <p:ext uri="{BB962C8B-B14F-4D97-AF65-F5344CB8AC3E}">
        <p14:creationId xmlns:p14="http://schemas.microsoft.com/office/powerpoint/2010/main" val="1253988757"/>
      </p:ext>
    </p:extLst>
  </p:cSld>
  <p:clrMapOvr>
    <a:masterClrMapping/>
  </p:clrMapOvr>
  <p:transition advClick="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0766" y="2575775"/>
            <a:ext cx="6735652" cy="846694"/>
          </a:xfrm>
        </p:spPr>
        <p:txBody>
          <a:bodyPr>
            <a:normAutofit fontScale="90000"/>
          </a:bodyPr>
          <a:lstStyle/>
          <a:p>
            <a:pPr algn="ctr"/>
            <a:r>
              <a:rPr lang="en-US" dirty="0"/>
              <a:t>Other Considerations</a:t>
            </a:r>
          </a:p>
        </p:txBody>
      </p:sp>
    </p:spTree>
    <p:extLst>
      <p:ext uri="{BB962C8B-B14F-4D97-AF65-F5344CB8AC3E}">
        <p14:creationId xmlns:p14="http://schemas.microsoft.com/office/powerpoint/2010/main" val="261852157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4"/>
          <p:cNvSpPr>
            <a:spLocks noGrp="1"/>
          </p:cNvSpPr>
          <p:nvPr>
            <p:ph type="sldNum" sz="quarter" idx="4294967295"/>
          </p:nvPr>
        </p:nvSpPr>
        <p:spPr bwMode="auto">
          <a:xfrm>
            <a:off x="6553200" y="6248400"/>
            <a:ext cx="1905000" cy="457200"/>
          </a:xfrm>
          <a:prstGeom prst="rect">
            <a:avLst/>
          </a:prstGeom>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849B2C3-1093-4C52-98F3-9B19E1B24D82}" type="slidenum">
              <a:rPr kumimoji="0" lang="en-US" sz="1400" b="0" i="0" u="none" strike="noStrike" kern="1200" cap="none" spc="0" normalizeH="0" baseline="0" noProof="0">
                <a:ln>
                  <a:noFill/>
                </a:ln>
                <a:solidFill>
                  <a:srgbClr val="000000"/>
                </a:solidFill>
                <a:effectLst/>
                <a:uLnTx/>
                <a:uFillTx/>
                <a:latin typeface="Arial" charset="0"/>
                <a:ea typeface="+mj-ea"/>
                <a:cs typeface="+mj-cs"/>
                <a:sym typeface="Arial"/>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400" b="0" i="0" u="none" strike="noStrike" kern="1200" cap="none" spc="0" normalizeH="0" baseline="0" noProof="0">
              <a:ln>
                <a:noFill/>
              </a:ln>
              <a:solidFill>
                <a:srgbClr val="000000"/>
              </a:solidFill>
              <a:effectLst/>
              <a:uLnTx/>
              <a:uFillTx/>
              <a:latin typeface="Arial" charset="0"/>
              <a:ea typeface="+mj-ea"/>
              <a:cs typeface="+mj-cs"/>
              <a:sym typeface="Arial"/>
            </a:endParaRPr>
          </a:p>
        </p:txBody>
      </p:sp>
      <p:sp>
        <p:nvSpPr>
          <p:cNvPr id="36868" name="Text Box 4"/>
          <p:cNvSpPr txBox="1">
            <a:spLocks noChangeArrowheads="1"/>
          </p:cNvSpPr>
          <p:nvPr/>
        </p:nvSpPr>
        <p:spPr bwMode="auto">
          <a:xfrm>
            <a:off x="533400" y="1447800"/>
            <a:ext cx="4863832" cy="4370427"/>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DepthFirstSearch</a:t>
            </a:r>
            <a:endPar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Set found to false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stack.push</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startVertex</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do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stack.pop(vertex)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if vertex =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endVertex</a:t>
            </a:r>
            <a:endPar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final 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set found to true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else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this 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push all adjacent vertices on stack</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while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stack.IsEmpty</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and !found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if !found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“Path does not exist”</a:t>
            </a:r>
          </a:p>
        </p:txBody>
      </p:sp>
      <p:pic>
        <p:nvPicPr>
          <p:cNvPr id="36869" name="Picture 5" descr="9_633b"/>
          <p:cNvPicPr>
            <a:picLocks noChangeAspect="1" noChangeArrowheads="1"/>
          </p:cNvPicPr>
          <p:nvPr/>
        </p:nvPicPr>
        <p:blipFill>
          <a:blip r:embed="rId2" cstate="print"/>
          <a:srcRect/>
          <a:stretch>
            <a:fillRect/>
          </a:stretch>
        </p:blipFill>
        <p:spPr bwMode="auto">
          <a:xfrm>
            <a:off x="3810000" y="1508567"/>
            <a:ext cx="4648200" cy="2855913"/>
          </a:xfrm>
          <a:prstGeom prst="rect">
            <a:avLst/>
          </a:prstGeom>
          <a:noFill/>
          <a:ln w="28575">
            <a:solidFill>
              <a:schemeClr val="tx1"/>
            </a:solidFill>
            <a:miter lim="800000"/>
            <a:headEnd/>
            <a:tailEnd/>
          </a:ln>
        </p:spPr>
      </p:pic>
      <p:sp>
        <p:nvSpPr>
          <p:cNvPr id="36870" name="Rectangle 6"/>
          <p:cNvSpPr>
            <a:spLocks noChangeArrowheads="1"/>
          </p:cNvSpPr>
          <p:nvPr/>
        </p:nvSpPr>
        <p:spPr bwMode="auto">
          <a:xfrm>
            <a:off x="5562600" y="4800600"/>
            <a:ext cx="1066800" cy="1828800"/>
          </a:xfrm>
          <a:prstGeom prst="rect">
            <a:avLst/>
          </a:prstGeom>
          <a:no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6871" name="Line 7"/>
          <p:cNvSpPr>
            <a:spLocks noChangeShapeType="1"/>
          </p:cNvSpPr>
          <p:nvPr/>
        </p:nvSpPr>
        <p:spPr bwMode="auto">
          <a:xfrm>
            <a:off x="5562600" y="62484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6872" name="Line 8"/>
          <p:cNvSpPr>
            <a:spLocks noChangeShapeType="1"/>
          </p:cNvSpPr>
          <p:nvPr/>
        </p:nvSpPr>
        <p:spPr bwMode="auto">
          <a:xfrm>
            <a:off x="5562600" y="58674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6873" name="Line 9"/>
          <p:cNvSpPr>
            <a:spLocks noChangeShapeType="1"/>
          </p:cNvSpPr>
          <p:nvPr/>
        </p:nvSpPr>
        <p:spPr bwMode="auto">
          <a:xfrm>
            <a:off x="5562600" y="54864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6874" name="Line 10"/>
          <p:cNvSpPr>
            <a:spLocks noChangeShapeType="1"/>
          </p:cNvSpPr>
          <p:nvPr/>
        </p:nvSpPr>
        <p:spPr bwMode="auto">
          <a:xfrm>
            <a:off x="5562600" y="51816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6875" name="Text Box 11"/>
          <p:cNvSpPr txBox="1">
            <a:spLocks noChangeArrowheads="1"/>
          </p:cNvSpPr>
          <p:nvPr/>
        </p:nvSpPr>
        <p:spPr bwMode="auto">
          <a:xfrm>
            <a:off x="5791200" y="4495800"/>
            <a:ext cx="603250" cy="336550"/>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j-ea"/>
                <a:cs typeface="+mj-cs"/>
                <a:sym typeface="Arial"/>
              </a:rPr>
              <a:t>stack</a:t>
            </a:r>
          </a:p>
        </p:txBody>
      </p:sp>
      <p:sp>
        <p:nvSpPr>
          <p:cNvPr id="1402892" name="AutoShape 12"/>
          <p:cNvSpPr>
            <a:spLocks noChangeArrowheads="1"/>
          </p:cNvSpPr>
          <p:nvPr/>
        </p:nvSpPr>
        <p:spPr bwMode="auto">
          <a:xfrm>
            <a:off x="228600" y="45720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6877" name="Text Box 13"/>
          <p:cNvSpPr txBox="1">
            <a:spLocks noChangeArrowheads="1"/>
          </p:cNvSpPr>
          <p:nvPr/>
        </p:nvSpPr>
        <p:spPr bwMode="auto">
          <a:xfrm>
            <a:off x="7086600" y="4800600"/>
            <a:ext cx="86042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Austin</a:t>
            </a:r>
          </a:p>
        </p:txBody>
      </p:sp>
      <p:sp>
        <p:nvSpPr>
          <p:cNvPr id="1402894" name="Text Box 14"/>
          <p:cNvSpPr txBox="1">
            <a:spLocks noChangeArrowheads="1"/>
          </p:cNvSpPr>
          <p:nvPr/>
        </p:nvSpPr>
        <p:spPr bwMode="auto">
          <a:xfrm>
            <a:off x="5638800" y="6248400"/>
            <a:ext cx="831850"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Dallas</a:t>
            </a:r>
          </a:p>
        </p:txBody>
      </p:sp>
      <p:sp>
        <p:nvSpPr>
          <p:cNvPr id="1402895" name="Text Box 15"/>
          <p:cNvSpPr txBox="1">
            <a:spLocks noChangeArrowheads="1"/>
          </p:cNvSpPr>
          <p:nvPr/>
        </p:nvSpPr>
        <p:spPr bwMode="auto">
          <a:xfrm>
            <a:off x="5546725" y="5881688"/>
            <a:ext cx="104457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Houston</a:t>
            </a:r>
          </a:p>
        </p:txBody>
      </p:sp>
      <p:sp>
        <p:nvSpPr>
          <p:cNvPr id="18" name="Rectangle 2"/>
          <p:cNvSpPr>
            <a:spLocks noGrp="1" noChangeArrowheads="1"/>
          </p:cNvSpPr>
          <p:nvPr>
            <p:ph type="title"/>
          </p:nvPr>
        </p:nvSpPr>
        <p:spPr>
          <a:xfrm>
            <a:off x="533400" y="381001"/>
            <a:ext cx="7924800" cy="914400"/>
          </a:xfrm>
        </p:spPr>
        <p:txBody>
          <a:bodyPr/>
          <a:lstStyle/>
          <a:p>
            <a:pPr algn="l" eaLnBrk="1" hangingPunct="1"/>
            <a:r>
              <a:rPr lang="en-US" b="1" dirty="0">
                <a:solidFill>
                  <a:srgbClr val="007FA3"/>
                </a:solidFill>
                <a:latin typeface="Times New Roman"/>
                <a:ea typeface="Times New Roman"/>
                <a:cs typeface="Times New Roman"/>
              </a:rPr>
              <a:t>Depth-First Searching </a:t>
            </a:r>
            <a:r>
              <a:rPr lang="en-US" sz="2400" b="1" dirty="0">
                <a:solidFill>
                  <a:srgbClr val="007FA3"/>
                </a:solidFill>
                <a:latin typeface="Times New Roman"/>
                <a:ea typeface="Times New Roman"/>
                <a:cs typeface="Times New Roman"/>
              </a:rPr>
              <a:t>(Austin to Washington)</a:t>
            </a:r>
            <a:endParaRPr lang="en-US" sz="2400" b="1" dirty="0">
              <a:latin typeface="Lucida Sans" pitchFamily="34" charset="0"/>
            </a:endParaRPr>
          </a:p>
        </p:txBody>
      </p:sp>
    </p:spTree>
    <p:extLst>
      <p:ext uri="{BB962C8B-B14F-4D97-AF65-F5344CB8AC3E}">
        <p14:creationId xmlns:p14="http://schemas.microsoft.com/office/powerpoint/2010/main" val="25812704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02892"/>
                                        </p:tgtEl>
                                        <p:attrNameLst>
                                          <p:attrName>style.visibility</p:attrName>
                                        </p:attrNameLst>
                                      </p:cBhvr>
                                      <p:to>
                                        <p:strVal val="visible"/>
                                      </p:to>
                                    </p:set>
                                  </p:childTnLst>
                                  <p:subTnLst>
                                    <p:set>
                                      <p:cBhvr override="childStyle">
                                        <p:cTn dur="1" fill="hold" display="0" masterRel="nextClick" afterEffect="1"/>
                                        <p:tgtEl>
                                          <p:spTgt spid="1402892"/>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0289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02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892" grpId="0" animBg="1"/>
      <p:bldP spid="1402894" grpId="0" autoUpdateAnimBg="0"/>
      <p:bldP spid="1402895"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txBox="1">
            <a:spLocks noGrp="1"/>
          </p:cNvSpPr>
          <p:nvPr>
            <p:ph type="title"/>
          </p:nvPr>
        </p:nvSpPr>
        <p:spPr>
          <a:xfrm>
            <a:off x="249435" y="243979"/>
            <a:ext cx="8513565" cy="807816"/>
          </a:xfrm>
          <a:prstGeom prst="rect">
            <a:avLst/>
          </a:prstGeom>
        </p:spPr>
        <p:txBody>
          <a:bodyPr>
            <a:normAutofit/>
          </a:bodyPr>
          <a:lstStyle>
            <a:lvl1pPr defTabSz="466344">
              <a:defRPr sz="2243"/>
            </a:lvl1pPr>
          </a:lstStyle>
          <a:p>
            <a:r>
              <a:rPr lang="en-US" sz="4000" dirty="0"/>
              <a:t>Directed Graph | </a:t>
            </a:r>
            <a:r>
              <a:rPr sz="4000" dirty="0"/>
              <a:t>Adjacency </a:t>
            </a:r>
            <a:r>
              <a:rPr lang="en-US" sz="4000" dirty="0"/>
              <a:t>L</a:t>
            </a:r>
            <a:r>
              <a:rPr sz="4000" dirty="0"/>
              <a:t>ists</a:t>
            </a:r>
          </a:p>
        </p:txBody>
      </p:sp>
      <p:pic>
        <p:nvPicPr>
          <p:cNvPr id="59" name="A diagram illustrates a list of adjacent vertices.&#10;&#10;Picture 2" descr="A diagram illustrates a list of adjacent vertices.Picture 2"/>
          <p:cNvPicPr>
            <a:picLocks noChangeAspect="1"/>
          </p:cNvPicPr>
          <p:nvPr/>
        </p:nvPicPr>
        <p:blipFill>
          <a:blip r:embed="rId2">
            <a:extLst/>
          </a:blip>
          <a:srcRect l="55846" b="40609"/>
          <a:stretch>
            <a:fillRect/>
          </a:stretch>
        </p:blipFill>
        <p:spPr>
          <a:xfrm>
            <a:off x="3948797" y="1163790"/>
            <a:ext cx="2269300" cy="4649732"/>
          </a:xfrm>
          <a:prstGeom prst="rect">
            <a:avLst/>
          </a:prstGeom>
          <a:ln w="12700">
            <a:miter lim="400000"/>
          </a:ln>
        </p:spPr>
      </p:pic>
      <p:pic>
        <p:nvPicPr>
          <p:cNvPr id="60" name="A diagram displays a graph and an adjacent matrix.&#10;&#10;Picture 1" descr="A diagram displays a graph and an adjacent matrix.Picture 1"/>
          <p:cNvPicPr>
            <a:picLocks noChangeAspect="1"/>
          </p:cNvPicPr>
          <p:nvPr/>
        </p:nvPicPr>
        <p:blipFill>
          <a:blip r:embed="rId3">
            <a:extLst/>
          </a:blip>
          <a:stretch>
            <a:fillRect/>
          </a:stretch>
        </p:blipFill>
        <p:spPr>
          <a:xfrm>
            <a:off x="249435" y="1163790"/>
            <a:ext cx="3788312" cy="4311250"/>
          </a:xfrm>
          <a:prstGeom prst="rect">
            <a:avLst/>
          </a:prstGeom>
          <a:ln w="12700">
            <a:miter lim="400000"/>
          </a:ln>
        </p:spPr>
      </p:pic>
      <p:pic>
        <p:nvPicPr>
          <p:cNvPr id="61" name="A diagram illustrates a list of adjacent vertices.&#10;&#10;Picture 2" descr="A diagram illustrates a list of adjacent vertices.Picture 2"/>
          <p:cNvPicPr>
            <a:picLocks noChangeAspect="1"/>
          </p:cNvPicPr>
          <p:nvPr/>
        </p:nvPicPr>
        <p:blipFill>
          <a:blip r:embed="rId2">
            <a:extLst/>
          </a:blip>
          <a:srcRect l="55846" t="58064"/>
          <a:stretch>
            <a:fillRect/>
          </a:stretch>
        </p:blipFill>
        <p:spPr>
          <a:xfrm>
            <a:off x="6436749" y="1650404"/>
            <a:ext cx="2458757" cy="3557225"/>
          </a:xfrm>
          <a:prstGeom prst="rect">
            <a:avLst/>
          </a:prstGeom>
          <a:ln w="12700">
            <a:miter lim="400000"/>
          </a:ln>
        </p:spPr>
      </p:pic>
      <p:pic>
        <p:nvPicPr>
          <p:cNvPr id="62" name="A diagram illustrates a list of adjacent vertices.&#10;&#10;Picture 2" descr="A diagram illustrates a list of adjacent vertices.Picture 2"/>
          <p:cNvPicPr>
            <a:picLocks noChangeAspect="1"/>
          </p:cNvPicPr>
          <p:nvPr/>
        </p:nvPicPr>
        <p:blipFill>
          <a:blip r:embed="rId2">
            <a:extLst/>
          </a:blip>
          <a:srcRect l="55846" b="93397"/>
          <a:stretch>
            <a:fillRect/>
          </a:stretch>
        </p:blipFill>
        <p:spPr>
          <a:xfrm>
            <a:off x="6436749" y="1293868"/>
            <a:ext cx="2269299" cy="516874"/>
          </a:xfrm>
          <a:prstGeom prst="rect">
            <a:avLst/>
          </a:prstGeom>
          <a:ln w="12700">
            <a:miter lim="400000"/>
          </a:ln>
        </p:spPr>
      </p:pic>
    </p:spTree>
    <p:extLst>
      <p:ext uri="{BB962C8B-B14F-4D97-AF65-F5344CB8AC3E}">
        <p14:creationId xmlns:p14="http://schemas.microsoft.com/office/powerpoint/2010/main" val="3991528326"/>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Grp="1" noChangeArrowheads="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DBE7B8F-157B-473F-B9AC-D83E48894F0B}" type="slidenum">
              <a:rPr kumimoji="0" lang="en-US" sz="1400" b="0" i="0" u="none" strike="noStrike" kern="1200" cap="none" spc="0" normalizeH="0" baseline="0" noProof="0" smtClean="0">
                <a:ln>
                  <a:noFill/>
                </a:ln>
                <a:solidFill>
                  <a:srgbClr val="000000"/>
                </a:solidFill>
                <a:effectLst/>
                <a:uLnTx/>
                <a:uFillTx/>
                <a:latin typeface="Arial" pitchFamily="34" charset="0"/>
                <a:ea typeface="+mj-ea"/>
                <a:cs typeface="+mj-cs"/>
                <a:sym typeface="Arial"/>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sz="14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8435" name="Rectangle 2"/>
          <p:cNvSpPr>
            <a:spLocks noGrp="1" noChangeArrowheads="1"/>
          </p:cNvSpPr>
          <p:nvPr>
            <p:ph type="title"/>
          </p:nvPr>
        </p:nvSpPr>
        <p:spPr>
          <a:xfrm>
            <a:off x="457200" y="358776"/>
            <a:ext cx="8229600" cy="1058862"/>
          </a:xfrm>
        </p:spPr>
        <p:txBody>
          <a:bodyPr/>
          <a:lstStyle/>
          <a:p>
            <a:r>
              <a:rPr lang="en-US" b="1" dirty="0">
                <a:solidFill>
                  <a:srgbClr val="007FA3"/>
                </a:solidFill>
                <a:latin typeface="Times New Roman"/>
                <a:ea typeface="Times New Roman"/>
                <a:cs typeface="Times New Roman"/>
                <a:sym typeface="Times New Roman"/>
              </a:rPr>
              <a:t>Two Singly Linked List </a:t>
            </a:r>
            <a:r>
              <a:rPr lang="en-US" sz="2400" b="1" dirty="0">
                <a:solidFill>
                  <a:srgbClr val="007FA3"/>
                </a:solidFill>
                <a:latin typeface="Times New Roman"/>
                <a:ea typeface="Times New Roman"/>
                <a:cs typeface="Times New Roman"/>
                <a:sym typeface="Times New Roman"/>
              </a:rPr>
              <a:t>(Graph Representation)</a:t>
            </a:r>
            <a:endParaRPr lang="en-US" sz="2800" b="1" dirty="0">
              <a:solidFill>
                <a:srgbClr val="007FA3"/>
              </a:solidFill>
              <a:latin typeface="Times New Roman"/>
              <a:ea typeface="Times New Roman"/>
              <a:cs typeface="Times New Roman"/>
              <a:sym typeface="Times New Roman"/>
            </a:endParaRPr>
          </a:p>
        </p:txBody>
      </p:sp>
      <p:sp>
        <p:nvSpPr>
          <p:cNvPr id="18436" name="Rectangle 3"/>
          <p:cNvSpPr>
            <a:spLocks noGrp="1" noChangeArrowheads="1"/>
          </p:cNvSpPr>
          <p:nvPr>
            <p:ph type="body" idx="1"/>
          </p:nvPr>
        </p:nvSpPr>
        <p:spPr/>
        <p:txBody>
          <a:bodyPr/>
          <a:lstStyle/>
          <a:p>
            <a:r>
              <a:rPr lang="en-US" sz="2400" dirty="0"/>
              <a:t>The </a:t>
            </a:r>
            <a:r>
              <a:rPr lang="en-US" sz="2400" dirty="0">
                <a:solidFill>
                  <a:srgbClr val="0033CC"/>
                </a:solidFill>
              </a:rPr>
              <a:t>vertex</a:t>
            </a:r>
            <a:r>
              <a:rPr lang="en-US" sz="2400" dirty="0"/>
              <a:t> linked list references the nodes</a:t>
            </a:r>
          </a:p>
          <a:p>
            <a:r>
              <a:rPr lang="en-US" sz="2400" dirty="0"/>
              <a:t>The </a:t>
            </a:r>
            <a:r>
              <a:rPr lang="en-US" sz="2400" dirty="0">
                <a:solidFill>
                  <a:srgbClr val="FF9900"/>
                </a:solidFill>
              </a:rPr>
              <a:t>edge</a:t>
            </a:r>
            <a:r>
              <a:rPr lang="en-US" sz="2400" dirty="0"/>
              <a:t> lists store the incident vertex numbers</a:t>
            </a:r>
          </a:p>
          <a:p>
            <a:r>
              <a:rPr lang="en-US" sz="2400" dirty="0"/>
              <a:t>The edge and vertex linked lists are parallel</a:t>
            </a:r>
          </a:p>
          <a:p>
            <a:endParaRPr lang="en-US" dirty="0"/>
          </a:p>
          <a:p>
            <a:endParaRPr lang="en-US" dirty="0"/>
          </a:p>
        </p:txBody>
      </p:sp>
      <p:grpSp>
        <p:nvGrpSpPr>
          <p:cNvPr id="18437" name="Group 111"/>
          <p:cNvGrpSpPr>
            <a:grpSpLocks/>
          </p:cNvGrpSpPr>
          <p:nvPr/>
        </p:nvGrpSpPr>
        <p:grpSpPr bwMode="auto">
          <a:xfrm>
            <a:off x="5491163" y="3941763"/>
            <a:ext cx="2825750" cy="1443037"/>
            <a:chOff x="871" y="3225"/>
            <a:chExt cx="1780" cy="909"/>
          </a:xfrm>
        </p:grpSpPr>
        <p:sp>
          <p:nvSpPr>
            <p:cNvPr id="18499" name="AutoShape 112"/>
            <p:cNvSpPr>
              <a:spLocks noChangeAspect="1" noChangeArrowheads="1"/>
            </p:cNvSpPr>
            <p:nvPr/>
          </p:nvSpPr>
          <p:spPr bwMode="auto">
            <a:xfrm>
              <a:off x="871" y="3225"/>
              <a:ext cx="1780" cy="909"/>
            </a:xfrm>
            <a:prstGeom prst="rect">
              <a:avLst/>
            </a:prstGeom>
            <a:noFill/>
            <a:ln w="9525">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8500" name="Oval 113"/>
            <p:cNvSpPr>
              <a:spLocks noChangeArrowheads="1"/>
            </p:cNvSpPr>
            <p:nvPr/>
          </p:nvSpPr>
          <p:spPr bwMode="auto">
            <a:xfrm>
              <a:off x="1953" y="3338"/>
              <a:ext cx="180" cy="180"/>
            </a:xfrm>
            <a:prstGeom prst="ellipse">
              <a:avLst/>
            </a:prstGeom>
            <a:solidFill>
              <a:srgbClr val="0033CC">
                <a:alpha val="34117"/>
              </a:srgbClr>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j-ea"/>
                  <a:cs typeface="+mj-cs"/>
                  <a:sym typeface="Arial"/>
                </a:rPr>
                <a:t> 1</a:t>
              </a:r>
            </a:p>
          </p:txBody>
        </p:sp>
        <p:sp>
          <p:nvSpPr>
            <p:cNvPr id="18501" name="Oval 114"/>
            <p:cNvSpPr>
              <a:spLocks noChangeArrowheads="1"/>
            </p:cNvSpPr>
            <p:nvPr/>
          </p:nvSpPr>
          <p:spPr bwMode="auto">
            <a:xfrm>
              <a:off x="1074" y="3954"/>
              <a:ext cx="180" cy="180"/>
            </a:xfrm>
            <a:prstGeom prst="ellipse">
              <a:avLst/>
            </a:prstGeom>
            <a:solidFill>
              <a:srgbClr val="0033CC">
                <a:alpha val="34117"/>
              </a:srgbClr>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j-ea"/>
                  <a:cs typeface="+mj-cs"/>
                  <a:sym typeface="Arial"/>
                </a:rPr>
                <a:t> 4</a:t>
              </a:r>
            </a:p>
          </p:txBody>
        </p:sp>
        <p:sp>
          <p:nvSpPr>
            <p:cNvPr id="18502" name="Oval 115"/>
            <p:cNvSpPr>
              <a:spLocks noChangeArrowheads="1"/>
            </p:cNvSpPr>
            <p:nvPr/>
          </p:nvSpPr>
          <p:spPr bwMode="auto">
            <a:xfrm>
              <a:off x="1562" y="3608"/>
              <a:ext cx="180" cy="181"/>
            </a:xfrm>
            <a:prstGeom prst="ellipse">
              <a:avLst/>
            </a:prstGeom>
            <a:solidFill>
              <a:srgbClr val="0033CC">
                <a:alpha val="34117"/>
              </a:srgbClr>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j-ea"/>
                  <a:cs typeface="+mj-cs"/>
                  <a:sym typeface="Arial"/>
                </a:rPr>
                <a:t> 0</a:t>
              </a:r>
            </a:p>
          </p:txBody>
        </p:sp>
        <p:sp>
          <p:nvSpPr>
            <p:cNvPr id="18503" name="Oval 116"/>
            <p:cNvSpPr>
              <a:spLocks noChangeArrowheads="1"/>
            </p:cNvSpPr>
            <p:nvPr/>
          </p:nvSpPr>
          <p:spPr bwMode="auto">
            <a:xfrm>
              <a:off x="2456" y="3225"/>
              <a:ext cx="181" cy="179"/>
            </a:xfrm>
            <a:prstGeom prst="ellipse">
              <a:avLst/>
            </a:prstGeom>
            <a:solidFill>
              <a:srgbClr val="0033CC">
                <a:alpha val="34117"/>
              </a:srgbClr>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j-ea"/>
                  <a:cs typeface="+mj-cs"/>
                  <a:sym typeface="Arial"/>
                </a:rPr>
                <a:t> 2</a:t>
              </a:r>
            </a:p>
          </p:txBody>
        </p:sp>
        <p:sp>
          <p:nvSpPr>
            <p:cNvPr id="18504" name="Oval 117"/>
            <p:cNvSpPr>
              <a:spLocks noChangeArrowheads="1"/>
            </p:cNvSpPr>
            <p:nvPr/>
          </p:nvSpPr>
          <p:spPr bwMode="auto">
            <a:xfrm>
              <a:off x="871" y="3714"/>
              <a:ext cx="180" cy="180"/>
            </a:xfrm>
            <a:prstGeom prst="ellipse">
              <a:avLst/>
            </a:prstGeom>
            <a:solidFill>
              <a:srgbClr val="0033CC">
                <a:alpha val="34117"/>
              </a:srgbClr>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j-ea"/>
                  <a:cs typeface="+mj-cs"/>
                  <a:sym typeface="Arial"/>
                </a:rPr>
                <a:t>  3</a:t>
              </a:r>
            </a:p>
          </p:txBody>
        </p:sp>
        <p:sp>
          <p:nvSpPr>
            <p:cNvPr id="18505" name="Line 118"/>
            <p:cNvSpPr>
              <a:spLocks noChangeShapeType="1"/>
            </p:cNvSpPr>
            <p:nvPr/>
          </p:nvSpPr>
          <p:spPr bwMode="auto">
            <a:xfrm flipH="1">
              <a:off x="998" y="3390"/>
              <a:ext cx="947" cy="324"/>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8506" name="Line 119"/>
            <p:cNvSpPr>
              <a:spLocks noChangeShapeType="1"/>
            </p:cNvSpPr>
            <p:nvPr/>
          </p:nvSpPr>
          <p:spPr bwMode="auto">
            <a:xfrm flipV="1">
              <a:off x="2148" y="3338"/>
              <a:ext cx="300" cy="60"/>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8507" name="Line 120"/>
            <p:cNvSpPr>
              <a:spLocks noChangeShapeType="1"/>
            </p:cNvSpPr>
            <p:nvPr/>
          </p:nvSpPr>
          <p:spPr bwMode="auto">
            <a:xfrm flipV="1">
              <a:off x="1044" y="3706"/>
              <a:ext cx="518" cy="68"/>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8508" name="Line 121"/>
            <p:cNvSpPr>
              <a:spLocks noChangeShapeType="1"/>
            </p:cNvSpPr>
            <p:nvPr/>
          </p:nvSpPr>
          <p:spPr bwMode="auto">
            <a:xfrm flipH="1">
              <a:off x="1239" y="3780"/>
              <a:ext cx="323" cy="227"/>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8509" name="Line 122"/>
            <p:cNvSpPr>
              <a:spLocks noChangeShapeType="1"/>
            </p:cNvSpPr>
            <p:nvPr/>
          </p:nvSpPr>
          <p:spPr bwMode="auto">
            <a:xfrm flipH="1">
              <a:off x="1711" y="3435"/>
              <a:ext cx="240" cy="204"/>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8510" name="Line 123"/>
            <p:cNvSpPr>
              <a:spLocks noChangeShapeType="1"/>
            </p:cNvSpPr>
            <p:nvPr/>
          </p:nvSpPr>
          <p:spPr bwMode="auto">
            <a:xfrm flipH="1" flipV="1">
              <a:off x="1040" y="3876"/>
              <a:ext cx="68" cy="90"/>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grpSp>
        <p:nvGrpSpPr>
          <p:cNvPr id="18438" name="Group 208"/>
          <p:cNvGrpSpPr>
            <a:grpSpLocks/>
          </p:cNvGrpSpPr>
          <p:nvPr/>
        </p:nvGrpSpPr>
        <p:grpSpPr bwMode="auto">
          <a:xfrm>
            <a:off x="827088" y="3468688"/>
            <a:ext cx="4616450" cy="2921000"/>
            <a:chOff x="521" y="2185"/>
            <a:chExt cx="2908" cy="1840"/>
          </a:xfrm>
        </p:grpSpPr>
        <p:grpSp>
          <p:nvGrpSpPr>
            <p:cNvPr id="18441" name="Group 203"/>
            <p:cNvGrpSpPr>
              <a:grpSpLocks/>
            </p:cNvGrpSpPr>
            <p:nvPr/>
          </p:nvGrpSpPr>
          <p:grpSpPr bwMode="auto">
            <a:xfrm>
              <a:off x="886" y="2268"/>
              <a:ext cx="2543" cy="1714"/>
              <a:chOff x="886" y="2268"/>
              <a:chExt cx="2543" cy="1714"/>
            </a:xfrm>
          </p:grpSpPr>
          <p:sp>
            <p:nvSpPr>
              <p:cNvPr id="18445" name="Text Box 185"/>
              <p:cNvSpPr txBox="1">
                <a:spLocks noChangeArrowheads="1"/>
              </p:cNvSpPr>
              <p:nvPr/>
            </p:nvSpPr>
            <p:spPr bwMode="auto">
              <a:xfrm>
                <a:off x="3168" y="2641"/>
                <a:ext cx="261" cy="111"/>
              </a:xfrm>
              <a:prstGeom prst="rect">
                <a:avLst/>
              </a:prstGeom>
              <a:solidFill>
                <a:srgbClr val="FFCC99"/>
              </a:solidFill>
              <a:ln w="9525" algn="ctr">
                <a:solidFill>
                  <a:srgbClr val="000000"/>
                </a:solidFill>
                <a:miter lim="800000"/>
                <a:headEnd/>
                <a:tailEnd/>
              </a:ln>
            </p:spPr>
            <p:txBody>
              <a:bodyPr tIns="0" bIns="13716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itchFamily="34" charset="0"/>
                    <a:ea typeface="+mj-ea"/>
                    <a:cs typeface="+mj-cs"/>
                    <a:sym typeface="Arial"/>
                  </a:rPr>
                  <a:t>3</a:t>
                </a:r>
              </a:p>
            </p:txBody>
          </p:sp>
          <p:grpSp>
            <p:nvGrpSpPr>
              <p:cNvPr id="18446" name="Group 202"/>
              <p:cNvGrpSpPr>
                <a:grpSpLocks/>
              </p:cNvGrpSpPr>
              <p:nvPr/>
            </p:nvGrpSpPr>
            <p:grpSpPr bwMode="auto">
              <a:xfrm>
                <a:off x="886" y="2268"/>
                <a:ext cx="2539" cy="1714"/>
                <a:chOff x="401" y="2085"/>
                <a:chExt cx="2539" cy="1714"/>
              </a:xfrm>
            </p:grpSpPr>
            <p:sp>
              <p:nvSpPr>
                <p:cNvPr id="18447" name="Line 135"/>
                <p:cNvSpPr>
                  <a:spLocks noChangeShapeType="1"/>
                </p:cNvSpPr>
                <p:nvPr/>
              </p:nvSpPr>
              <p:spPr bwMode="auto">
                <a:xfrm flipH="1">
                  <a:off x="405" y="2172"/>
                  <a:ext cx="149" cy="3"/>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nvGrpSpPr>
                <p:cNvPr id="18448" name="Group 198"/>
                <p:cNvGrpSpPr>
                  <a:grpSpLocks/>
                </p:cNvGrpSpPr>
                <p:nvPr/>
              </p:nvGrpSpPr>
              <p:grpSpPr bwMode="auto">
                <a:xfrm>
                  <a:off x="565" y="2085"/>
                  <a:ext cx="2375" cy="1714"/>
                  <a:chOff x="565" y="2085"/>
                  <a:chExt cx="2375" cy="1714"/>
                </a:xfrm>
              </p:grpSpPr>
              <p:grpSp>
                <p:nvGrpSpPr>
                  <p:cNvPr id="18452" name="Group 126"/>
                  <p:cNvGrpSpPr>
                    <a:grpSpLocks/>
                  </p:cNvGrpSpPr>
                  <p:nvPr/>
                </p:nvGrpSpPr>
                <p:grpSpPr bwMode="auto">
                  <a:xfrm>
                    <a:off x="565" y="2112"/>
                    <a:ext cx="478" cy="1406"/>
                    <a:chOff x="6714" y="15287"/>
                    <a:chExt cx="582" cy="1631"/>
                  </a:xfrm>
                </p:grpSpPr>
                <p:sp>
                  <p:nvSpPr>
                    <p:cNvPr id="18491" name="Text Box 127"/>
                    <p:cNvSpPr txBox="1">
                      <a:spLocks noChangeArrowheads="1"/>
                    </p:cNvSpPr>
                    <p:nvPr/>
                  </p:nvSpPr>
                  <p:spPr bwMode="auto">
                    <a:xfrm>
                      <a:off x="6714" y="15644"/>
                      <a:ext cx="569" cy="215"/>
                    </a:xfrm>
                    <a:prstGeom prst="rect">
                      <a:avLst/>
                    </a:prstGeom>
                    <a:solidFill>
                      <a:srgbClr val="0033CC">
                        <a:alpha val="32156"/>
                      </a:srgbClr>
                    </a:solidFill>
                    <a:ln w="9525">
                      <a:solidFill>
                        <a:srgbClr val="000000"/>
                      </a:solid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8492" name="Text Box 128"/>
                    <p:cNvSpPr txBox="1">
                      <a:spLocks noChangeArrowheads="1"/>
                    </p:cNvSpPr>
                    <p:nvPr/>
                  </p:nvSpPr>
                  <p:spPr bwMode="auto">
                    <a:xfrm>
                      <a:off x="6714" y="15287"/>
                      <a:ext cx="570" cy="214"/>
                    </a:xfrm>
                    <a:prstGeom prst="rect">
                      <a:avLst/>
                    </a:prstGeom>
                    <a:solidFill>
                      <a:srgbClr val="0033CC">
                        <a:alpha val="32156"/>
                      </a:srgbClr>
                    </a:solidFill>
                    <a:ln w="9525">
                      <a:solidFill>
                        <a:srgbClr val="000000"/>
                      </a:solid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8493" name="Text Box 129"/>
                    <p:cNvSpPr txBox="1">
                      <a:spLocks noChangeArrowheads="1"/>
                    </p:cNvSpPr>
                    <p:nvPr/>
                  </p:nvSpPr>
                  <p:spPr bwMode="auto">
                    <a:xfrm>
                      <a:off x="6726" y="16001"/>
                      <a:ext cx="570" cy="215"/>
                    </a:xfrm>
                    <a:prstGeom prst="rect">
                      <a:avLst/>
                    </a:prstGeom>
                    <a:solidFill>
                      <a:srgbClr val="0033CC">
                        <a:alpha val="32156"/>
                      </a:srgbClr>
                    </a:solidFill>
                    <a:ln w="9525">
                      <a:solidFill>
                        <a:srgbClr val="000000"/>
                      </a:solid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8494" name="Text Box 130"/>
                    <p:cNvSpPr txBox="1">
                      <a:spLocks noChangeArrowheads="1"/>
                    </p:cNvSpPr>
                    <p:nvPr/>
                  </p:nvSpPr>
                  <p:spPr bwMode="auto">
                    <a:xfrm>
                      <a:off x="6715" y="16692"/>
                      <a:ext cx="569" cy="226"/>
                    </a:xfrm>
                    <a:prstGeom prst="rect">
                      <a:avLst/>
                    </a:prstGeom>
                    <a:solidFill>
                      <a:srgbClr val="0033CC">
                        <a:alpha val="32156"/>
                      </a:srgbClr>
                    </a:solidFill>
                    <a:ln w="9525">
                      <a:solidFill>
                        <a:srgbClr val="000000"/>
                      </a:solid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8495" name="Line 131"/>
                    <p:cNvSpPr>
                      <a:spLocks noChangeShapeType="1"/>
                    </p:cNvSpPr>
                    <p:nvPr/>
                  </p:nvSpPr>
                  <p:spPr bwMode="auto">
                    <a:xfrm>
                      <a:off x="7008" y="15500"/>
                      <a:ext cx="1" cy="143"/>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8496" name="Line 132"/>
                    <p:cNvSpPr>
                      <a:spLocks noChangeShapeType="1"/>
                    </p:cNvSpPr>
                    <p:nvPr/>
                  </p:nvSpPr>
                  <p:spPr bwMode="auto">
                    <a:xfrm>
                      <a:off x="7009" y="15857"/>
                      <a:ext cx="1" cy="143"/>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8497" name="Line 133"/>
                    <p:cNvSpPr>
                      <a:spLocks noChangeShapeType="1"/>
                    </p:cNvSpPr>
                    <p:nvPr/>
                  </p:nvSpPr>
                  <p:spPr bwMode="auto">
                    <a:xfrm>
                      <a:off x="6997" y="16238"/>
                      <a:ext cx="1" cy="143"/>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8498" name="Line 134"/>
                    <p:cNvSpPr>
                      <a:spLocks noChangeShapeType="1"/>
                    </p:cNvSpPr>
                    <p:nvPr/>
                  </p:nvSpPr>
                  <p:spPr bwMode="auto">
                    <a:xfrm>
                      <a:off x="6996" y="16548"/>
                      <a:ext cx="3" cy="143"/>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sp>
                <p:nvSpPr>
                  <p:cNvPr id="18453" name="Text Box 139"/>
                  <p:cNvSpPr txBox="1">
                    <a:spLocks noChangeArrowheads="1"/>
                  </p:cNvSpPr>
                  <p:nvPr/>
                </p:nvSpPr>
                <p:spPr bwMode="auto">
                  <a:xfrm>
                    <a:off x="1098" y="2085"/>
                    <a:ext cx="498" cy="1714"/>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33CC"/>
                        </a:solidFill>
                        <a:effectLst/>
                        <a:uLnTx/>
                        <a:uFillTx/>
                        <a:latin typeface="Arial" pitchFamily="34" charset="0"/>
                        <a:ea typeface="+mj-ea"/>
                        <a:cs typeface="+mj-cs"/>
                        <a:sym typeface="Arial"/>
                      </a:rPr>
                      <a:t>V</a:t>
                    </a:r>
                    <a:r>
                      <a:rPr kumimoji="0" lang="en-US" sz="1400" b="1" i="0" u="none" strike="noStrike" kern="1200" cap="none" spc="0" normalizeH="0" baseline="-25000" noProof="0">
                        <a:ln>
                          <a:noFill/>
                        </a:ln>
                        <a:solidFill>
                          <a:srgbClr val="0033CC"/>
                        </a:solidFill>
                        <a:effectLst/>
                        <a:uLnTx/>
                        <a:uFillTx/>
                        <a:latin typeface="Arial" pitchFamily="34" charset="0"/>
                        <a:ea typeface="+mj-ea"/>
                        <a:cs typeface="+mj-cs"/>
                        <a:sym typeface="Arial"/>
                      </a:rPr>
                      <a:t>0</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33CC"/>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33CC"/>
                        </a:solidFill>
                        <a:effectLst/>
                        <a:uLnTx/>
                        <a:uFillTx/>
                        <a:latin typeface="Arial" pitchFamily="34" charset="0"/>
                        <a:ea typeface="+mj-ea"/>
                        <a:cs typeface="+mj-cs"/>
                        <a:sym typeface="Arial"/>
                      </a:rPr>
                      <a:t>v</a:t>
                    </a:r>
                    <a:r>
                      <a:rPr kumimoji="0" lang="en-US" sz="1600" b="1" i="0" u="none" strike="noStrike" kern="1200" cap="none" spc="0" normalizeH="0" baseline="-25000" noProof="0">
                        <a:ln>
                          <a:noFill/>
                        </a:ln>
                        <a:solidFill>
                          <a:srgbClr val="0033CC"/>
                        </a:solidFill>
                        <a:effectLst/>
                        <a:uLnTx/>
                        <a:uFillTx/>
                        <a:latin typeface="Arial" pitchFamily="34" charset="0"/>
                        <a:ea typeface="+mj-ea"/>
                        <a:cs typeface="+mj-cs"/>
                        <a:sym typeface="Arial"/>
                      </a:rPr>
                      <a:t>1</a:t>
                    </a:r>
                    <a:endParaRPr kumimoji="0" lang="en-US" sz="1600" b="1" i="0" u="none" strike="noStrike" kern="1200" cap="none" spc="0" normalizeH="0" baseline="0" noProof="0">
                      <a:ln>
                        <a:noFill/>
                      </a:ln>
                      <a:solidFill>
                        <a:srgbClr val="0033CC"/>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33CC"/>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33CC"/>
                        </a:solidFill>
                        <a:effectLst/>
                        <a:uLnTx/>
                        <a:uFillTx/>
                        <a:latin typeface="Arial" pitchFamily="34" charset="0"/>
                        <a:ea typeface="+mj-ea"/>
                        <a:cs typeface="+mj-cs"/>
                        <a:sym typeface="Arial"/>
                      </a:rPr>
                      <a:t>v</a:t>
                    </a:r>
                    <a:r>
                      <a:rPr kumimoji="0" lang="en-US" sz="1600" b="1" i="0" u="none" strike="noStrike" kern="1200" cap="none" spc="0" normalizeH="0" baseline="-25000" noProof="0">
                        <a:ln>
                          <a:noFill/>
                        </a:ln>
                        <a:solidFill>
                          <a:srgbClr val="0033CC"/>
                        </a:solidFill>
                        <a:effectLst/>
                        <a:uLnTx/>
                        <a:uFillTx/>
                        <a:latin typeface="Arial" pitchFamily="34" charset="0"/>
                        <a:ea typeface="+mj-ea"/>
                        <a:cs typeface="+mj-cs"/>
                        <a:sym typeface="Arial"/>
                      </a:rPr>
                      <a:t>2</a:t>
                    </a:r>
                    <a:endParaRPr kumimoji="0" lang="en-US" sz="1600" b="1" i="0" u="none" strike="noStrike" kern="1200" cap="none" spc="0" normalizeH="0" baseline="0" noProof="0">
                      <a:ln>
                        <a:noFill/>
                      </a:ln>
                      <a:solidFill>
                        <a:srgbClr val="0033CC"/>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j-ea"/>
                        <a:cs typeface="+mj-cs"/>
                        <a:sym typeface="Arial"/>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j-ea"/>
                        <a:cs typeface="+mj-cs"/>
                        <a:sym typeface="Arial"/>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33CC"/>
                        </a:solidFill>
                        <a:effectLst/>
                        <a:uLnTx/>
                        <a:uFillTx/>
                        <a:latin typeface="Arial" pitchFamily="34" charset="0"/>
                        <a:ea typeface="+mj-ea"/>
                        <a:cs typeface="+mj-cs"/>
                        <a:sym typeface="Arial"/>
                      </a:rPr>
                      <a:t>v</a:t>
                    </a:r>
                    <a:r>
                      <a:rPr kumimoji="0" lang="en-US" sz="1600" b="1" i="0" u="none" strike="noStrike" kern="1200" cap="none" spc="0" normalizeH="0" baseline="-25000" noProof="0">
                        <a:ln>
                          <a:noFill/>
                        </a:ln>
                        <a:solidFill>
                          <a:srgbClr val="0033CC"/>
                        </a:solidFill>
                        <a:effectLst/>
                        <a:uLnTx/>
                        <a:uFillTx/>
                        <a:latin typeface="Arial" pitchFamily="34" charset="0"/>
                        <a:ea typeface="+mj-ea"/>
                        <a:cs typeface="+mj-cs"/>
                        <a:sym typeface="Arial"/>
                      </a:rPr>
                      <a:t>4</a:t>
                    </a:r>
                    <a:endParaRPr kumimoji="0" lang="en-US" sz="1600" b="1" i="0" u="none" strike="noStrike" kern="1200" cap="none" spc="0" normalizeH="0" baseline="0" noProof="0">
                      <a:ln>
                        <a:noFill/>
                      </a:ln>
                      <a:solidFill>
                        <a:srgbClr val="0033CC"/>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nvGrpSpPr>
                  <p:cNvPr id="18454" name="Group 197"/>
                  <p:cNvGrpSpPr>
                    <a:grpSpLocks/>
                  </p:cNvGrpSpPr>
                  <p:nvPr/>
                </p:nvGrpSpPr>
                <p:grpSpPr bwMode="auto">
                  <a:xfrm>
                    <a:off x="1426" y="2110"/>
                    <a:ext cx="1514" cy="1406"/>
                    <a:chOff x="1426" y="2110"/>
                    <a:chExt cx="1514" cy="1406"/>
                  </a:xfrm>
                </p:grpSpPr>
                <p:grpSp>
                  <p:nvGrpSpPr>
                    <p:cNvPr id="18455" name="Group 142"/>
                    <p:cNvGrpSpPr>
                      <a:grpSpLocks/>
                    </p:cNvGrpSpPr>
                    <p:nvPr/>
                  </p:nvGrpSpPr>
                  <p:grpSpPr bwMode="auto">
                    <a:xfrm>
                      <a:off x="1426" y="2110"/>
                      <a:ext cx="386" cy="1406"/>
                      <a:chOff x="6714" y="15287"/>
                      <a:chExt cx="582" cy="1631"/>
                    </a:xfrm>
                  </p:grpSpPr>
                  <p:sp>
                    <p:nvSpPr>
                      <p:cNvPr id="18483" name="Text Box 143"/>
                      <p:cNvSpPr txBox="1">
                        <a:spLocks noChangeArrowheads="1"/>
                      </p:cNvSpPr>
                      <p:nvPr/>
                    </p:nvSpPr>
                    <p:spPr bwMode="auto">
                      <a:xfrm>
                        <a:off x="6714" y="15644"/>
                        <a:ext cx="569" cy="215"/>
                      </a:xfrm>
                      <a:prstGeom prst="rect">
                        <a:avLst/>
                      </a:prstGeom>
                      <a:solidFill>
                        <a:srgbClr val="FFCC99"/>
                      </a:solidFill>
                      <a:ln w="9525">
                        <a:solidFill>
                          <a:srgbClr val="000000"/>
                        </a:solid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8484" name="Text Box 144"/>
                      <p:cNvSpPr txBox="1">
                        <a:spLocks noChangeArrowheads="1"/>
                      </p:cNvSpPr>
                      <p:nvPr/>
                    </p:nvSpPr>
                    <p:spPr bwMode="auto">
                      <a:xfrm>
                        <a:off x="6714" y="15287"/>
                        <a:ext cx="570" cy="214"/>
                      </a:xfrm>
                      <a:prstGeom prst="rect">
                        <a:avLst/>
                      </a:prstGeom>
                      <a:solidFill>
                        <a:srgbClr val="FFCC99"/>
                      </a:solidFill>
                      <a:ln w="9525">
                        <a:solidFill>
                          <a:srgbClr val="000000"/>
                        </a:solid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8485" name="Text Box 145"/>
                      <p:cNvSpPr txBox="1">
                        <a:spLocks noChangeArrowheads="1"/>
                      </p:cNvSpPr>
                      <p:nvPr/>
                    </p:nvSpPr>
                    <p:spPr bwMode="auto">
                      <a:xfrm>
                        <a:off x="6726" y="16001"/>
                        <a:ext cx="570" cy="215"/>
                      </a:xfrm>
                      <a:prstGeom prst="rect">
                        <a:avLst/>
                      </a:prstGeom>
                      <a:solidFill>
                        <a:srgbClr val="FFCC99"/>
                      </a:solidFill>
                      <a:ln w="9525">
                        <a:solidFill>
                          <a:srgbClr val="000000"/>
                        </a:solid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8486" name="Text Box 146"/>
                      <p:cNvSpPr txBox="1">
                        <a:spLocks noChangeArrowheads="1"/>
                      </p:cNvSpPr>
                      <p:nvPr/>
                    </p:nvSpPr>
                    <p:spPr bwMode="auto">
                      <a:xfrm>
                        <a:off x="6715" y="16692"/>
                        <a:ext cx="569" cy="226"/>
                      </a:xfrm>
                      <a:prstGeom prst="rect">
                        <a:avLst/>
                      </a:prstGeom>
                      <a:solidFill>
                        <a:srgbClr val="FFCC99"/>
                      </a:solidFill>
                      <a:ln w="9525">
                        <a:solidFill>
                          <a:srgbClr val="000000"/>
                        </a:solid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8487" name="Line 147"/>
                      <p:cNvSpPr>
                        <a:spLocks noChangeShapeType="1"/>
                      </p:cNvSpPr>
                      <p:nvPr/>
                    </p:nvSpPr>
                    <p:spPr bwMode="auto">
                      <a:xfrm>
                        <a:off x="7008" y="15500"/>
                        <a:ext cx="1" cy="143"/>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8488" name="Line 148"/>
                      <p:cNvSpPr>
                        <a:spLocks noChangeShapeType="1"/>
                      </p:cNvSpPr>
                      <p:nvPr/>
                    </p:nvSpPr>
                    <p:spPr bwMode="auto">
                      <a:xfrm>
                        <a:off x="7009" y="15857"/>
                        <a:ext cx="1" cy="143"/>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8489" name="Line 149"/>
                      <p:cNvSpPr>
                        <a:spLocks noChangeShapeType="1"/>
                      </p:cNvSpPr>
                      <p:nvPr/>
                    </p:nvSpPr>
                    <p:spPr bwMode="auto">
                      <a:xfrm>
                        <a:off x="6997" y="16238"/>
                        <a:ext cx="1" cy="143"/>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8490" name="Line 150"/>
                      <p:cNvSpPr>
                        <a:spLocks noChangeShapeType="1"/>
                      </p:cNvSpPr>
                      <p:nvPr/>
                    </p:nvSpPr>
                    <p:spPr bwMode="auto">
                      <a:xfrm>
                        <a:off x="6996" y="16548"/>
                        <a:ext cx="3" cy="143"/>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sp>
                  <p:nvSpPr>
                    <p:cNvPr id="18456" name="Text Box 151"/>
                    <p:cNvSpPr txBox="1">
                      <a:spLocks noChangeArrowheads="1"/>
                    </p:cNvSpPr>
                    <p:nvPr/>
                  </p:nvSpPr>
                  <p:spPr bwMode="auto">
                    <a:xfrm>
                      <a:off x="1440" y="2940"/>
                      <a:ext cx="356" cy="298"/>
                    </a:xfrm>
                    <a:prstGeom prst="rect">
                      <a:avLst/>
                    </a:prstGeom>
                    <a:solidFill>
                      <a:srgbClr val="FFCC99">
                        <a:alpha val="0"/>
                      </a:srgbClr>
                    </a:solidFill>
                    <a:ln w="9525">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itchFamily="34" charset="0"/>
                          <a:ea typeface="+mj-ea"/>
                          <a:cs typeface="+mj-cs"/>
                          <a:sym typeface="Arial"/>
                        </a:rPr>
                        <a:t>:</a:t>
                      </a: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nvGrpSpPr>
                    <p:cNvPr id="18457" name="Group 194"/>
                    <p:cNvGrpSpPr>
                      <a:grpSpLocks/>
                    </p:cNvGrpSpPr>
                    <p:nvPr/>
                  </p:nvGrpSpPr>
                  <p:grpSpPr bwMode="auto">
                    <a:xfrm>
                      <a:off x="1811" y="2129"/>
                      <a:ext cx="853" cy="113"/>
                      <a:chOff x="1811" y="2129"/>
                      <a:chExt cx="853" cy="113"/>
                    </a:xfrm>
                  </p:grpSpPr>
                  <p:grpSp>
                    <p:nvGrpSpPr>
                      <p:cNvPr id="18477" name="Group 193"/>
                      <p:cNvGrpSpPr>
                        <a:grpSpLocks/>
                      </p:cNvGrpSpPr>
                      <p:nvPr/>
                    </p:nvGrpSpPr>
                    <p:grpSpPr bwMode="auto">
                      <a:xfrm>
                        <a:off x="1914" y="2129"/>
                        <a:ext cx="750" cy="113"/>
                        <a:chOff x="1914" y="2129"/>
                        <a:chExt cx="750" cy="113"/>
                      </a:xfrm>
                    </p:grpSpPr>
                    <p:sp>
                      <p:nvSpPr>
                        <p:cNvPr id="18479" name="Text Box 154"/>
                        <p:cNvSpPr txBox="1">
                          <a:spLocks noChangeArrowheads="1"/>
                        </p:cNvSpPr>
                        <p:nvPr/>
                      </p:nvSpPr>
                      <p:spPr bwMode="auto">
                        <a:xfrm>
                          <a:off x="1914" y="2129"/>
                          <a:ext cx="261" cy="113"/>
                        </a:xfrm>
                        <a:prstGeom prst="rect">
                          <a:avLst/>
                        </a:prstGeom>
                        <a:solidFill>
                          <a:srgbClr val="FFCC99"/>
                        </a:solidFill>
                        <a:ln w="9525">
                          <a:solidFill>
                            <a:srgbClr val="000000"/>
                          </a:solidFill>
                          <a:miter lim="800000"/>
                          <a:headEnd/>
                          <a:tailEnd/>
                        </a:ln>
                      </p:spPr>
                      <p:txBody>
                        <a:bodyPr tIns="0" bIns="13716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itchFamily="34" charset="0"/>
                              <a:ea typeface="+mj-ea"/>
                              <a:cs typeface="+mj-cs"/>
                              <a:sym typeface="Arial"/>
                            </a:rPr>
                            <a:t>1</a:t>
                          </a:r>
                        </a:p>
                      </p:txBody>
                    </p:sp>
                    <p:sp>
                      <p:nvSpPr>
                        <p:cNvPr id="18480" name="Text Box 155"/>
                        <p:cNvSpPr txBox="1">
                          <a:spLocks noChangeArrowheads="1"/>
                        </p:cNvSpPr>
                        <p:nvPr/>
                      </p:nvSpPr>
                      <p:spPr bwMode="auto">
                        <a:xfrm>
                          <a:off x="2301" y="2130"/>
                          <a:ext cx="261" cy="111"/>
                        </a:xfrm>
                        <a:prstGeom prst="rect">
                          <a:avLst/>
                        </a:prstGeom>
                        <a:solidFill>
                          <a:srgbClr val="FFCC99"/>
                        </a:solidFill>
                        <a:ln w="9525" algn="ctr">
                          <a:solidFill>
                            <a:srgbClr val="000000"/>
                          </a:solidFill>
                          <a:miter lim="800000"/>
                          <a:headEnd/>
                          <a:tailEnd/>
                        </a:ln>
                      </p:spPr>
                      <p:txBody>
                        <a:bodyPr tIns="0" bIns="13716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itchFamily="34" charset="0"/>
                              <a:ea typeface="+mj-ea"/>
                              <a:cs typeface="+mj-cs"/>
                              <a:sym typeface="Arial"/>
                            </a:rPr>
                            <a:t>3</a:t>
                          </a:r>
                        </a:p>
                      </p:txBody>
                    </p:sp>
                    <p:sp>
                      <p:nvSpPr>
                        <p:cNvPr id="18481" name="Line 157"/>
                        <p:cNvSpPr>
                          <a:spLocks noChangeShapeType="1"/>
                        </p:cNvSpPr>
                        <p:nvPr/>
                      </p:nvSpPr>
                      <p:spPr bwMode="auto">
                        <a:xfrm>
                          <a:off x="2190" y="2169"/>
                          <a:ext cx="102" cy="1"/>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8482" name="Line 158"/>
                        <p:cNvSpPr>
                          <a:spLocks noChangeShapeType="1"/>
                        </p:cNvSpPr>
                        <p:nvPr/>
                      </p:nvSpPr>
                      <p:spPr bwMode="auto">
                        <a:xfrm>
                          <a:off x="2555" y="2180"/>
                          <a:ext cx="109" cy="0"/>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sp>
                    <p:nvSpPr>
                      <p:cNvPr id="18478" name="Line 159"/>
                      <p:cNvSpPr>
                        <a:spLocks noChangeShapeType="1"/>
                      </p:cNvSpPr>
                      <p:nvPr/>
                    </p:nvSpPr>
                    <p:spPr bwMode="auto">
                      <a:xfrm>
                        <a:off x="1811" y="2191"/>
                        <a:ext cx="95" cy="0"/>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grpSp>
                  <p:nvGrpSpPr>
                    <p:cNvPr id="18458" name="Group 196"/>
                    <p:cNvGrpSpPr>
                      <a:grpSpLocks/>
                    </p:cNvGrpSpPr>
                    <p:nvPr/>
                  </p:nvGrpSpPr>
                  <p:grpSpPr bwMode="auto">
                    <a:xfrm>
                      <a:off x="1824" y="2467"/>
                      <a:ext cx="853" cy="113"/>
                      <a:chOff x="1824" y="2467"/>
                      <a:chExt cx="853" cy="113"/>
                    </a:xfrm>
                  </p:grpSpPr>
                  <p:grpSp>
                    <p:nvGrpSpPr>
                      <p:cNvPr id="18471" name="Group 195"/>
                      <p:cNvGrpSpPr>
                        <a:grpSpLocks/>
                      </p:cNvGrpSpPr>
                      <p:nvPr/>
                    </p:nvGrpSpPr>
                    <p:grpSpPr bwMode="auto">
                      <a:xfrm>
                        <a:off x="1927" y="2467"/>
                        <a:ext cx="750" cy="113"/>
                        <a:chOff x="1927" y="2467"/>
                        <a:chExt cx="750" cy="113"/>
                      </a:xfrm>
                    </p:grpSpPr>
                    <p:sp>
                      <p:nvSpPr>
                        <p:cNvPr id="18473" name="Text Box 162"/>
                        <p:cNvSpPr txBox="1">
                          <a:spLocks noChangeArrowheads="1"/>
                        </p:cNvSpPr>
                        <p:nvPr/>
                      </p:nvSpPr>
                      <p:spPr bwMode="auto">
                        <a:xfrm>
                          <a:off x="1927" y="2467"/>
                          <a:ext cx="261" cy="113"/>
                        </a:xfrm>
                        <a:prstGeom prst="rect">
                          <a:avLst/>
                        </a:prstGeom>
                        <a:solidFill>
                          <a:srgbClr val="FFCC99"/>
                        </a:solidFill>
                        <a:ln w="9525" algn="ctr">
                          <a:solidFill>
                            <a:srgbClr val="000000"/>
                          </a:solidFill>
                          <a:miter lim="800000"/>
                          <a:headEnd/>
                          <a:tailEnd/>
                        </a:ln>
                      </p:spPr>
                      <p:txBody>
                        <a:bodyPr tIns="0" bIns="13716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itchFamily="34" charset="0"/>
                              <a:ea typeface="+mj-ea"/>
                              <a:cs typeface="+mj-cs"/>
                              <a:sym typeface="Arial"/>
                            </a:rPr>
                            <a:t>0</a:t>
                          </a:r>
                        </a:p>
                      </p:txBody>
                    </p:sp>
                    <p:sp>
                      <p:nvSpPr>
                        <p:cNvPr id="18474" name="Text Box 163"/>
                        <p:cNvSpPr txBox="1">
                          <a:spLocks noChangeArrowheads="1"/>
                        </p:cNvSpPr>
                        <p:nvPr/>
                      </p:nvSpPr>
                      <p:spPr bwMode="auto">
                        <a:xfrm>
                          <a:off x="2314" y="2468"/>
                          <a:ext cx="261" cy="111"/>
                        </a:xfrm>
                        <a:prstGeom prst="rect">
                          <a:avLst/>
                        </a:prstGeom>
                        <a:solidFill>
                          <a:srgbClr val="FFCC99"/>
                        </a:solidFill>
                        <a:ln w="9525" algn="ctr">
                          <a:solidFill>
                            <a:srgbClr val="000000"/>
                          </a:solidFill>
                          <a:miter lim="800000"/>
                          <a:headEnd/>
                          <a:tailEnd/>
                        </a:ln>
                      </p:spPr>
                      <p:txBody>
                        <a:bodyPr tIns="0" bIns="13716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itchFamily="34" charset="0"/>
                              <a:ea typeface="+mj-ea"/>
                              <a:cs typeface="+mj-cs"/>
                              <a:sym typeface="Arial"/>
                            </a:rPr>
                            <a:t>2</a:t>
                          </a:r>
                        </a:p>
                      </p:txBody>
                    </p:sp>
                    <p:sp>
                      <p:nvSpPr>
                        <p:cNvPr id="18475" name="Line 165"/>
                        <p:cNvSpPr>
                          <a:spLocks noChangeShapeType="1"/>
                        </p:cNvSpPr>
                        <p:nvPr/>
                      </p:nvSpPr>
                      <p:spPr bwMode="auto">
                        <a:xfrm>
                          <a:off x="2203" y="2508"/>
                          <a:ext cx="102" cy="0"/>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8476" name="Line 166"/>
                        <p:cNvSpPr>
                          <a:spLocks noChangeShapeType="1"/>
                        </p:cNvSpPr>
                        <p:nvPr/>
                      </p:nvSpPr>
                      <p:spPr bwMode="auto">
                        <a:xfrm>
                          <a:off x="2568" y="2518"/>
                          <a:ext cx="109" cy="1"/>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sp>
                    <p:nvSpPr>
                      <p:cNvPr id="18472" name="Line 167"/>
                      <p:cNvSpPr>
                        <a:spLocks noChangeShapeType="1"/>
                      </p:cNvSpPr>
                      <p:nvPr/>
                    </p:nvSpPr>
                    <p:spPr bwMode="auto">
                      <a:xfrm>
                        <a:off x="1824" y="2529"/>
                        <a:ext cx="95" cy="0"/>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grpSp>
                  <p:nvGrpSpPr>
                    <p:cNvPr id="18459" name="Group 189"/>
                    <p:cNvGrpSpPr>
                      <a:grpSpLocks/>
                    </p:cNvGrpSpPr>
                    <p:nvPr/>
                  </p:nvGrpSpPr>
                  <p:grpSpPr bwMode="auto">
                    <a:xfrm>
                      <a:off x="1824" y="2134"/>
                      <a:ext cx="1116" cy="743"/>
                      <a:chOff x="1824" y="2134"/>
                      <a:chExt cx="1116" cy="743"/>
                    </a:xfrm>
                  </p:grpSpPr>
                  <p:grpSp>
                    <p:nvGrpSpPr>
                      <p:cNvPr id="18467" name="Group 188"/>
                      <p:cNvGrpSpPr>
                        <a:grpSpLocks/>
                      </p:cNvGrpSpPr>
                      <p:nvPr/>
                    </p:nvGrpSpPr>
                    <p:grpSpPr bwMode="auto">
                      <a:xfrm>
                        <a:off x="1927" y="2134"/>
                        <a:ext cx="1013" cy="743"/>
                        <a:chOff x="1927" y="2134"/>
                        <a:chExt cx="1013" cy="743"/>
                      </a:xfrm>
                    </p:grpSpPr>
                    <p:sp>
                      <p:nvSpPr>
                        <p:cNvPr id="18469" name="Text Box 170"/>
                        <p:cNvSpPr txBox="1">
                          <a:spLocks noChangeArrowheads="1"/>
                        </p:cNvSpPr>
                        <p:nvPr/>
                      </p:nvSpPr>
                      <p:spPr bwMode="auto">
                        <a:xfrm>
                          <a:off x="1927" y="2764"/>
                          <a:ext cx="261" cy="113"/>
                        </a:xfrm>
                        <a:prstGeom prst="rect">
                          <a:avLst/>
                        </a:prstGeom>
                        <a:solidFill>
                          <a:srgbClr val="FFCC99"/>
                        </a:solidFill>
                        <a:ln w="9525" algn="ctr">
                          <a:solidFill>
                            <a:srgbClr val="000000"/>
                          </a:solidFill>
                          <a:miter lim="800000"/>
                          <a:headEnd/>
                          <a:tailEnd/>
                        </a:ln>
                      </p:spPr>
                      <p:txBody>
                        <a:bodyPr tIns="0" bIns="13716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itchFamily="34" charset="0"/>
                              <a:ea typeface="+mj-ea"/>
                              <a:cs typeface="+mj-cs"/>
                              <a:sym typeface="Arial"/>
                            </a:rPr>
                            <a:t>1</a:t>
                          </a:r>
                        </a:p>
                      </p:txBody>
                    </p:sp>
                    <p:sp>
                      <p:nvSpPr>
                        <p:cNvPr id="18470" name="Text Box 171"/>
                        <p:cNvSpPr txBox="1">
                          <a:spLocks noChangeArrowheads="1"/>
                        </p:cNvSpPr>
                        <p:nvPr/>
                      </p:nvSpPr>
                      <p:spPr bwMode="auto">
                        <a:xfrm>
                          <a:off x="2679" y="2134"/>
                          <a:ext cx="261" cy="111"/>
                        </a:xfrm>
                        <a:prstGeom prst="rect">
                          <a:avLst/>
                        </a:prstGeom>
                        <a:solidFill>
                          <a:srgbClr val="FFCC99"/>
                        </a:solidFill>
                        <a:ln w="9525" algn="ctr">
                          <a:solidFill>
                            <a:srgbClr val="000000"/>
                          </a:solidFill>
                          <a:miter lim="800000"/>
                          <a:headEnd/>
                          <a:tailEnd/>
                        </a:ln>
                      </p:spPr>
                      <p:txBody>
                        <a:bodyPr tIns="0" bIns="13716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itchFamily="34" charset="0"/>
                              <a:ea typeface="+mj-ea"/>
                              <a:cs typeface="+mj-cs"/>
                              <a:sym typeface="Arial"/>
                            </a:rPr>
                            <a:t>4</a:t>
                          </a:r>
                        </a:p>
                      </p:txBody>
                    </p:sp>
                  </p:grpSp>
                  <p:sp>
                    <p:nvSpPr>
                      <p:cNvPr id="18468" name="Line 175"/>
                      <p:cNvSpPr>
                        <a:spLocks noChangeShapeType="1"/>
                      </p:cNvSpPr>
                      <p:nvPr/>
                    </p:nvSpPr>
                    <p:spPr bwMode="auto">
                      <a:xfrm>
                        <a:off x="1824" y="2826"/>
                        <a:ext cx="95" cy="0"/>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grpSp>
                  <p:nvGrpSpPr>
                    <p:cNvPr id="18460" name="Group 187"/>
                    <p:cNvGrpSpPr>
                      <a:grpSpLocks/>
                    </p:cNvGrpSpPr>
                    <p:nvPr/>
                  </p:nvGrpSpPr>
                  <p:grpSpPr bwMode="auto">
                    <a:xfrm>
                      <a:off x="1816" y="3360"/>
                      <a:ext cx="752" cy="113"/>
                      <a:chOff x="1816" y="3360"/>
                      <a:chExt cx="752" cy="113"/>
                    </a:xfrm>
                  </p:grpSpPr>
                  <p:grpSp>
                    <p:nvGrpSpPr>
                      <p:cNvPr id="18462" name="Group 186"/>
                      <p:cNvGrpSpPr>
                        <a:grpSpLocks/>
                      </p:cNvGrpSpPr>
                      <p:nvPr/>
                    </p:nvGrpSpPr>
                    <p:grpSpPr bwMode="auto">
                      <a:xfrm>
                        <a:off x="1919" y="3360"/>
                        <a:ext cx="649" cy="113"/>
                        <a:chOff x="1919" y="3360"/>
                        <a:chExt cx="649" cy="113"/>
                      </a:xfrm>
                    </p:grpSpPr>
                    <p:sp>
                      <p:nvSpPr>
                        <p:cNvPr id="18464" name="Text Box 178"/>
                        <p:cNvSpPr txBox="1">
                          <a:spLocks noChangeArrowheads="1"/>
                        </p:cNvSpPr>
                        <p:nvPr/>
                      </p:nvSpPr>
                      <p:spPr bwMode="auto">
                        <a:xfrm>
                          <a:off x="1919" y="3360"/>
                          <a:ext cx="261" cy="113"/>
                        </a:xfrm>
                        <a:prstGeom prst="rect">
                          <a:avLst/>
                        </a:prstGeom>
                        <a:solidFill>
                          <a:srgbClr val="FFCC99"/>
                        </a:solidFill>
                        <a:ln w="9525" algn="ctr">
                          <a:solidFill>
                            <a:srgbClr val="000000"/>
                          </a:solidFill>
                          <a:miter lim="800000"/>
                          <a:headEnd/>
                          <a:tailEnd/>
                        </a:ln>
                      </p:spPr>
                      <p:txBody>
                        <a:bodyPr tIns="0" bIns="13716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itchFamily="34" charset="0"/>
                              <a:ea typeface="+mj-ea"/>
                              <a:cs typeface="+mj-cs"/>
                              <a:sym typeface="Arial"/>
                            </a:rPr>
                            <a:t>0</a:t>
                          </a:r>
                        </a:p>
                      </p:txBody>
                    </p:sp>
                    <p:sp>
                      <p:nvSpPr>
                        <p:cNvPr id="18465" name="Text Box 179"/>
                        <p:cNvSpPr txBox="1">
                          <a:spLocks noChangeArrowheads="1"/>
                        </p:cNvSpPr>
                        <p:nvPr/>
                      </p:nvSpPr>
                      <p:spPr bwMode="auto">
                        <a:xfrm>
                          <a:off x="2306" y="3361"/>
                          <a:ext cx="262" cy="111"/>
                        </a:xfrm>
                        <a:prstGeom prst="rect">
                          <a:avLst/>
                        </a:prstGeom>
                        <a:solidFill>
                          <a:srgbClr val="FFCC99"/>
                        </a:solidFill>
                        <a:ln w="9525" algn="ctr">
                          <a:solidFill>
                            <a:srgbClr val="000000"/>
                          </a:solidFill>
                          <a:miter lim="800000"/>
                          <a:headEnd/>
                          <a:tailEnd/>
                        </a:ln>
                      </p:spPr>
                      <p:txBody>
                        <a:bodyPr tIns="0" bIns="13716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itchFamily="34" charset="0"/>
                              <a:ea typeface="+mj-ea"/>
                              <a:cs typeface="+mj-cs"/>
                              <a:sym typeface="Arial"/>
                            </a:rPr>
                            <a:t>3</a:t>
                          </a:r>
                        </a:p>
                      </p:txBody>
                    </p:sp>
                    <p:sp>
                      <p:nvSpPr>
                        <p:cNvPr id="18466" name="Line 181"/>
                        <p:cNvSpPr>
                          <a:spLocks noChangeShapeType="1"/>
                        </p:cNvSpPr>
                        <p:nvPr/>
                      </p:nvSpPr>
                      <p:spPr bwMode="auto">
                        <a:xfrm>
                          <a:off x="2195" y="3400"/>
                          <a:ext cx="103" cy="1"/>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sp>
                    <p:nvSpPr>
                      <p:cNvPr id="18463" name="Line 183"/>
                      <p:cNvSpPr>
                        <a:spLocks noChangeShapeType="1"/>
                      </p:cNvSpPr>
                      <p:nvPr/>
                    </p:nvSpPr>
                    <p:spPr bwMode="auto">
                      <a:xfrm>
                        <a:off x="1816" y="3422"/>
                        <a:ext cx="95" cy="0"/>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sp>
                  <p:nvSpPr>
                    <p:cNvPr id="18461" name="Text Box 184"/>
                    <p:cNvSpPr txBox="1">
                      <a:spLocks noChangeArrowheads="1"/>
                    </p:cNvSpPr>
                    <p:nvPr/>
                  </p:nvSpPr>
                  <p:spPr bwMode="auto">
                    <a:xfrm>
                      <a:off x="1890" y="2976"/>
                      <a:ext cx="355" cy="298"/>
                    </a:xfrm>
                    <a:prstGeom prst="rect">
                      <a:avLst/>
                    </a:prstGeom>
                    <a:solidFill>
                      <a:srgbClr val="FFCC99">
                        <a:alpha val="0"/>
                      </a:srgbClr>
                    </a:solidFill>
                    <a:ln w="9525">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itchFamily="34" charset="0"/>
                          <a:ea typeface="+mj-ea"/>
                          <a:cs typeface="+mj-cs"/>
                          <a:sym typeface="Arial"/>
                        </a:rPr>
                        <a:t>:</a:t>
                      </a: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grpSp>
            <p:sp>
              <p:nvSpPr>
                <p:cNvPr id="18449" name="Line 199"/>
                <p:cNvSpPr>
                  <a:spLocks noChangeShapeType="1"/>
                </p:cNvSpPr>
                <p:nvPr/>
              </p:nvSpPr>
              <p:spPr bwMode="auto">
                <a:xfrm flipH="1">
                  <a:off x="401" y="2505"/>
                  <a:ext cx="149" cy="3"/>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8450" name="Line 200"/>
                <p:cNvSpPr>
                  <a:spLocks noChangeShapeType="1"/>
                </p:cNvSpPr>
                <p:nvPr/>
              </p:nvSpPr>
              <p:spPr bwMode="auto">
                <a:xfrm flipH="1">
                  <a:off x="414" y="2803"/>
                  <a:ext cx="149" cy="3"/>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8451" name="Line 201"/>
                <p:cNvSpPr>
                  <a:spLocks noChangeShapeType="1"/>
                </p:cNvSpPr>
                <p:nvPr/>
              </p:nvSpPr>
              <p:spPr bwMode="auto">
                <a:xfrm flipH="1">
                  <a:off x="419" y="3393"/>
                  <a:ext cx="149" cy="3"/>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grpSp>
        <p:sp>
          <p:nvSpPr>
            <p:cNvPr id="18442" name="Text Box 204"/>
            <p:cNvSpPr txBox="1">
              <a:spLocks noChangeArrowheads="1"/>
            </p:cNvSpPr>
            <p:nvPr/>
          </p:nvSpPr>
          <p:spPr bwMode="auto">
            <a:xfrm>
              <a:off x="521" y="2185"/>
              <a:ext cx="239" cy="1708"/>
            </a:xfrm>
            <a:prstGeom prst="rect">
              <a:avLst/>
            </a:prstGeom>
            <a:noFill/>
            <a:ln w="9525" algn="ctr">
              <a:solidFill>
                <a:schemeClr val="tx1"/>
              </a:solidFill>
              <a:miter lim="800000"/>
              <a:headEnd/>
              <a:tailEnd/>
            </a:ln>
            <a:effectLst>
              <a:prstShdw prst="shdw13" dist="53882" dir="13500000">
                <a:schemeClr val="bg2">
                  <a:alpha val="50000"/>
                </a:schemeClr>
              </a:prst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rPr>
                <a:t>The</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rPr>
                <a:t>  nodes</a:t>
              </a:r>
            </a:p>
          </p:txBody>
        </p:sp>
        <p:sp>
          <p:nvSpPr>
            <p:cNvPr id="18443" name="Text Box 205"/>
            <p:cNvSpPr txBox="1">
              <a:spLocks noChangeArrowheads="1"/>
            </p:cNvSpPr>
            <p:nvPr/>
          </p:nvSpPr>
          <p:spPr bwMode="auto">
            <a:xfrm>
              <a:off x="796" y="3794"/>
              <a:ext cx="996" cy="231"/>
            </a:xfrm>
            <a:prstGeom prst="rect">
              <a:avLst/>
            </a:prstGeom>
            <a:noFill/>
            <a:ln w="9525" algn="ctr">
              <a:noFill/>
              <a:miter lim="800000"/>
              <a:headEnd/>
              <a:tailEnd/>
            </a:ln>
            <a:effectLst>
              <a:prstShdw prst="shdw13" dist="53882" dir="13500000">
                <a:schemeClr val="bg2">
                  <a:alpha val="50000"/>
                </a:schemeClr>
              </a:prst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rPr>
                <a:t>Vertex List</a:t>
              </a:r>
            </a:p>
          </p:txBody>
        </p:sp>
        <p:sp>
          <p:nvSpPr>
            <p:cNvPr id="18444" name="Text Box 206"/>
            <p:cNvSpPr txBox="1">
              <a:spLocks noChangeArrowheads="1"/>
            </p:cNvSpPr>
            <p:nvPr/>
          </p:nvSpPr>
          <p:spPr bwMode="auto">
            <a:xfrm>
              <a:off x="2094" y="3786"/>
              <a:ext cx="850" cy="231"/>
            </a:xfrm>
            <a:prstGeom prst="rect">
              <a:avLst/>
            </a:prstGeom>
            <a:noFill/>
            <a:ln w="9525" algn="ctr">
              <a:noFill/>
              <a:miter lim="800000"/>
              <a:headEnd/>
              <a:tailEnd/>
            </a:ln>
            <a:effectLst>
              <a:prstShdw prst="shdw13" dist="53882" dir="13500000">
                <a:schemeClr val="bg2">
                  <a:alpha val="50000"/>
                </a:schemeClr>
              </a:prst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rPr>
                <a:t>Edge List</a:t>
              </a:r>
            </a:p>
          </p:txBody>
        </p:sp>
      </p:grpSp>
      <p:sp>
        <p:nvSpPr>
          <p:cNvPr id="18439" name="Text Box 209"/>
          <p:cNvSpPr txBox="1">
            <a:spLocks noChangeArrowheads="1"/>
          </p:cNvSpPr>
          <p:nvPr/>
        </p:nvSpPr>
        <p:spPr bwMode="auto">
          <a:xfrm>
            <a:off x="3149600" y="3322638"/>
            <a:ext cx="3063875" cy="304800"/>
          </a:xfrm>
          <a:prstGeom prst="rect">
            <a:avLst/>
          </a:prstGeom>
          <a:noFill/>
          <a:ln w="9525" algn="ctr">
            <a:noFill/>
            <a:miter lim="800000"/>
            <a:headEnd/>
            <a:tailEnd/>
          </a:ln>
          <a:effectLst>
            <a:prstShdw prst="shdw13" dist="53882" dir="13500000">
              <a:schemeClr val="bg2">
                <a:alpha val="50000"/>
              </a:schemeClr>
            </a:prst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j-ea"/>
                <a:cs typeface="+mj-cs"/>
                <a:sym typeface="Arial"/>
              </a:rPr>
              <a:t>incident vertex numbers</a:t>
            </a:r>
          </a:p>
        </p:txBody>
      </p:sp>
    </p:spTree>
    <p:extLst>
      <p:ext uri="{BB962C8B-B14F-4D97-AF65-F5344CB8AC3E}">
        <p14:creationId xmlns:p14="http://schemas.microsoft.com/office/powerpoint/2010/main" val="2245969189"/>
      </p:ext>
    </p:extLst>
  </p:cSld>
  <p:clrMapOvr>
    <a:masterClrMapping/>
  </p:clrMapOvr>
  <p:transition advClick="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6"/>
          <p:cNvSpPr txBox="1">
            <a:spLocks noGrp="1" noChangeArrowheads="1"/>
          </p:cNvSpPr>
          <p:nvPr/>
        </p:nvSpPr>
        <p:spPr bwMode="auto">
          <a:xfrm>
            <a:off x="6553200" y="6245225"/>
            <a:ext cx="2133600" cy="476250"/>
          </a:xfrm>
          <a:prstGeom prst="rect">
            <a:avLst/>
          </a:prstGeom>
          <a:noFill/>
          <a:ln w="9525">
            <a:noFill/>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89560F5-45E5-417E-9DC4-3ABB9ABC13A8}" type="slidenum">
              <a:rPr kumimoji="0" lang="en-US" sz="1400" b="0" i="0" u="none" strike="noStrike" kern="1200" cap="none" spc="0" normalizeH="0" baseline="0" noProof="0">
                <a:ln>
                  <a:noFill/>
                </a:ln>
                <a:solidFill>
                  <a:srgbClr val="000000"/>
                </a:solidFill>
                <a:effectLst/>
                <a:uLnTx/>
                <a:uFillTx/>
                <a:latin typeface="Arial" pitchFamily="34" charset="0"/>
                <a:ea typeface="+mj-ea"/>
                <a:cs typeface="+mj-cs"/>
                <a:sym typeface="Arial"/>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sz="14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69635" name="Rectangle 2"/>
          <p:cNvSpPr>
            <a:spLocks noGrp="1" noChangeArrowheads="1"/>
          </p:cNvSpPr>
          <p:nvPr>
            <p:ph type="title" idx="4294967295"/>
          </p:nvPr>
        </p:nvSpPr>
        <p:spPr>
          <a:xfrm>
            <a:off x="457200" y="401639"/>
            <a:ext cx="8229600" cy="920750"/>
          </a:xfrm>
        </p:spPr>
        <p:txBody>
          <a:bodyPr/>
          <a:lstStyle/>
          <a:p>
            <a:r>
              <a:rPr lang="en-US" sz="4000" b="1" dirty="0">
                <a:solidFill>
                  <a:srgbClr val="007FA3"/>
                </a:solidFill>
                <a:latin typeface="Times New Roman"/>
                <a:ea typeface="Times New Roman"/>
                <a:cs typeface="Times New Roman"/>
              </a:rPr>
              <a:t>Array Vertices </a:t>
            </a:r>
            <a:r>
              <a:rPr lang="en-US" sz="3200" b="1" dirty="0">
                <a:solidFill>
                  <a:srgbClr val="007FA3"/>
                </a:solidFill>
                <a:latin typeface="Times New Roman"/>
                <a:ea typeface="Times New Roman"/>
                <a:cs typeface="Times New Roman"/>
              </a:rPr>
              <a:t>| Singly Linked List Edges</a:t>
            </a:r>
          </a:p>
        </p:txBody>
      </p:sp>
      <p:sp>
        <p:nvSpPr>
          <p:cNvPr id="69636" name="Rectangle 3"/>
          <p:cNvSpPr>
            <a:spLocks noGrp="1" noChangeArrowheads="1"/>
          </p:cNvSpPr>
          <p:nvPr>
            <p:ph type="body" idx="4294967295"/>
          </p:nvPr>
        </p:nvSpPr>
        <p:spPr>
          <a:xfrm>
            <a:off x="266700" y="1643063"/>
            <a:ext cx="8658225" cy="4395787"/>
          </a:xfrm>
        </p:spPr>
        <p:txBody>
          <a:bodyPr/>
          <a:lstStyle/>
          <a:p>
            <a:r>
              <a:rPr lang="en-US" sz="2400" dirty="0"/>
              <a:t>The </a:t>
            </a:r>
            <a:r>
              <a:rPr lang="en-US" sz="2400" dirty="0">
                <a:solidFill>
                  <a:srgbClr val="0033CC"/>
                </a:solidFill>
              </a:rPr>
              <a:t>vertex array </a:t>
            </a:r>
            <a:r>
              <a:rPr lang="en-US" sz="2400" dirty="0"/>
              <a:t>references the nodes</a:t>
            </a:r>
          </a:p>
          <a:p>
            <a:r>
              <a:rPr lang="en-US" sz="2400" dirty="0"/>
              <a:t>The </a:t>
            </a:r>
            <a:r>
              <a:rPr lang="en-US" sz="2400" dirty="0">
                <a:solidFill>
                  <a:srgbClr val="FF9900"/>
                </a:solidFill>
              </a:rPr>
              <a:t>edge lists </a:t>
            </a:r>
            <a:r>
              <a:rPr lang="en-US" sz="2400" dirty="0"/>
              <a:t>store the incident vertex numbers</a:t>
            </a:r>
          </a:p>
          <a:p>
            <a:r>
              <a:rPr lang="en-US" sz="2400" dirty="0"/>
              <a:t>The edge linked lists and vertex array are </a:t>
            </a:r>
            <a:r>
              <a:rPr lang="en-US" sz="2400" i="1" dirty="0"/>
              <a:t>parallel</a:t>
            </a:r>
          </a:p>
          <a:p>
            <a:endParaRPr lang="en-US" sz="2800" dirty="0"/>
          </a:p>
        </p:txBody>
      </p:sp>
      <p:sp>
        <p:nvSpPr>
          <p:cNvPr id="69637" name="Text Box 6"/>
          <p:cNvSpPr txBox="1">
            <a:spLocks noChangeArrowheads="1"/>
          </p:cNvSpPr>
          <p:nvPr/>
        </p:nvSpPr>
        <p:spPr bwMode="auto">
          <a:xfrm>
            <a:off x="5029200" y="4192588"/>
            <a:ext cx="414338" cy="176212"/>
          </a:xfrm>
          <a:prstGeom prst="rect">
            <a:avLst/>
          </a:prstGeom>
          <a:solidFill>
            <a:srgbClr val="FFCC99"/>
          </a:solidFill>
          <a:ln w="9525" algn="ctr">
            <a:solidFill>
              <a:srgbClr val="000000"/>
            </a:solidFill>
            <a:miter lim="800000"/>
            <a:headEnd/>
            <a:tailEnd/>
          </a:ln>
        </p:spPr>
        <p:txBody>
          <a:bodyPr tIns="0" bIns="13716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itchFamily="34" charset="0"/>
                <a:ea typeface="+mj-ea"/>
                <a:cs typeface="+mj-cs"/>
                <a:sym typeface="Arial"/>
              </a:rPr>
              <a:t>3</a:t>
            </a:r>
          </a:p>
        </p:txBody>
      </p:sp>
      <p:sp>
        <p:nvSpPr>
          <p:cNvPr id="69638" name="Line 8"/>
          <p:cNvSpPr>
            <a:spLocks noChangeShapeType="1"/>
          </p:cNvSpPr>
          <p:nvPr/>
        </p:nvSpPr>
        <p:spPr bwMode="auto">
          <a:xfrm flipH="1">
            <a:off x="1412875" y="3738563"/>
            <a:ext cx="236538" cy="4762"/>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69639" name="Text Box 12"/>
          <p:cNvSpPr txBox="1">
            <a:spLocks noChangeArrowheads="1"/>
          </p:cNvSpPr>
          <p:nvPr/>
        </p:nvSpPr>
        <p:spPr bwMode="auto">
          <a:xfrm>
            <a:off x="1666875" y="3556000"/>
            <a:ext cx="742950" cy="452438"/>
          </a:xfrm>
          <a:prstGeom prst="rect">
            <a:avLst/>
          </a:prstGeom>
          <a:solidFill>
            <a:srgbClr val="0033CC">
              <a:alpha val="32156"/>
            </a:srgbClr>
          </a:solidFill>
          <a:ln w="9525">
            <a:solidFill>
              <a:srgbClr val="000000"/>
            </a:solid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69640" name="Text Box 19"/>
          <p:cNvSpPr txBox="1">
            <a:spLocks noChangeArrowheads="1"/>
          </p:cNvSpPr>
          <p:nvPr/>
        </p:nvSpPr>
        <p:spPr bwMode="auto">
          <a:xfrm>
            <a:off x="2513013" y="3600450"/>
            <a:ext cx="790575" cy="2720975"/>
          </a:xfrm>
          <a:prstGeom prst="rect">
            <a:avLst/>
          </a:prstGeom>
          <a:solidFill>
            <a:srgbClr val="FFFFFF">
              <a:alpha val="0"/>
            </a:srgbClr>
          </a:solid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33CC"/>
                </a:solidFill>
                <a:effectLst/>
                <a:uLnTx/>
                <a:uFillTx/>
                <a:latin typeface="Arial" pitchFamily="34" charset="0"/>
                <a:ea typeface="+mj-ea"/>
                <a:cs typeface="+mj-cs"/>
                <a:sym typeface="Arial"/>
              </a:rPr>
              <a:t>V</a:t>
            </a:r>
            <a:r>
              <a:rPr kumimoji="0" lang="en-US" sz="1400" b="1" i="0" u="none" strike="noStrike" kern="1200" cap="none" spc="0" normalizeH="0" baseline="-25000" noProof="0">
                <a:ln>
                  <a:noFill/>
                </a:ln>
                <a:solidFill>
                  <a:srgbClr val="0033CC"/>
                </a:solidFill>
                <a:effectLst/>
                <a:uLnTx/>
                <a:uFillTx/>
                <a:latin typeface="Arial" pitchFamily="34" charset="0"/>
                <a:ea typeface="+mj-ea"/>
                <a:cs typeface="+mj-cs"/>
                <a:sym typeface="Arial"/>
              </a:rPr>
              <a:t>0</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33CC"/>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33CC"/>
                </a:solidFill>
                <a:effectLst/>
                <a:uLnTx/>
                <a:uFillTx/>
                <a:latin typeface="Arial" pitchFamily="34" charset="0"/>
                <a:ea typeface="+mj-ea"/>
                <a:cs typeface="+mj-cs"/>
                <a:sym typeface="Arial"/>
              </a:rPr>
              <a:t>v</a:t>
            </a:r>
            <a:r>
              <a:rPr kumimoji="0" lang="en-US" sz="1600" b="1" i="0" u="none" strike="noStrike" kern="1200" cap="none" spc="0" normalizeH="0" baseline="-25000" noProof="0">
                <a:ln>
                  <a:noFill/>
                </a:ln>
                <a:solidFill>
                  <a:srgbClr val="0033CC"/>
                </a:solidFill>
                <a:effectLst/>
                <a:uLnTx/>
                <a:uFillTx/>
                <a:latin typeface="Arial" pitchFamily="34" charset="0"/>
                <a:ea typeface="+mj-ea"/>
                <a:cs typeface="+mj-cs"/>
                <a:sym typeface="Arial"/>
              </a:rPr>
              <a:t>1</a:t>
            </a:r>
            <a:endParaRPr kumimoji="0" lang="en-US" sz="1600" b="1" i="0" u="none" strike="noStrike" kern="1200" cap="none" spc="0" normalizeH="0" baseline="0" noProof="0">
              <a:ln>
                <a:noFill/>
              </a:ln>
              <a:solidFill>
                <a:srgbClr val="0033CC"/>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33CC"/>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33CC"/>
                </a:solidFill>
                <a:effectLst/>
                <a:uLnTx/>
                <a:uFillTx/>
                <a:latin typeface="Arial" pitchFamily="34" charset="0"/>
                <a:ea typeface="+mj-ea"/>
                <a:cs typeface="+mj-cs"/>
                <a:sym typeface="Arial"/>
              </a:rPr>
              <a:t>v</a:t>
            </a:r>
            <a:r>
              <a:rPr kumimoji="0" lang="en-US" sz="1600" b="1" i="0" u="none" strike="noStrike" kern="1200" cap="none" spc="0" normalizeH="0" baseline="-25000" noProof="0">
                <a:ln>
                  <a:noFill/>
                </a:ln>
                <a:solidFill>
                  <a:srgbClr val="0033CC"/>
                </a:solidFill>
                <a:effectLst/>
                <a:uLnTx/>
                <a:uFillTx/>
                <a:latin typeface="Arial" pitchFamily="34" charset="0"/>
                <a:ea typeface="+mj-ea"/>
                <a:cs typeface="+mj-cs"/>
                <a:sym typeface="Arial"/>
              </a:rPr>
              <a:t>2</a:t>
            </a:r>
            <a:endParaRPr kumimoji="0" lang="en-US" sz="1600" b="1" i="0" u="none" strike="noStrike" kern="1200" cap="none" spc="0" normalizeH="0" baseline="0" noProof="0">
              <a:ln>
                <a:noFill/>
              </a:ln>
              <a:solidFill>
                <a:srgbClr val="0033CC"/>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j-ea"/>
                <a:cs typeface="+mj-cs"/>
                <a:sym typeface="Arial"/>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j-ea"/>
                <a:cs typeface="+mj-cs"/>
                <a:sym typeface="Arial"/>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33CC"/>
                </a:solidFill>
                <a:effectLst/>
                <a:uLnTx/>
                <a:uFillTx/>
                <a:latin typeface="Arial" pitchFamily="34" charset="0"/>
                <a:ea typeface="+mj-ea"/>
                <a:cs typeface="+mj-cs"/>
                <a:sym typeface="Arial"/>
              </a:rPr>
              <a:t>v</a:t>
            </a:r>
            <a:r>
              <a:rPr kumimoji="0" lang="en-US" sz="1600" b="1" i="0" u="none" strike="noStrike" kern="1200" cap="none" spc="0" normalizeH="0" baseline="-25000" noProof="0">
                <a:ln>
                  <a:noFill/>
                </a:ln>
                <a:solidFill>
                  <a:srgbClr val="0033CC"/>
                </a:solidFill>
                <a:effectLst/>
                <a:uLnTx/>
                <a:uFillTx/>
                <a:latin typeface="Arial" pitchFamily="34" charset="0"/>
                <a:ea typeface="+mj-ea"/>
                <a:cs typeface="+mj-cs"/>
                <a:sym typeface="Arial"/>
              </a:rPr>
              <a:t>4</a:t>
            </a:r>
            <a:endParaRPr kumimoji="0" lang="en-US" sz="1600" b="1" i="0" u="none" strike="noStrike" kern="1200" cap="none" spc="0" normalizeH="0" baseline="0" noProof="0">
              <a:ln>
                <a:noFill/>
              </a:ln>
              <a:solidFill>
                <a:srgbClr val="0033CC"/>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nvGrpSpPr>
          <p:cNvPr id="69641" name="Group 20"/>
          <p:cNvGrpSpPr>
            <a:grpSpLocks/>
          </p:cNvGrpSpPr>
          <p:nvPr/>
        </p:nvGrpSpPr>
        <p:grpSpPr bwMode="auto">
          <a:xfrm>
            <a:off x="3033713" y="3640138"/>
            <a:ext cx="2403475" cy="2232025"/>
            <a:chOff x="1426" y="2110"/>
            <a:chExt cx="1514" cy="1406"/>
          </a:xfrm>
        </p:grpSpPr>
        <p:grpSp>
          <p:nvGrpSpPr>
            <p:cNvPr id="69642" name="Group 21"/>
            <p:cNvGrpSpPr>
              <a:grpSpLocks/>
            </p:cNvGrpSpPr>
            <p:nvPr/>
          </p:nvGrpSpPr>
          <p:grpSpPr bwMode="auto">
            <a:xfrm>
              <a:off x="1426" y="2110"/>
              <a:ext cx="386" cy="1406"/>
              <a:chOff x="6714" y="15287"/>
              <a:chExt cx="582" cy="1631"/>
            </a:xfrm>
          </p:grpSpPr>
          <p:sp>
            <p:nvSpPr>
              <p:cNvPr id="69643" name="Text Box 22"/>
              <p:cNvSpPr txBox="1">
                <a:spLocks noChangeArrowheads="1"/>
              </p:cNvSpPr>
              <p:nvPr/>
            </p:nvSpPr>
            <p:spPr bwMode="auto">
              <a:xfrm>
                <a:off x="6714" y="15644"/>
                <a:ext cx="569" cy="215"/>
              </a:xfrm>
              <a:prstGeom prst="rect">
                <a:avLst/>
              </a:prstGeom>
              <a:solidFill>
                <a:srgbClr val="FFCC99"/>
              </a:solidFill>
              <a:ln w="9525">
                <a:solidFill>
                  <a:srgbClr val="000000"/>
                </a:solid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69644" name="Text Box 23"/>
              <p:cNvSpPr txBox="1">
                <a:spLocks noChangeArrowheads="1"/>
              </p:cNvSpPr>
              <p:nvPr/>
            </p:nvSpPr>
            <p:spPr bwMode="auto">
              <a:xfrm>
                <a:off x="6714" y="15287"/>
                <a:ext cx="570" cy="214"/>
              </a:xfrm>
              <a:prstGeom prst="rect">
                <a:avLst/>
              </a:prstGeom>
              <a:solidFill>
                <a:srgbClr val="FFCC99"/>
              </a:solidFill>
              <a:ln w="9525">
                <a:solidFill>
                  <a:srgbClr val="000000"/>
                </a:solid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69645" name="Text Box 24"/>
              <p:cNvSpPr txBox="1">
                <a:spLocks noChangeArrowheads="1"/>
              </p:cNvSpPr>
              <p:nvPr/>
            </p:nvSpPr>
            <p:spPr bwMode="auto">
              <a:xfrm>
                <a:off x="6726" y="16001"/>
                <a:ext cx="570" cy="215"/>
              </a:xfrm>
              <a:prstGeom prst="rect">
                <a:avLst/>
              </a:prstGeom>
              <a:solidFill>
                <a:srgbClr val="FFCC99"/>
              </a:solidFill>
              <a:ln w="9525">
                <a:solidFill>
                  <a:srgbClr val="000000"/>
                </a:solid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69646" name="Text Box 25"/>
              <p:cNvSpPr txBox="1">
                <a:spLocks noChangeArrowheads="1"/>
              </p:cNvSpPr>
              <p:nvPr/>
            </p:nvSpPr>
            <p:spPr bwMode="auto">
              <a:xfrm>
                <a:off x="6715" y="16692"/>
                <a:ext cx="569" cy="226"/>
              </a:xfrm>
              <a:prstGeom prst="rect">
                <a:avLst/>
              </a:prstGeom>
              <a:solidFill>
                <a:srgbClr val="FFCC99"/>
              </a:solidFill>
              <a:ln w="9525">
                <a:solidFill>
                  <a:srgbClr val="000000"/>
                </a:solid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69647" name="Line 26"/>
              <p:cNvSpPr>
                <a:spLocks noChangeShapeType="1"/>
              </p:cNvSpPr>
              <p:nvPr/>
            </p:nvSpPr>
            <p:spPr bwMode="auto">
              <a:xfrm>
                <a:off x="7008" y="15500"/>
                <a:ext cx="1" cy="143"/>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69648" name="Line 27"/>
              <p:cNvSpPr>
                <a:spLocks noChangeShapeType="1"/>
              </p:cNvSpPr>
              <p:nvPr/>
            </p:nvSpPr>
            <p:spPr bwMode="auto">
              <a:xfrm>
                <a:off x="7009" y="15857"/>
                <a:ext cx="1" cy="143"/>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69649" name="Line 28"/>
              <p:cNvSpPr>
                <a:spLocks noChangeShapeType="1"/>
              </p:cNvSpPr>
              <p:nvPr/>
            </p:nvSpPr>
            <p:spPr bwMode="auto">
              <a:xfrm>
                <a:off x="6997" y="16238"/>
                <a:ext cx="1" cy="143"/>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69650" name="Line 29"/>
              <p:cNvSpPr>
                <a:spLocks noChangeShapeType="1"/>
              </p:cNvSpPr>
              <p:nvPr/>
            </p:nvSpPr>
            <p:spPr bwMode="auto">
              <a:xfrm>
                <a:off x="6996" y="16548"/>
                <a:ext cx="3" cy="143"/>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sp>
          <p:nvSpPr>
            <p:cNvPr id="69651" name="Text Box 30"/>
            <p:cNvSpPr txBox="1">
              <a:spLocks noChangeArrowheads="1"/>
            </p:cNvSpPr>
            <p:nvPr/>
          </p:nvSpPr>
          <p:spPr bwMode="auto">
            <a:xfrm>
              <a:off x="1440" y="2940"/>
              <a:ext cx="356" cy="298"/>
            </a:xfrm>
            <a:prstGeom prst="rect">
              <a:avLst/>
            </a:prstGeom>
            <a:solidFill>
              <a:srgbClr val="FFCC99">
                <a:alpha val="0"/>
              </a:srgbClr>
            </a:solidFill>
            <a:ln w="9525">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itchFamily="34" charset="0"/>
                  <a:ea typeface="+mj-ea"/>
                  <a:cs typeface="+mj-cs"/>
                  <a:sym typeface="Arial"/>
                </a:rPr>
                <a:t>:</a:t>
              </a: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nvGrpSpPr>
            <p:cNvPr id="69652" name="Group 31"/>
            <p:cNvGrpSpPr>
              <a:grpSpLocks/>
            </p:cNvGrpSpPr>
            <p:nvPr/>
          </p:nvGrpSpPr>
          <p:grpSpPr bwMode="auto">
            <a:xfrm>
              <a:off x="1811" y="2129"/>
              <a:ext cx="853" cy="113"/>
              <a:chOff x="1811" y="2129"/>
              <a:chExt cx="853" cy="113"/>
            </a:xfrm>
          </p:grpSpPr>
          <p:grpSp>
            <p:nvGrpSpPr>
              <p:cNvPr id="69653" name="Group 32"/>
              <p:cNvGrpSpPr>
                <a:grpSpLocks/>
              </p:cNvGrpSpPr>
              <p:nvPr/>
            </p:nvGrpSpPr>
            <p:grpSpPr bwMode="auto">
              <a:xfrm>
                <a:off x="1914" y="2129"/>
                <a:ext cx="750" cy="113"/>
                <a:chOff x="1914" y="2129"/>
                <a:chExt cx="750" cy="113"/>
              </a:xfrm>
            </p:grpSpPr>
            <p:sp>
              <p:nvSpPr>
                <p:cNvPr id="69654" name="Text Box 33"/>
                <p:cNvSpPr txBox="1">
                  <a:spLocks noChangeArrowheads="1"/>
                </p:cNvSpPr>
                <p:nvPr/>
              </p:nvSpPr>
              <p:spPr bwMode="auto">
                <a:xfrm>
                  <a:off x="1914" y="2129"/>
                  <a:ext cx="261" cy="113"/>
                </a:xfrm>
                <a:prstGeom prst="rect">
                  <a:avLst/>
                </a:prstGeom>
                <a:solidFill>
                  <a:srgbClr val="FFCC99"/>
                </a:solidFill>
                <a:ln w="9525">
                  <a:solidFill>
                    <a:srgbClr val="000000"/>
                  </a:solidFill>
                  <a:miter lim="800000"/>
                  <a:headEnd/>
                  <a:tailEnd/>
                </a:ln>
              </p:spPr>
              <p:txBody>
                <a:bodyPr tIns="0" bIns="13716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itchFamily="34" charset="0"/>
                      <a:ea typeface="+mj-ea"/>
                      <a:cs typeface="+mj-cs"/>
                      <a:sym typeface="Arial"/>
                    </a:rPr>
                    <a:t>1</a:t>
                  </a:r>
                </a:p>
              </p:txBody>
            </p:sp>
            <p:sp>
              <p:nvSpPr>
                <p:cNvPr id="69655" name="Text Box 34"/>
                <p:cNvSpPr txBox="1">
                  <a:spLocks noChangeArrowheads="1"/>
                </p:cNvSpPr>
                <p:nvPr/>
              </p:nvSpPr>
              <p:spPr bwMode="auto">
                <a:xfrm>
                  <a:off x="2301" y="2130"/>
                  <a:ext cx="261" cy="111"/>
                </a:xfrm>
                <a:prstGeom prst="rect">
                  <a:avLst/>
                </a:prstGeom>
                <a:solidFill>
                  <a:srgbClr val="FFCC99"/>
                </a:solidFill>
                <a:ln w="9525" algn="ctr">
                  <a:solidFill>
                    <a:srgbClr val="000000"/>
                  </a:solidFill>
                  <a:miter lim="800000"/>
                  <a:headEnd/>
                  <a:tailEnd/>
                </a:ln>
              </p:spPr>
              <p:txBody>
                <a:bodyPr tIns="0" bIns="13716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itchFamily="34" charset="0"/>
                      <a:ea typeface="+mj-ea"/>
                      <a:cs typeface="+mj-cs"/>
                      <a:sym typeface="Arial"/>
                    </a:rPr>
                    <a:t>3</a:t>
                  </a:r>
                </a:p>
              </p:txBody>
            </p:sp>
            <p:sp>
              <p:nvSpPr>
                <p:cNvPr id="69656" name="Line 35"/>
                <p:cNvSpPr>
                  <a:spLocks noChangeShapeType="1"/>
                </p:cNvSpPr>
                <p:nvPr/>
              </p:nvSpPr>
              <p:spPr bwMode="auto">
                <a:xfrm>
                  <a:off x="2190" y="2169"/>
                  <a:ext cx="102" cy="1"/>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69657" name="Line 36"/>
                <p:cNvSpPr>
                  <a:spLocks noChangeShapeType="1"/>
                </p:cNvSpPr>
                <p:nvPr/>
              </p:nvSpPr>
              <p:spPr bwMode="auto">
                <a:xfrm>
                  <a:off x="2555" y="2180"/>
                  <a:ext cx="109" cy="0"/>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sp>
            <p:nvSpPr>
              <p:cNvPr id="69658" name="Line 37"/>
              <p:cNvSpPr>
                <a:spLocks noChangeShapeType="1"/>
              </p:cNvSpPr>
              <p:nvPr/>
            </p:nvSpPr>
            <p:spPr bwMode="auto">
              <a:xfrm>
                <a:off x="1811" y="2191"/>
                <a:ext cx="95" cy="0"/>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grpSp>
          <p:nvGrpSpPr>
            <p:cNvPr id="69659" name="Group 38"/>
            <p:cNvGrpSpPr>
              <a:grpSpLocks/>
            </p:cNvGrpSpPr>
            <p:nvPr/>
          </p:nvGrpSpPr>
          <p:grpSpPr bwMode="auto">
            <a:xfrm>
              <a:off x="1824" y="2467"/>
              <a:ext cx="853" cy="113"/>
              <a:chOff x="1824" y="2467"/>
              <a:chExt cx="853" cy="113"/>
            </a:xfrm>
          </p:grpSpPr>
          <p:grpSp>
            <p:nvGrpSpPr>
              <p:cNvPr id="69660" name="Group 39"/>
              <p:cNvGrpSpPr>
                <a:grpSpLocks/>
              </p:cNvGrpSpPr>
              <p:nvPr/>
            </p:nvGrpSpPr>
            <p:grpSpPr bwMode="auto">
              <a:xfrm>
                <a:off x="1927" y="2467"/>
                <a:ext cx="750" cy="113"/>
                <a:chOff x="1927" y="2467"/>
                <a:chExt cx="750" cy="113"/>
              </a:xfrm>
            </p:grpSpPr>
            <p:sp>
              <p:nvSpPr>
                <p:cNvPr id="69661" name="Text Box 40"/>
                <p:cNvSpPr txBox="1">
                  <a:spLocks noChangeArrowheads="1"/>
                </p:cNvSpPr>
                <p:nvPr/>
              </p:nvSpPr>
              <p:spPr bwMode="auto">
                <a:xfrm>
                  <a:off x="1927" y="2467"/>
                  <a:ext cx="261" cy="113"/>
                </a:xfrm>
                <a:prstGeom prst="rect">
                  <a:avLst/>
                </a:prstGeom>
                <a:solidFill>
                  <a:srgbClr val="FFCC99"/>
                </a:solidFill>
                <a:ln w="9525" algn="ctr">
                  <a:solidFill>
                    <a:srgbClr val="000000"/>
                  </a:solidFill>
                  <a:miter lim="800000"/>
                  <a:headEnd/>
                  <a:tailEnd/>
                </a:ln>
              </p:spPr>
              <p:txBody>
                <a:bodyPr tIns="0" bIns="13716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itchFamily="34" charset="0"/>
                      <a:ea typeface="+mj-ea"/>
                      <a:cs typeface="+mj-cs"/>
                      <a:sym typeface="Arial"/>
                    </a:rPr>
                    <a:t>0</a:t>
                  </a:r>
                </a:p>
              </p:txBody>
            </p:sp>
            <p:sp>
              <p:nvSpPr>
                <p:cNvPr id="69662" name="Text Box 41"/>
                <p:cNvSpPr txBox="1">
                  <a:spLocks noChangeArrowheads="1"/>
                </p:cNvSpPr>
                <p:nvPr/>
              </p:nvSpPr>
              <p:spPr bwMode="auto">
                <a:xfrm>
                  <a:off x="2314" y="2468"/>
                  <a:ext cx="261" cy="111"/>
                </a:xfrm>
                <a:prstGeom prst="rect">
                  <a:avLst/>
                </a:prstGeom>
                <a:solidFill>
                  <a:srgbClr val="FFCC99"/>
                </a:solidFill>
                <a:ln w="9525" algn="ctr">
                  <a:solidFill>
                    <a:srgbClr val="000000"/>
                  </a:solidFill>
                  <a:miter lim="800000"/>
                  <a:headEnd/>
                  <a:tailEnd/>
                </a:ln>
              </p:spPr>
              <p:txBody>
                <a:bodyPr tIns="0" bIns="13716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itchFamily="34" charset="0"/>
                      <a:ea typeface="+mj-ea"/>
                      <a:cs typeface="+mj-cs"/>
                      <a:sym typeface="Arial"/>
                    </a:rPr>
                    <a:t>2</a:t>
                  </a:r>
                </a:p>
              </p:txBody>
            </p:sp>
            <p:sp>
              <p:nvSpPr>
                <p:cNvPr id="69663" name="Line 42"/>
                <p:cNvSpPr>
                  <a:spLocks noChangeShapeType="1"/>
                </p:cNvSpPr>
                <p:nvPr/>
              </p:nvSpPr>
              <p:spPr bwMode="auto">
                <a:xfrm>
                  <a:off x="2203" y="2508"/>
                  <a:ext cx="102" cy="0"/>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69664" name="Line 43"/>
                <p:cNvSpPr>
                  <a:spLocks noChangeShapeType="1"/>
                </p:cNvSpPr>
                <p:nvPr/>
              </p:nvSpPr>
              <p:spPr bwMode="auto">
                <a:xfrm>
                  <a:off x="2568" y="2518"/>
                  <a:ext cx="109" cy="1"/>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sp>
            <p:nvSpPr>
              <p:cNvPr id="69665" name="Line 44"/>
              <p:cNvSpPr>
                <a:spLocks noChangeShapeType="1"/>
              </p:cNvSpPr>
              <p:nvPr/>
            </p:nvSpPr>
            <p:spPr bwMode="auto">
              <a:xfrm>
                <a:off x="1824" y="2529"/>
                <a:ext cx="95" cy="0"/>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grpSp>
          <p:nvGrpSpPr>
            <p:cNvPr id="69666" name="Group 45"/>
            <p:cNvGrpSpPr>
              <a:grpSpLocks/>
            </p:cNvGrpSpPr>
            <p:nvPr/>
          </p:nvGrpSpPr>
          <p:grpSpPr bwMode="auto">
            <a:xfrm>
              <a:off x="1824" y="2134"/>
              <a:ext cx="1116" cy="743"/>
              <a:chOff x="1824" y="2134"/>
              <a:chExt cx="1116" cy="743"/>
            </a:xfrm>
          </p:grpSpPr>
          <p:grpSp>
            <p:nvGrpSpPr>
              <p:cNvPr id="69667" name="Group 46"/>
              <p:cNvGrpSpPr>
                <a:grpSpLocks/>
              </p:cNvGrpSpPr>
              <p:nvPr/>
            </p:nvGrpSpPr>
            <p:grpSpPr bwMode="auto">
              <a:xfrm>
                <a:off x="1927" y="2134"/>
                <a:ext cx="1013" cy="743"/>
                <a:chOff x="1927" y="2134"/>
                <a:chExt cx="1013" cy="743"/>
              </a:xfrm>
            </p:grpSpPr>
            <p:sp>
              <p:nvSpPr>
                <p:cNvPr id="69668" name="Text Box 47"/>
                <p:cNvSpPr txBox="1">
                  <a:spLocks noChangeArrowheads="1"/>
                </p:cNvSpPr>
                <p:nvPr/>
              </p:nvSpPr>
              <p:spPr bwMode="auto">
                <a:xfrm>
                  <a:off x="1927" y="2764"/>
                  <a:ext cx="261" cy="113"/>
                </a:xfrm>
                <a:prstGeom prst="rect">
                  <a:avLst/>
                </a:prstGeom>
                <a:solidFill>
                  <a:srgbClr val="FFCC99"/>
                </a:solidFill>
                <a:ln w="9525" algn="ctr">
                  <a:solidFill>
                    <a:srgbClr val="000000"/>
                  </a:solidFill>
                  <a:miter lim="800000"/>
                  <a:headEnd/>
                  <a:tailEnd/>
                </a:ln>
              </p:spPr>
              <p:txBody>
                <a:bodyPr tIns="0" bIns="13716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itchFamily="34" charset="0"/>
                      <a:ea typeface="+mj-ea"/>
                      <a:cs typeface="+mj-cs"/>
                      <a:sym typeface="Arial"/>
                    </a:rPr>
                    <a:t>1</a:t>
                  </a:r>
                </a:p>
              </p:txBody>
            </p:sp>
            <p:sp>
              <p:nvSpPr>
                <p:cNvPr id="69669" name="Text Box 48"/>
                <p:cNvSpPr txBox="1">
                  <a:spLocks noChangeArrowheads="1"/>
                </p:cNvSpPr>
                <p:nvPr/>
              </p:nvSpPr>
              <p:spPr bwMode="auto">
                <a:xfrm>
                  <a:off x="2679" y="2134"/>
                  <a:ext cx="261" cy="111"/>
                </a:xfrm>
                <a:prstGeom prst="rect">
                  <a:avLst/>
                </a:prstGeom>
                <a:solidFill>
                  <a:srgbClr val="FFCC99"/>
                </a:solidFill>
                <a:ln w="9525" algn="ctr">
                  <a:solidFill>
                    <a:srgbClr val="000000"/>
                  </a:solidFill>
                  <a:miter lim="800000"/>
                  <a:headEnd/>
                  <a:tailEnd/>
                </a:ln>
              </p:spPr>
              <p:txBody>
                <a:bodyPr tIns="0" bIns="13716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itchFamily="34" charset="0"/>
                      <a:ea typeface="+mj-ea"/>
                      <a:cs typeface="+mj-cs"/>
                      <a:sym typeface="Arial"/>
                    </a:rPr>
                    <a:t>4</a:t>
                  </a:r>
                </a:p>
              </p:txBody>
            </p:sp>
          </p:grpSp>
          <p:sp>
            <p:nvSpPr>
              <p:cNvPr id="69670" name="Line 49"/>
              <p:cNvSpPr>
                <a:spLocks noChangeShapeType="1"/>
              </p:cNvSpPr>
              <p:nvPr/>
            </p:nvSpPr>
            <p:spPr bwMode="auto">
              <a:xfrm>
                <a:off x="1824" y="2826"/>
                <a:ext cx="95" cy="0"/>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grpSp>
          <p:nvGrpSpPr>
            <p:cNvPr id="69671" name="Group 50"/>
            <p:cNvGrpSpPr>
              <a:grpSpLocks/>
            </p:cNvGrpSpPr>
            <p:nvPr/>
          </p:nvGrpSpPr>
          <p:grpSpPr bwMode="auto">
            <a:xfrm>
              <a:off x="1816" y="3360"/>
              <a:ext cx="752" cy="113"/>
              <a:chOff x="1816" y="3360"/>
              <a:chExt cx="752" cy="113"/>
            </a:xfrm>
          </p:grpSpPr>
          <p:grpSp>
            <p:nvGrpSpPr>
              <p:cNvPr id="69672" name="Group 51"/>
              <p:cNvGrpSpPr>
                <a:grpSpLocks/>
              </p:cNvGrpSpPr>
              <p:nvPr/>
            </p:nvGrpSpPr>
            <p:grpSpPr bwMode="auto">
              <a:xfrm>
                <a:off x="1919" y="3360"/>
                <a:ext cx="649" cy="113"/>
                <a:chOff x="1919" y="3360"/>
                <a:chExt cx="649" cy="113"/>
              </a:xfrm>
            </p:grpSpPr>
            <p:sp>
              <p:nvSpPr>
                <p:cNvPr id="69673" name="Text Box 52"/>
                <p:cNvSpPr txBox="1">
                  <a:spLocks noChangeArrowheads="1"/>
                </p:cNvSpPr>
                <p:nvPr/>
              </p:nvSpPr>
              <p:spPr bwMode="auto">
                <a:xfrm>
                  <a:off x="1919" y="3360"/>
                  <a:ext cx="261" cy="113"/>
                </a:xfrm>
                <a:prstGeom prst="rect">
                  <a:avLst/>
                </a:prstGeom>
                <a:solidFill>
                  <a:srgbClr val="FFCC99"/>
                </a:solidFill>
                <a:ln w="9525" algn="ctr">
                  <a:solidFill>
                    <a:srgbClr val="000000"/>
                  </a:solidFill>
                  <a:miter lim="800000"/>
                  <a:headEnd/>
                  <a:tailEnd/>
                </a:ln>
              </p:spPr>
              <p:txBody>
                <a:bodyPr tIns="0" bIns="13716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itchFamily="34" charset="0"/>
                      <a:ea typeface="+mj-ea"/>
                      <a:cs typeface="+mj-cs"/>
                      <a:sym typeface="Arial"/>
                    </a:rPr>
                    <a:t>0</a:t>
                  </a:r>
                </a:p>
              </p:txBody>
            </p:sp>
            <p:sp>
              <p:nvSpPr>
                <p:cNvPr id="69674" name="Text Box 53"/>
                <p:cNvSpPr txBox="1">
                  <a:spLocks noChangeArrowheads="1"/>
                </p:cNvSpPr>
                <p:nvPr/>
              </p:nvSpPr>
              <p:spPr bwMode="auto">
                <a:xfrm>
                  <a:off x="2306" y="3361"/>
                  <a:ext cx="262" cy="111"/>
                </a:xfrm>
                <a:prstGeom prst="rect">
                  <a:avLst/>
                </a:prstGeom>
                <a:solidFill>
                  <a:srgbClr val="FFCC99"/>
                </a:solidFill>
                <a:ln w="9525" algn="ctr">
                  <a:solidFill>
                    <a:srgbClr val="000000"/>
                  </a:solidFill>
                  <a:miter lim="800000"/>
                  <a:headEnd/>
                  <a:tailEnd/>
                </a:ln>
              </p:spPr>
              <p:txBody>
                <a:bodyPr tIns="0" bIns="13716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itchFamily="34" charset="0"/>
                      <a:ea typeface="+mj-ea"/>
                      <a:cs typeface="+mj-cs"/>
                      <a:sym typeface="Arial"/>
                    </a:rPr>
                    <a:t>3</a:t>
                  </a:r>
                </a:p>
              </p:txBody>
            </p:sp>
            <p:sp>
              <p:nvSpPr>
                <p:cNvPr id="69675" name="Line 54"/>
                <p:cNvSpPr>
                  <a:spLocks noChangeShapeType="1"/>
                </p:cNvSpPr>
                <p:nvPr/>
              </p:nvSpPr>
              <p:spPr bwMode="auto">
                <a:xfrm>
                  <a:off x="2195" y="3400"/>
                  <a:ext cx="103" cy="1"/>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sp>
            <p:nvSpPr>
              <p:cNvPr id="69676" name="Line 55"/>
              <p:cNvSpPr>
                <a:spLocks noChangeShapeType="1"/>
              </p:cNvSpPr>
              <p:nvPr/>
            </p:nvSpPr>
            <p:spPr bwMode="auto">
              <a:xfrm>
                <a:off x="1816" y="3422"/>
                <a:ext cx="95" cy="0"/>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sp>
          <p:nvSpPr>
            <p:cNvPr id="69677" name="Text Box 56"/>
            <p:cNvSpPr txBox="1">
              <a:spLocks noChangeArrowheads="1"/>
            </p:cNvSpPr>
            <p:nvPr/>
          </p:nvSpPr>
          <p:spPr bwMode="auto">
            <a:xfrm>
              <a:off x="1890" y="2976"/>
              <a:ext cx="355" cy="298"/>
            </a:xfrm>
            <a:prstGeom prst="rect">
              <a:avLst/>
            </a:prstGeom>
            <a:solidFill>
              <a:srgbClr val="FFCC99">
                <a:alpha val="0"/>
              </a:srgbClr>
            </a:solidFill>
            <a:ln w="9525">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itchFamily="34" charset="0"/>
                  <a:ea typeface="+mj-ea"/>
                  <a:cs typeface="+mj-cs"/>
                  <a:sym typeface="Arial"/>
                </a:rPr>
                <a:t>:</a:t>
              </a: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sp>
        <p:nvSpPr>
          <p:cNvPr id="69678" name="Line 57"/>
          <p:cNvSpPr>
            <a:spLocks noChangeShapeType="1"/>
          </p:cNvSpPr>
          <p:nvPr/>
        </p:nvSpPr>
        <p:spPr bwMode="auto">
          <a:xfrm flipH="1">
            <a:off x="1406525" y="4267200"/>
            <a:ext cx="236538" cy="4763"/>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69679" name="Line 58"/>
          <p:cNvSpPr>
            <a:spLocks noChangeShapeType="1"/>
          </p:cNvSpPr>
          <p:nvPr/>
        </p:nvSpPr>
        <p:spPr bwMode="auto">
          <a:xfrm flipH="1">
            <a:off x="1427163" y="4740275"/>
            <a:ext cx="236537" cy="4763"/>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69680" name="Line 59"/>
          <p:cNvSpPr>
            <a:spLocks noChangeShapeType="1"/>
          </p:cNvSpPr>
          <p:nvPr/>
        </p:nvSpPr>
        <p:spPr bwMode="auto">
          <a:xfrm flipH="1">
            <a:off x="1435100" y="5676900"/>
            <a:ext cx="236538" cy="4763"/>
          </a:xfrm>
          <a:prstGeom prst="line">
            <a:avLst/>
          </a:prstGeom>
          <a:noFill/>
          <a:ln w="9525">
            <a:solidFill>
              <a:srgbClr val="000000"/>
            </a:solidFill>
            <a:round/>
            <a:headEnd/>
            <a:tailEnd type="triangle" w="med" len="me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69681" name="Text Box 60"/>
          <p:cNvSpPr txBox="1">
            <a:spLocks noChangeArrowheads="1"/>
          </p:cNvSpPr>
          <p:nvPr/>
        </p:nvSpPr>
        <p:spPr bwMode="auto">
          <a:xfrm>
            <a:off x="827088" y="3468688"/>
            <a:ext cx="379412" cy="2711450"/>
          </a:xfrm>
          <a:prstGeom prst="rect">
            <a:avLst/>
          </a:prstGeom>
          <a:noFill/>
          <a:ln w="9525" algn="ctr">
            <a:solidFill>
              <a:schemeClr val="tx1"/>
            </a:solidFill>
            <a:miter lim="800000"/>
            <a:headEnd/>
            <a:tailEnd/>
          </a:ln>
          <a:effectLst>
            <a:prstShdw prst="shdw13" dist="53882" dir="13500000">
              <a:schemeClr val="bg2">
                <a:alpha val="50000"/>
              </a:schemeClr>
            </a:prst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rPr>
              <a:t>The</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rPr>
              <a:t>  nodes</a:t>
            </a:r>
          </a:p>
        </p:txBody>
      </p:sp>
      <p:sp>
        <p:nvSpPr>
          <p:cNvPr id="69682" name="Text Box 61"/>
          <p:cNvSpPr txBox="1">
            <a:spLocks noChangeArrowheads="1"/>
          </p:cNvSpPr>
          <p:nvPr/>
        </p:nvSpPr>
        <p:spPr bwMode="auto">
          <a:xfrm>
            <a:off x="1263650" y="6022975"/>
            <a:ext cx="1581150" cy="366713"/>
          </a:xfrm>
          <a:prstGeom prst="rect">
            <a:avLst/>
          </a:prstGeom>
          <a:noFill/>
          <a:ln w="9525" algn="ctr">
            <a:noFill/>
            <a:miter lim="800000"/>
            <a:headEnd/>
            <a:tailEnd/>
          </a:ln>
          <a:effectLst>
            <a:prstShdw prst="shdw13" dist="53882" dir="13500000">
              <a:schemeClr val="bg2">
                <a:alpha val="50000"/>
              </a:schemeClr>
            </a:prst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rPr>
              <a:t>Vertex Array</a:t>
            </a:r>
          </a:p>
        </p:txBody>
      </p:sp>
      <p:sp>
        <p:nvSpPr>
          <p:cNvPr id="69683" name="Text Box 62"/>
          <p:cNvSpPr txBox="1">
            <a:spLocks noChangeArrowheads="1"/>
          </p:cNvSpPr>
          <p:nvPr/>
        </p:nvSpPr>
        <p:spPr bwMode="auto">
          <a:xfrm>
            <a:off x="3324225" y="6010275"/>
            <a:ext cx="1349375" cy="366713"/>
          </a:xfrm>
          <a:prstGeom prst="rect">
            <a:avLst/>
          </a:prstGeom>
          <a:noFill/>
          <a:ln w="9525" algn="ctr">
            <a:noFill/>
            <a:miter lim="800000"/>
            <a:headEnd/>
            <a:tailEnd/>
          </a:ln>
          <a:effectLst>
            <a:prstShdw prst="shdw13" dist="53882" dir="13500000">
              <a:schemeClr val="bg2">
                <a:alpha val="50000"/>
              </a:schemeClr>
            </a:prst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rPr>
              <a:t>Edge List</a:t>
            </a:r>
          </a:p>
        </p:txBody>
      </p:sp>
      <p:grpSp>
        <p:nvGrpSpPr>
          <p:cNvPr id="69684" name="Group 63"/>
          <p:cNvGrpSpPr>
            <a:grpSpLocks/>
          </p:cNvGrpSpPr>
          <p:nvPr/>
        </p:nvGrpSpPr>
        <p:grpSpPr bwMode="auto">
          <a:xfrm>
            <a:off x="5767388" y="4056063"/>
            <a:ext cx="2825750" cy="1443037"/>
            <a:chOff x="871" y="3225"/>
            <a:chExt cx="1780" cy="909"/>
          </a:xfrm>
        </p:grpSpPr>
        <p:sp>
          <p:nvSpPr>
            <p:cNvPr id="69685" name="AutoShape 64"/>
            <p:cNvSpPr>
              <a:spLocks noChangeAspect="1" noChangeArrowheads="1"/>
            </p:cNvSpPr>
            <p:nvPr/>
          </p:nvSpPr>
          <p:spPr bwMode="auto">
            <a:xfrm>
              <a:off x="871" y="3225"/>
              <a:ext cx="1780" cy="909"/>
            </a:xfrm>
            <a:prstGeom prst="rect">
              <a:avLst/>
            </a:prstGeom>
            <a:noFill/>
            <a:ln w="9525">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69686" name="Oval 65"/>
            <p:cNvSpPr>
              <a:spLocks noChangeArrowheads="1"/>
            </p:cNvSpPr>
            <p:nvPr/>
          </p:nvSpPr>
          <p:spPr bwMode="auto">
            <a:xfrm>
              <a:off x="1953" y="3338"/>
              <a:ext cx="180" cy="180"/>
            </a:xfrm>
            <a:prstGeom prst="ellipse">
              <a:avLst/>
            </a:prstGeom>
            <a:solidFill>
              <a:srgbClr val="0033CC">
                <a:alpha val="34117"/>
              </a:srgbClr>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j-ea"/>
                  <a:cs typeface="+mj-cs"/>
                  <a:sym typeface="Arial"/>
                </a:rPr>
                <a:t> 1</a:t>
              </a:r>
            </a:p>
          </p:txBody>
        </p:sp>
        <p:sp>
          <p:nvSpPr>
            <p:cNvPr id="69687" name="Oval 66"/>
            <p:cNvSpPr>
              <a:spLocks noChangeArrowheads="1"/>
            </p:cNvSpPr>
            <p:nvPr/>
          </p:nvSpPr>
          <p:spPr bwMode="auto">
            <a:xfrm>
              <a:off x="1074" y="3954"/>
              <a:ext cx="180" cy="180"/>
            </a:xfrm>
            <a:prstGeom prst="ellipse">
              <a:avLst/>
            </a:prstGeom>
            <a:solidFill>
              <a:srgbClr val="0033CC">
                <a:alpha val="34117"/>
              </a:srgbClr>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j-ea"/>
                  <a:cs typeface="+mj-cs"/>
                  <a:sym typeface="Arial"/>
                </a:rPr>
                <a:t> 4</a:t>
              </a:r>
            </a:p>
          </p:txBody>
        </p:sp>
        <p:sp>
          <p:nvSpPr>
            <p:cNvPr id="69688" name="Oval 67"/>
            <p:cNvSpPr>
              <a:spLocks noChangeArrowheads="1"/>
            </p:cNvSpPr>
            <p:nvPr/>
          </p:nvSpPr>
          <p:spPr bwMode="auto">
            <a:xfrm>
              <a:off x="1562" y="3608"/>
              <a:ext cx="180" cy="181"/>
            </a:xfrm>
            <a:prstGeom prst="ellipse">
              <a:avLst/>
            </a:prstGeom>
            <a:solidFill>
              <a:srgbClr val="0033CC">
                <a:alpha val="34117"/>
              </a:srgbClr>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j-ea"/>
                  <a:cs typeface="+mj-cs"/>
                  <a:sym typeface="Arial"/>
                </a:rPr>
                <a:t> 0</a:t>
              </a:r>
            </a:p>
          </p:txBody>
        </p:sp>
        <p:sp>
          <p:nvSpPr>
            <p:cNvPr id="69689" name="Oval 68"/>
            <p:cNvSpPr>
              <a:spLocks noChangeArrowheads="1"/>
            </p:cNvSpPr>
            <p:nvPr/>
          </p:nvSpPr>
          <p:spPr bwMode="auto">
            <a:xfrm>
              <a:off x="2456" y="3225"/>
              <a:ext cx="181" cy="179"/>
            </a:xfrm>
            <a:prstGeom prst="ellipse">
              <a:avLst/>
            </a:prstGeom>
            <a:solidFill>
              <a:srgbClr val="0033CC">
                <a:alpha val="34117"/>
              </a:srgbClr>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j-ea"/>
                  <a:cs typeface="+mj-cs"/>
                  <a:sym typeface="Arial"/>
                </a:rPr>
                <a:t> 2</a:t>
              </a:r>
            </a:p>
          </p:txBody>
        </p:sp>
        <p:sp>
          <p:nvSpPr>
            <p:cNvPr id="69690" name="Oval 69"/>
            <p:cNvSpPr>
              <a:spLocks noChangeArrowheads="1"/>
            </p:cNvSpPr>
            <p:nvPr/>
          </p:nvSpPr>
          <p:spPr bwMode="auto">
            <a:xfrm>
              <a:off x="871" y="3714"/>
              <a:ext cx="180" cy="180"/>
            </a:xfrm>
            <a:prstGeom prst="ellipse">
              <a:avLst/>
            </a:prstGeom>
            <a:solidFill>
              <a:srgbClr val="0033CC">
                <a:alpha val="34117"/>
              </a:srgbClr>
            </a:solidFill>
            <a:ln w="9525">
              <a:solidFill>
                <a:srgbClr val="000000"/>
              </a:solidFill>
              <a:round/>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j-ea"/>
                  <a:cs typeface="+mj-cs"/>
                  <a:sym typeface="Arial"/>
                </a:rPr>
                <a:t>  3</a:t>
              </a:r>
            </a:p>
          </p:txBody>
        </p:sp>
        <p:sp>
          <p:nvSpPr>
            <p:cNvPr id="69691" name="Line 70"/>
            <p:cNvSpPr>
              <a:spLocks noChangeShapeType="1"/>
            </p:cNvSpPr>
            <p:nvPr/>
          </p:nvSpPr>
          <p:spPr bwMode="auto">
            <a:xfrm flipH="1">
              <a:off x="998" y="3390"/>
              <a:ext cx="947" cy="324"/>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69692" name="Line 71"/>
            <p:cNvSpPr>
              <a:spLocks noChangeShapeType="1"/>
            </p:cNvSpPr>
            <p:nvPr/>
          </p:nvSpPr>
          <p:spPr bwMode="auto">
            <a:xfrm flipV="1">
              <a:off x="2148" y="3338"/>
              <a:ext cx="300" cy="60"/>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69693" name="Line 72"/>
            <p:cNvSpPr>
              <a:spLocks noChangeShapeType="1"/>
            </p:cNvSpPr>
            <p:nvPr/>
          </p:nvSpPr>
          <p:spPr bwMode="auto">
            <a:xfrm flipV="1">
              <a:off x="1044" y="3706"/>
              <a:ext cx="518" cy="68"/>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69694" name="Line 73"/>
            <p:cNvSpPr>
              <a:spLocks noChangeShapeType="1"/>
            </p:cNvSpPr>
            <p:nvPr/>
          </p:nvSpPr>
          <p:spPr bwMode="auto">
            <a:xfrm flipH="1">
              <a:off x="1239" y="3780"/>
              <a:ext cx="323" cy="227"/>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69695" name="Line 74"/>
            <p:cNvSpPr>
              <a:spLocks noChangeShapeType="1"/>
            </p:cNvSpPr>
            <p:nvPr/>
          </p:nvSpPr>
          <p:spPr bwMode="auto">
            <a:xfrm flipH="1">
              <a:off x="1711" y="3435"/>
              <a:ext cx="240" cy="204"/>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69696" name="Line 75"/>
            <p:cNvSpPr>
              <a:spLocks noChangeShapeType="1"/>
            </p:cNvSpPr>
            <p:nvPr/>
          </p:nvSpPr>
          <p:spPr bwMode="auto">
            <a:xfrm flipH="1" flipV="1">
              <a:off x="1040" y="3876"/>
              <a:ext cx="68" cy="90"/>
            </a:xfrm>
            <a:prstGeom prst="line">
              <a:avLst/>
            </a:prstGeom>
            <a:noFill/>
            <a:ln w="9525">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grpSp>
      <p:sp>
        <p:nvSpPr>
          <p:cNvPr id="69697" name="Text Box 77"/>
          <p:cNvSpPr txBox="1">
            <a:spLocks noChangeArrowheads="1"/>
          </p:cNvSpPr>
          <p:nvPr/>
        </p:nvSpPr>
        <p:spPr bwMode="auto">
          <a:xfrm>
            <a:off x="1666875" y="4456113"/>
            <a:ext cx="742950" cy="452437"/>
          </a:xfrm>
          <a:prstGeom prst="rect">
            <a:avLst/>
          </a:prstGeom>
          <a:solidFill>
            <a:srgbClr val="0033CC">
              <a:alpha val="32156"/>
            </a:srgbClr>
          </a:solidFill>
          <a:ln w="9525">
            <a:solidFill>
              <a:srgbClr val="000000"/>
            </a:solid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69698" name="Text Box 78"/>
          <p:cNvSpPr txBox="1">
            <a:spLocks noChangeArrowheads="1"/>
          </p:cNvSpPr>
          <p:nvPr/>
        </p:nvSpPr>
        <p:spPr bwMode="auto">
          <a:xfrm>
            <a:off x="1674813" y="5478463"/>
            <a:ext cx="742950" cy="452437"/>
          </a:xfrm>
          <a:prstGeom prst="rect">
            <a:avLst/>
          </a:prstGeom>
          <a:solidFill>
            <a:srgbClr val="0033CC">
              <a:alpha val="32156"/>
            </a:srgbClr>
          </a:solidFill>
          <a:ln w="9525">
            <a:solidFill>
              <a:srgbClr val="000000"/>
            </a:solid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69699" name="Text Box 80"/>
          <p:cNvSpPr txBox="1">
            <a:spLocks noChangeArrowheads="1"/>
          </p:cNvSpPr>
          <p:nvPr/>
        </p:nvSpPr>
        <p:spPr bwMode="auto">
          <a:xfrm>
            <a:off x="3149600" y="3322638"/>
            <a:ext cx="3063875" cy="304800"/>
          </a:xfrm>
          <a:prstGeom prst="rect">
            <a:avLst/>
          </a:prstGeom>
          <a:noFill/>
          <a:ln w="9525" algn="ctr">
            <a:noFill/>
            <a:miter lim="800000"/>
            <a:headEnd/>
            <a:tailEnd/>
          </a:ln>
          <a:effectLst>
            <a:prstShdw prst="shdw13" dist="53882" dir="13500000">
              <a:schemeClr val="bg2">
                <a:alpha val="50000"/>
              </a:schemeClr>
            </a:prst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j-ea"/>
                <a:cs typeface="+mj-cs"/>
                <a:sym typeface="Arial"/>
              </a:rPr>
              <a:t>incident vertex numbers</a:t>
            </a:r>
          </a:p>
        </p:txBody>
      </p:sp>
      <p:sp>
        <p:nvSpPr>
          <p:cNvPr id="69701" name="Text Box 12"/>
          <p:cNvSpPr txBox="1">
            <a:spLocks noChangeArrowheads="1"/>
          </p:cNvSpPr>
          <p:nvPr/>
        </p:nvSpPr>
        <p:spPr bwMode="auto">
          <a:xfrm>
            <a:off x="1674813" y="4013200"/>
            <a:ext cx="742950" cy="452438"/>
          </a:xfrm>
          <a:prstGeom prst="rect">
            <a:avLst/>
          </a:prstGeom>
          <a:solidFill>
            <a:srgbClr val="0033CC">
              <a:alpha val="32156"/>
            </a:srgbClr>
          </a:solidFill>
          <a:ln w="9525">
            <a:solidFill>
              <a:srgbClr val="000000"/>
            </a:solid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Tree>
    <p:extLst>
      <p:ext uri="{BB962C8B-B14F-4D97-AF65-F5344CB8AC3E}">
        <p14:creationId xmlns:p14="http://schemas.microsoft.com/office/powerpoint/2010/main" val="2364805267"/>
      </p:ext>
    </p:extLst>
  </p:cSld>
  <p:clrMapOvr>
    <a:masterClrMapping/>
  </p:clrMapOvr>
  <p:transition advClick="0"/>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itle 1"/>
          <p:cNvSpPr txBox="1">
            <a:spLocks noGrp="1"/>
          </p:cNvSpPr>
          <p:nvPr>
            <p:ph type="title"/>
          </p:nvPr>
        </p:nvSpPr>
        <p:spPr>
          <a:xfrm>
            <a:off x="315217" y="114299"/>
            <a:ext cx="8513565" cy="807816"/>
          </a:xfrm>
          <a:prstGeom prst="rect">
            <a:avLst/>
          </a:prstGeom>
        </p:spPr>
        <p:txBody>
          <a:bodyPr>
            <a:normAutofit fontScale="90000"/>
          </a:bodyPr>
          <a:lstStyle/>
          <a:p>
            <a:r>
              <a:rPr lang="en-US" dirty="0"/>
              <a:t>Dictionary </a:t>
            </a:r>
            <a:r>
              <a:rPr dirty="0"/>
              <a:t>Implementation</a:t>
            </a:r>
          </a:p>
        </p:txBody>
      </p:sp>
      <p:pic>
        <p:nvPicPr>
          <p:cNvPr id="111" name="A diagram illustrates a directed graph using a dictionary of vertices.&#10;&#10;Picture 2" descr="A diagram illustrates a directed graph using a dictionary of vertices.Picture 2"/>
          <p:cNvPicPr>
            <a:picLocks noChangeAspect="1"/>
          </p:cNvPicPr>
          <p:nvPr/>
        </p:nvPicPr>
        <p:blipFill>
          <a:blip r:embed="rId2">
            <a:extLst/>
          </a:blip>
          <a:stretch>
            <a:fillRect/>
          </a:stretch>
        </p:blipFill>
        <p:spPr>
          <a:xfrm>
            <a:off x="473807" y="1353141"/>
            <a:ext cx="1880297" cy="2375111"/>
          </a:xfrm>
          <a:prstGeom prst="rect">
            <a:avLst/>
          </a:prstGeom>
          <a:ln w="12700">
            <a:miter lim="400000"/>
          </a:ln>
        </p:spPr>
      </p:pic>
      <p:pic>
        <p:nvPicPr>
          <p:cNvPr id="112" name="A diagram illustrates a directed graph using a dictionary of vertices.&#10;&#10;Picture 2" descr="A diagram illustrates a directed graph using a dictionary of vertices.Picture 2"/>
          <p:cNvPicPr>
            <a:picLocks noChangeAspect="1"/>
          </p:cNvPicPr>
          <p:nvPr/>
        </p:nvPicPr>
        <p:blipFill>
          <a:blip r:embed="rId3">
            <a:extLst/>
          </a:blip>
          <a:stretch>
            <a:fillRect/>
          </a:stretch>
        </p:blipFill>
        <p:spPr>
          <a:xfrm>
            <a:off x="2954836" y="1244273"/>
            <a:ext cx="5944837" cy="4369454"/>
          </a:xfrm>
          <a:prstGeom prst="rect">
            <a:avLst/>
          </a:prstGeom>
          <a:ln w="12700">
            <a:miter lim="400000"/>
          </a:ln>
        </p:spPr>
      </p:pic>
    </p:spTree>
    <p:extLst>
      <p:ext uri="{BB962C8B-B14F-4D97-AF65-F5344CB8AC3E}">
        <p14:creationId xmlns:p14="http://schemas.microsoft.com/office/powerpoint/2010/main" val="205091865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0766" y="2575775"/>
            <a:ext cx="6735652" cy="1552088"/>
          </a:xfrm>
        </p:spPr>
        <p:txBody>
          <a:bodyPr>
            <a:normAutofit/>
          </a:bodyPr>
          <a:lstStyle/>
          <a:p>
            <a:pPr algn="ctr"/>
            <a:r>
              <a:rPr lang="en-US" dirty="0"/>
              <a:t>Implementation | Coding Details</a:t>
            </a:r>
          </a:p>
        </p:txBody>
      </p:sp>
    </p:spTree>
    <p:extLst>
      <p:ext uri="{BB962C8B-B14F-4D97-AF65-F5344CB8AC3E}">
        <p14:creationId xmlns:p14="http://schemas.microsoft.com/office/powerpoint/2010/main" val="338341975"/>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4"/>
          <p:cNvSpPr txBox="1">
            <a:spLocks noGrp="1"/>
          </p:cNvSpPr>
          <p:nvPr>
            <p:ph type="title"/>
          </p:nvPr>
        </p:nvSpPr>
        <p:spPr>
          <a:prstGeom prst="rect">
            <a:avLst/>
          </a:prstGeom>
        </p:spPr>
        <p:txBody>
          <a:bodyPr/>
          <a:lstStyle>
            <a:lvl1pPr defTabSz="795527">
              <a:defRPr sz="3828"/>
            </a:lvl1pPr>
          </a:lstStyle>
          <a:p>
            <a:r>
              <a:rPr dirty="0"/>
              <a:t>Vertices and Edges — Interface </a:t>
            </a:r>
            <a:r>
              <a:rPr sz="2800" dirty="0"/>
              <a:t>(1</a:t>
            </a:r>
            <a:r>
              <a:rPr lang="en-US" sz="2800" dirty="0"/>
              <a:t> of 3</a:t>
            </a:r>
            <a:r>
              <a:rPr sz="2800" dirty="0"/>
              <a:t>)</a:t>
            </a:r>
          </a:p>
        </p:txBody>
      </p:sp>
      <p:sp>
        <p:nvSpPr>
          <p:cNvPr id="69" name="/**  An interface for a vertex in a graph. */…"/>
          <p:cNvSpPr txBox="1"/>
          <p:nvPr/>
        </p:nvSpPr>
        <p:spPr>
          <a:xfrm>
            <a:off x="443971" y="722033"/>
            <a:ext cx="8132489" cy="5235983"/>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a:solidFill>
                  <a:srgbClr val="008400"/>
                </a:solidFill>
                <a:latin typeface="Menlo"/>
                <a:ea typeface="Menlo"/>
                <a:cs typeface="Menlo"/>
                <a:sym typeface="Menlo"/>
              </a:defRPr>
            </a:pPr>
            <a:r>
              <a:t>/**</a:t>
            </a:r>
            <a:r>
              <a:rPr>
                <a:solidFill>
                  <a:srgbClr val="000000"/>
                </a:solidFill>
                <a:latin typeface="+mn-lt"/>
                <a:ea typeface="+mn-ea"/>
                <a:cs typeface="+mn-cs"/>
                <a:sym typeface="Helvetica"/>
              </a:rPr>
              <a:t>  </a:t>
            </a:r>
            <a:r>
              <a:t>An interface for a vertex in a graph.</a:t>
            </a:r>
            <a:r>
              <a:rPr>
                <a:solidFill>
                  <a:srgbClr val="000000"/>
                </a:solidFill>
                <a:latin typeface="+mn-lt"/>
                <a:ea typeface="+mn-ea"/>
                <a:cs typeface="+mn-cs"/>
                <a:sym typeface="Helvetica"/>
              </a:rPr>
              <a:t> </a:t>
            </a:r>
            <a:r>
              <a:t>*/</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rPr>
                <a:solidFill>
                  <a:srgbClr val="BA2DA2"/>
                </a:solidFill>
              </a:rPr>
              <a:t>public</a:t>
            </a:r>
            <a:r>
              <a:t> </a:t>
            </a:r>
            <a:r>
              <a:rPr>
                <a:solidFill>
                  <a:srgbClr val="BA2DA2"/>
                </a:solidFill>
              </a:rPr>
              <a:t>interface</a:t>
            </a:r>
            <a:r>
              <a:t> VertexInterface&lt;T&gt;</a:t>
            </a:r>
            <a:endParaRPr>
              <a:latin typeface="+mn-lt"/>
              <a:ea typeface="+mn-ea"/>
              <a:cs typeface="+mn-cs"/>
              <a:sym typeface="Helvetica"/>
            </a:endParaRPr>
          </a:p>
          <a:p>
            <a:pPr defTabSz="344804">
              <a:tabLst>
                <a:tab pos="342900" algn="l"/>
              </a:tabLst>
              <a:defRPr>
                <a:latin typeface="Menlo"/>
                <a:ea typeface="Menlo"/>
                <a:cs typeface="Menlo"/>
                <a:sym typeface="Menlo"/>
              </a:defRPr>
            </a:pPr>
            <a:r>
              <a:t>{</a:t>
            </a: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Gets this vertex's label.</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t>       </a:t>
            </a:r>
            <a:r>
              <a:rPr b="1"/>
              <a:t>@return</a:t>
            </a:r>
            <a:r>
              <a:t>  The object that labels the vertex. */</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public</a:t>
            </a:r>
            <a:r>
              <a:t> T getLabel();</a:t>
            </a:r>
            <a:endParaRPr>
              <a:latin typeface="+mn-lt"/>
              <a:ea typeface="+mn-ea"/>
              <a:cs typeface="+mn-cs"/>
              <a:sym typeface="Helvetica"/>
            </a:endParaRPr>
          </a:p>
          <a:p>
            <a:pPr defTabSz="344804">
              <a:tabLst>
                <a:tab pos="342900" algn="l"/>
              </a:tabLst>
              <a:defRPr>
                <a:latin typeface="+mn-lt"/>
                <a:ea typeface="+mn-ea"/>
                <a:cs typeface="+mn-cs"/>
                <a:sym typeface="Helvetica"/>
              </a:defRPr>
            </a:pP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Marks this vertex as visited. */</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public</a:t>
            </a:r>
            <a:r>
              <a:t> </a:t>
            </a:r>
            <a:r>
              <a:rPr>
                <a:solidFill>
                  <a:srgbClr val="BA2DA2"/>
                </a:solidFill>
              </a:rPr>
              <a:t>void</a:t>
            </a:r>
            <a:r>
              <a:t> visit();</a:t>
            </a:r>
            <a:endParaRPr>
              <a:latin typeface="+mn-lt"/>
              <a:ea typeface="+mn-ea"/>
              <a:cs typeface="+mn-cs"/>
              <a:sym typeface="Helvetica"/>
            </a:endParaRPr>
          </a:p>
          <a:p>
            <a:pPr defTabSz="344804">
              <a:tabLst>
                <a:tab pos="342900" algn="l"/>
              </a:tabLst>
              <a:defRPr>
                <a:latin typeface="+mn-lt"/>
                <a:ea typeface="+mn-ea"/>
                <a:cs typeface="+mn-cs"/>
                <a:sym typeface="Helvetica"/>
              </a:defRPr>
            </a:pP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Removes this vertex's visited mark. */</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public</a:t>
            </a:r>
            <a:r>
              <a:t> </a:t>
            </a:r>
            <a:r>
              <a:rPr>
                <a:solidFill>
                  <a:srgbClr val="BA2DA2"/>
                </a:solidFill>
              </a:rPr>
              <a:t>void</a:t>
            </a:r>
            <a:r>
              <a:t> unvisit();</a:t>
            </a:r>
            <a:endParaRPr>
              <a:latin typeface="+mn-lt"/>
              <a:ea typeface="+mn-ea"/>
              <a:cs typeface="+mn-cs"/>
              <a:sym typeface="Helvetica"/>
            </a:endParaRPr>
          </a:p>
          <a:p>
            <a:pPr defTabSz="344804">
              <a:tabLst>
                <a:tab pos="342900" algn="l"/>
              </a:tabLst>
              <a:defRPr>
                <a:latin typeface="+mn-lt"/>
                <a:ea typeface="+mn-ea"/>
                <a:cs typeface="+mn-cs"/>
                <a:sym typeface="Helvetica"/>
              </a:defRPr>
            </a:pP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Sees whether the vertex is marked as visited.</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t>       </a:t>
            </a:r>
            <a:r>
              <a:rPr b="1"/>
              <a:t>@return</a:t>
            </a:r>
            <a:r>
              <a:t>  True if the vertex is visited. */</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public</a:t>
            </a:r>
            <a:r>
              <a:t> </a:t>
            </a:r>
            <a:r>
              <a:rPr>
                <a:solidFill>
                  <a:srgbClr val="BA2DA2"/>
                </a:solidFill>
              </a:rPr>
              <a:t>boolean</a:t>
            </a:r>
            <a:r>
              <a:t> isVisited();</a:t>
            </a:r>
            <a:endParaRPr>
              <a:latin typeface="+mn-lt"/>
              <a:ea typeface="+mn-ea"/>
              <a:cs typeface="+mn-cs"/>
              <a:sym typeface="Helvetica"/>
            </a:endParaRPr>
          </a:p>
          <a:p>
            <a:pPr defTabSz="344804">
              <a:tabLst>
                <a:tab pos="342900" algn="l"/>
              </a:tabLst>
              <a:defRPr>
                <a:latin typeface="+mn-lt"/>
                <a:ea typeface="+mn-ea"/>
                <a:cs typeface="+mn-cs"/>
                <a:sym typeface="Helvetica"/>
              </a:defRPr>
            </a:pP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Connects this vertex and a given vertex with a weighted edge.</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t>       The two vertices cannot be the same, and must not already</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t>       have this edge between them. In a directed graph, the edge </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t>       points toward the given vertex.</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t>       </a:t>
            </a:r>
            <a:r>
              <a:rPr b="1"/>
              <a:t>@param</a:t>
            </a:r>
            <a:r>
              <a:t> endVertex   A vertex in the graph that ends the edge.</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t>       </a:t>
            </a:r>
            <a:r>
              <a:rPr b="1"/>
              <a:t>@param</a:t>
            </a:r>
            <a:r>
              <a:t> edgeWeight  A real-valued edge weight, if any.</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t>       </a:t>
            </a:r>
            <a:r>
              <a:rPr b="1"/>
              <a:t>@return</a:t>
            </a:r>
            <a:r>
              <a:t>  True if the edge is added, or false if not. */</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public</a:t>
            </a:r>
            <a:r>
              <a:t> </a:t>
            </a:r>
            <a:r>
              <a:rPr>
                <a:solidFill>
                  <a:srgbClr val="BA2DA2"/>
                </a:solidFill>
              </a:rPr>
              <a:t>boolean</a:t>
            </a:r>
            <a:r>
              <a:t> connect(VertexInterface&lt;T&gt; endVertex, </a:t>
            </a:r>
            <a:r>
              <a:rPr>
                <a:solidFill>
                  <a:srgbClr val="BA2DA2"/>
                </a:solidFill>
              </a:rPr>
              <a:t>double</a:t>
            </a:r>
            <a:r>
              <a:t> edgeWeight);</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4"/>
          <p:cNvSpPr txBox="1">
            <a:spLocks noGrp="1"/>
          </p:cNvSpPr>
          <p:nvPr>
            <p:ph type="title"/>
          </p:nvPr>
        </p:nvSpPr>
        <p:spPr>
          <a:xfrm>
            <a:off x="249435" y="-127001"/>
            <a:ext cx="8513565" cy="807816"/>
          </a:xfrm>
          <a:prstGeom prst="rect">
            <a:avLst/>
          </a:prstGeom>
        </p:spPr>
        <p:txBody>
          <a:bodyPr/>
          <a:lstStyle>
            <a:lvl1pPr defTabSz="795527">
              <a:defRPr sz="3828"/>
            </a:lvl1pPr>
          </a:lstStyle>
          <a:p>
            <a:r>
              <a:rPr dirty="0"/>
              <a:t>Vertices and Edges — Interface </a:t>
            </a:r>
            <a:r>
              <a:rPr sz="2800" dirty="0"/>
              <a:t>(</a:t>
            </a:r>
            <a:r>
              <a:rPr lang="en-US" sz="2800" dirty="0"/>
              <a:t>2 of</a:t>
            </a:r>
            <a:r>
              <a:rPr sz="2800" dirty="0"/>
              <a:t> </a:t>
            </a:r>
            <a:r>
              <a:rPr lang="en-US" sz="2800" dirty="0"/>
              <a:t>3</a:t>
            </a:r>
            <a:r>
              <a:rPr sz="2800" dirty="0"/>
              <a:t>)</a:t>
            </a:r>
          </a:p>
        </p:txBody>
      </p:sp>
      <p:sp>
        <p:nvSpPr>
          <p:cNvPr id="73" name="/** Connects this vertex and a given vertex with an unweighted…"/>
          <p:cNvSpPr txBox="1"/>
          <p:nvPr/>
        </p:nvSpPr>
        <p:spPr>
          <a:xfrm>
            <a:off x="-106165" y="506730"/>
            <a:ext cx="8997952" cy="56413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defTabSz="344804">
              <a:tabLst>
                <a:tab pos="342900" algn="l"/>
              </a:tabLst>
              <a:defRPr>
                <a:solidFill>
                  <a:srgbClr val="008400"/>
                </a:solidFill>
                <a:latin typeface="Menlo"/>
                <a:ea typeface="Menlo"/>
                <a:cs typeface="Menlo"/>
                <a:sym typeface="Menlo"/>
              </a:defRPr>
            </a:pPr>
            <a:r>
              <a:rPr>
                <a:solidFill>
                  <a:srgbClr val="000000"/>
                </a:solidFill>
              </a:rPr>
              <a:t>   </a:t>
            </a:r>
            <a:r>
              <a:t>/** Connects this vertex and a given vertex with an unweighted </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t>       edge. The two vertices cannot be the same, and must not </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t>       already have this edge between them. In a directed graph, </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t>       the edge points toward the given vertex.</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t>       </a:t>
            </a:r>
            <a:r>
              <a:rPr b="1"/>
              <a:t>@param</a:t>
            </a:r>
            <a:r>
              <a:t> endVertex   A vertex in the graph that ends the edge.</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t>       </a:t>
            </a:r>
            <a:r>
              <a:rPr b="1"/>
              <a:t>@return</a:t>
            </a:r>
            <a:r>
              <a:t>  True if the edge is added, or false if not. */</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public</a:t>
            </a:r>
            <a:r>
              <a:t> </a:t>
            </a:r>
            <a:r>
              <a:rPr>
                <a:solidFill>
                  <a:srgbClr val="BA2DA2"/>
                </a:solidFill>
              </a:rPr>
              <a:t>boolean</a:t>
            </a:r>
            <a:r>
              <a:t> connect(VertexInterface&lt;T&gt; endVertex);</a:t>
            </a:r>
            <a:endParaRPr>
              <a:latin typeface="+mn-lt"/>
              <a:ea typeface="+mn-ea"/>
              <a:cs typeface="+mn-cs"/>
              <a:sym typeface="Helvetica"/>
            </a:endParaRPr>
          </a:p>
          <a:p>
            <a:pPr defTabSz="344804">
              <a:tabLst>
                <a:tab pos="342900" algn="l"/>
              </a:tabLst>
              <a:defRPr>
                <a:latin typeface="+mn-lt"/>
                <a:ea typeface="+mn-ea"/>
                <a:cs typeface="+mn-cs"/>
                <a:sym typeface="Helvetica"/>
              </a:defRPr>
            </a:pP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Creates an iterator of this vertex's neighbors by following </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t>       all edges that begin at this vertex.</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t>       </a:t>
            </a:r>
            <a:r>
              <a:rPr b="1"/>
              <a:t>@return</a:t>
            </a:r>
            <a:r>
              <a:t>  An iterator of the neighboring vertices of this vertex. */</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public</a:t>
            </a:r>
            <a:r>
              <a:t> Iterator&lt;VertexInterface&lt;T&gt;&gt; getNeighborIterator();</a:t>
            </a:r>
            <a:endParaRPr>
              <a:latin typeface="+mn-lt"/>
              <a:ea typeface="+mn-ea"/>
              <a:cs typeface="+mn-cs"/>
              <a:sym typeface="Helvetica"/>
            </a:endParaRPr>
          </a:p>
          <a:p>
            <a:pPr defTabSz="344804">
              <a:tabLst>
                <a:tab pos="342900" algn="l"/>
              </a:tabLst>
              <a:defRPr>
                <a:latin typeface="+mn-lt"/>
                <a:ea typeface="+mn-ea"/>
                <a:cs typeface="+mn-cs"/>
                <a:sym typeface="Helvetica"/>
              </a:defRPr>
            </a:pP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Creates an iterator of the weights of the edges to this </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t>       vertex's neighbors.</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t>    </a:t>
            </a:r>
            <a:r>
              <a:rPr b="1"/>
              <a:t>@return</a:t>
            </a:r>
            <a:r>
              <a:t>  An iterator of edge weights for edges to neighbors of this vertex. */</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public</a:t>
            </a:r>
            <a:r>
              <a:t> Iterator&lt;Double&gt; getWeightIterator();</a:t>
            </a:r>
            <a:endParaRPr>
              <a:latin typeface="+mn-lt"/>
              <a:ea typeface="+mn-ea"/>
              <a:cs typeface="+mn-cs"/>
              <a:sym typeface="Helvetica"/>
            </a:endParaRPr>
          </a:p>
          <a:p>
            <a:pPr defTabSz="344804">
              <a:tabLst>
                <a:tab pos="342900" algn="l"/>
              </a:tabLst>
              <a:defRPr>
                <a:latin typeface="+mn-lt"/>
                <a:ea typeface="+mn-ea"/>
                <a:cs typeface="+mn-cs"/>
                <a:sym typeface="Helvetica"/>
              </a:defRPr>
            </a:pP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Sees whether this vertex has at least one neighbor.</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t>       </a:t>
            </a:r>
            <a:r>
              <a:rPr b="1"/>
              <a:t>@return</a:t>
            </a:r>
            <a:r>
              <a:t>  True if the vertex has a neighbor. */</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public</a:t>
            </a:r>
            <a:r>
              <a:t> </a:t>
            </a:r>
            <a:r>
              <a:rPr>
                <a:solidFill>
                  <a:srgbClr val="BA2DA2"/>
                </a:solidFill>
              </a:rPr>
              <a:t>boolean</a:t>
            </a:r>
            <a:r>
              <a:t> hasNeighbor();</a:t>
            </a:r>
            <a:endParaRPr>
              <a:latin typeface="+mn-lt"/>
              <a:ea typeface="+mn-ea"/>
              <a:cs typeface="+mn-cs"/>
              <a:sym typeface="Helvetica"/>
            </a:endParaRPr>
          </a:p>
          <a:p>
            <a:pPr defTabSz="344804">
              <a:tabLst>
                <a:tab pos="342900" algn="l"/>
              </a:tabLst>
              <a:defRPr>
                <a:latin typeface="+mn-lt"/>
                <a:ea typeface="+mn-ea"/>
                <a:cs typeface="+mn-cs"/>
                <a:sym typeface="Helvetica"/>
              </a:defRPr>
            </a:pP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Gets an unvisited neighbor, if any, of this vertex.</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t>       </a:t>
            </a:r>
            <a:r>
              <a:rPr b="1"/>
              <a:t>@return</a:t>
            </a:r>
            <a:r>
              <a:t>  Either a vertex that is an unvisited neighbor or null</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t>                if no such neighbor exists. */</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public</a:t>
            </a:r>
            <a:r>
              <a:t> VertexInterface&lt;T&gt; getUnvisitedNeighbor();</a:t>
            </a:r>
            <a:endParaRPr>
              <a:latin typeface="+mn-lt"/>
              <a:ea typeface="+mn-ea"/>
              <a:cs typeface="+mn-cs"/>
              <a:sym typeface="Helvetica"/>
            </a:endParaRP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4"/>
          <p:cNvSpPr txBox="1">
            <a:spLocks noGrp="1"/>
          </p:cNvSpPr>
          <p:nvPr>
            <p:ph type="title"/>
          </p:nvPr>
        </p:nvSpPr>
        <p:spPr>
          <a:prstGeom prst="rect">
            <a:avLst/>
          </a:prstGeom>
        </p:spPr>
        <p:txBody>
          <a:bodyPr/>
          <a:lstStyle>
            <a:lvl1pPr defTabSz="795527">
              <a:defRPr sz="3828"/>
            </a:lvl1pPr>
          </a:lstStyle>
          <a:p>
            <a:r>
              <a:rPr dirty="0"/>
              <a:t>Vertices and Edges — Interface </a:t>
            </a:r>
            <a:r>
              <a:rPr sz="2800" dirty="0"/>
              <a:t>(</a:t>
            </a:r>
            <a:r>
              <a:rPr lang="en-US" sz="2800" dirty="0"/>
              <a:t>3 of</a:t>
            </a:r>
            <a:r>
              <a:rPr sz="2800" dirty="0"/>
              <a:t> 3)</a:t>
            </a:r>
            <a:endParaRPr sz="3200" dirty="0"/>
          </a:p>
        </p:txBody>
      </p:sp>
      <p:sp>
        <p:nvSpPr>
          <p:cNvPr id="77" name="/** Records the previous vertex on a path to this vertex.…"/>
          <p:cNvSpPr txBox="1"/>
          <p:nvPr/>
        </p:nvSpPr>
        <p:spPr>
          <a:xfrm>
            <a:off x="443971" y="807814"/>
            <a:ext cx="8288932" cy="46253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a:solidFill>
                  <a:srgbClr val="008400"/>
                </a:solidFill>
                <a:latin typeface="Menlo"/>
                <a:ea typeface="Menlo"/>
                <a:cs typeface="Menlo"/>
                <a:sym typeface="Menlo"/>
              </a:defRPr>
            </a:pPr>
            <a:r>
              <a:rPr>
                <a:solidFill>
                  <a:srgbClr val="000000"/>
                </a:solidFill>
              </a:rPr>
              <a:t>   </a:t>
            </a:r>
            <a:r>
              <a:t>/** Records the previous vertex on a path to this vertex.</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t>       </a:t>
            </a:r>
            <a:r>
              <a:rPr b="1"/>
              <a:t>@param</a:t>
            </a:r>
            <a:r>
              <a:t> predecessor  The vertex previous to this one along a path.  */</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public</a:t>
            </a:r>
            <a:r>
              <a:t> </a:t>
            </a:r>
            <a:r>
              <a:rPr>
                <a:solidFill>
                  <a:srgbClr val="BA2DA2"/>
                </a:solidFill>
              </a:rPr>
              <a:t>void</a:t>
            </a:r>
            <a:r>
              <a:t> setPredecessor(VertexInterface&lt;T&gt; predecessor);</a:t>
            </a:r>
            <a:endParaRPr>
              <a:latin typeface="+mn-lt"/>
              <a:ea typeface="+mn-ea"/>
              <a:cs typeface="+mn-cs"/>
              <a:sym typeface="Helvetica"/>
            </a:endParaRPr>
          </a:p>
          <a:p>
            <a:pPr defTabSz="344804">
              <a:tabLst>
                <a:tab pos="342900" algn="l"/>
              </a:tabLst>
              <a:defRPr>
                <a:latin typeface="+mn-lt"/>
                <a:ea typeface="+mn-ea"/>
                <a:cs typeface="+mn-cs"/>
                <a:sym typeface="Helvetica"/>
              </a:defRPr>
            </a:pP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Gets the recorded predecessor of this vertex.</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t>       </a:t>
            </a:r>
            <a:r>
              <a:rPr b="1"/>
              <a:t>@return</a:t>
            </a:r>
            <a:r>
              <a:t>  Either this vertex's predecessor or null if no predecessor</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t>                was recorded. */</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public</a:t>
            </a:r>
            <a:r>
              <a:t> VertexInterface&lt;T&gt; getPredecessor();</a:t>
            </a:r>
            <a:endParaRPr>
              <a:latin typeface="+mn-lt"/>
              <a:ea typeface="+mn-ea"/>
              <a:cs typeface="+mn-cs"/>
              <a:sym typeface="Helvetica"/>
            </a:endParaRPr>
          </a:p>
          <a:p>
            <a:pPr defTabSz="344804">
              <a:tabLst>
                <a:tab pos="342900" algn="l"/>
              </a:tabLst>
              <a:defRPr>
                <a:latin typeface="+mn-lt"/>
                <a:ea typeface="+mn-ea"/>
                <a:cs typeface="+mn-cs"/>
                <a:sym typeface="Helvetica"/>
              </a:defRPr>
            </a:pP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Sees whether a predecessor was recorded for this vertex.</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t>       </a:t>
            </a:r>
            <a:r>
              <a:rPr b="1"/>
              <a:t>@return</a:t>
            </a:r>
            <a:r>
              <a:t>  True if a predecessor was recorded. */</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public</a:t>
            </a:r>
            <a:r>
              <a:t> </a:t>
            </a:r>
            <a:r>
              <a:rPr>
                <a:solidFill>
                  <a:srgbClr val="BA2DA2"/>
                </a:solidFill>
              </a:rPr>
              <a:t>boolean</a:t>
            </a:r>
            <a:r>
              <a:t> hasPredecessor();</a:t>
            </a:r>
            <a:endParaRPr>
              <a:latin typeface="+mn-lt"/>
              <a:ea typeface="+mn-ea"/>
              <a:cs typeface="+mn-cs"/>
              <a:sym typeface="Helvetica"/>
            </a:endParaRPr>
          </a:p>
          <a:p>
            <a:pPr defTabSz="344804">
              <a:tabLst>
                <a:tab pos="342900" algn="l"/>
              </a:tabLst>
              <a:defRPr>
                <a:latin typeface="+mn-lt"/>
                <a:ea typeface="+mn-ea"/>
                <a:cs typeface="+mn-cs"/>
                <a:sym typeface="Helvetica"/>
              </a:defRPr>
            </a:pP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Records the cost of a path to this vertex.</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t>       </a:t>
            </a:r>
            <a:r>
              <a:rPr b="1"/>
              <a:t>@param</a:t>
            </a:r>
            <a:r>
              <a:t> newCost  The cost of the path. */</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public</a:t>
            </a:r>
            <a:r>
              <a:t> </a:t>
            </a:r>
            <a:r>
              <a:rPr>
                <a:solidFill>
                  <a:srgbClr val="BA2DA2"/>
                </a:solidFill>
              </a:rPr>
              <a:t>void</a:t>
            </a:r>
            <a:r>
              <a:t> setCost(</a:t>
            </a:r>
            <a:r>
              <a:rPr>
                <a:solidFill>
                  <a:srgbClr val="BA2DA2"/>
                </a:solidFill>
              </a:rPr>
              <a:t>double</a:t>
            </a:r>
            <a:r>
              <a:t> newCost);</a:t>
            </a:r>
            <a:endParaRPr>
              <a:latin typeface="+mn-lt"/>
              <a:ea typeface="+mn-ea"/>
              <a:cs typeface="+mn-cs"/>
              <a:sym typeface="Helvetica"/>
            </a:endParaRPr>
          </a:p>
          <a:p>
            <a:pPr defTabSz="344804">
              <a:tabLst>
                <a:tab pos="342900" algn="l"/>
              </a:tabLst>
              <a:defRPr>
                <a:latin typeface="+mn-lt"/>
                <a:ea typeface="+mn-ea"/>
                <a:cs typeface="+mn-cs"/>
                <a:sym typeface="Helvetica"/>
              </a:defRPr>
            </a:pP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Gets the recorded cost of the path to this vertex.</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t>       </a:t>
            </a:r>
            <a:r>
              <a:rPr b="1"/>
              <a:t>@return</a:t>
            </a:r>
            <a:r>
              <a:t>  The cost of the path. */</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public</a:t>
            </a:r>
            <a:r>
              <a:t> </a:t>
            </a:r>
            <a:r>
              <a:rPr>
                <a:solidFill>
                  <a:srgbClr val="BA2DA2"/>
                </a:solidFill>
              </a:rPr>
              <a:t>double</a:t>
            </a:r>
            <a:r>
              <a:t> getCost();</a:t>
            </a: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end VertexInterface</a:t>
            </a:r>
            <a:endParaRPr>
              <a:solidFill>
                <a:srgbClr val="000000"/>
              </a:solidFill>
              <a:latin typeface="+mn-lt"/>
              <a:ea typeface="+mn-ea"/>
              <a:cs typeface="+mn-cs"/>
              <a:sym typeface="Helvetica"/>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4"/>
          <p:cNvSpPr>
            <a:spLocks noGrp="1"/>
          </p:cNvSpPr>
          <p:nvPr>
            <p:ph type="sldNum" sz="quarter" idx="4294967295"/>
          </p:nvPr>
        </p:nvSpPr>
        <p:spPr bwMode="auto">
          <a:xfrm>
            <a:off x="6553200" y="6248400"/>
            <a:ext cx="1905000" cy="457200"/>
          </a:xfrm>
          <a:prstGeom prst="rect">
            <a:avLst/>
          </a:prstGeom>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EC526E6-C1C6-4FA2-9045-87E7801E5581}" type="slidenum">
              <a:rPr kumimoji="0" lang="en-US" sz="1400" b="0" i="0" u="none" strike="noStrike" kern="1200" cap="none" spc="0" normalizeH="0" baseline="0" noProof="0">
                <a:ln>
                  <a:noFill/>
                </a:ln>
                <a:solidFill>
                  <a:srgbClr val="000000"/>
                </a:solidFill>
                <a:effectLst/>
                <a:uLnTx/>
                <a:uFillTx/>
                <a:latin typeface="Arial" charset="0"/>
                <a:ea typeface="+mj-ea"/>
                <a:cs typeface="+mj-cs"/>
                <a:sym typeface="Arial"/>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400" b="0" i="0" u="none" strike="noStrike" kern="1200" cap="none" spc="0" normalizeH="0" baseline="0" noProof="0">
              <a:ln>
                <a:noFill/>
              </a:ln>
              <a:solidFill>
                <a:srgbClr val="000000"/>
              </a:solidFill>
              <a:effectLst/>
              <a:uLnTx/>
              <a:uFillTx/>
              <a:latin typeface="Arial" charset="0"/>
              <a:ea typeface="+mj-ea"/>
              <a:cs typeface="+mj-cs"/>
              <a:sym typeface="Arial"/>
            </a:endParaRPr>
          </a:p>
        </p:txBody>
      </p:sp>
      <p:sp>
        <p:nvSpPr>
          <p:cNvPr id="37892" name="Text Box 4"/>
          <p:cNvSpPr txBox="1">
            <a:spLocks noChangeArrowheads="1"/>
          </p:cNvSpPr>
          <p:nvPr/>
        </p:nvSpPr>
        <p:spPr bwMode="auto">
          <a:xfrm>
            <a:off x="533400" y="1447800"/>
            <a:ext cx="4863832" cy="4370427"/>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DepthFirstSearch</a:t>
            </a:r>
            <a:endPar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Set found to false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stack.push</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startVertex</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do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stack.pop(vertex)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if vertex =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endVertex</a:t>
            </a:r>
            <a:endPar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final 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set found to true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else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this 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push all adjacent vertices on stack</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while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stack.IsEmpty</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and !found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if !found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“Path does not exist”</a:t>
            </a:r>
          </a:p>
        </p:txBody>
      </p:sp>
      <p:pic>
        <p:nvPicPr>
          <p:cNvPr id="37893" name="Picture 5" descr="9_633b"/>
          <p:cNvPicPr>
            <a:picLocks noChangeAspect="1" noChangeArrowheads="1"/>
          </p:cNvPicPr>
          <p:nvPr/>
        </p:nvPicPr>
        <p:blipFill>
          <a:blip r:embed="rId2" cstate="print"/>
          <a:srcRect/>
          <a:stretch>
            <a:fillRect/>
          </a:stretch>
        </p:blipFill>
        <p:spPr bwMode="auto">
          <a:xfrm>
            <a:off x="3810000" y="1676400"/>
            <a:ext cx="4648200" cy="2855913"/>
          </a:xfrm>
          <a:prstGeom prst="rect">
            <a:avLst/>
          </a:prstGeom>
          <a:noFill/>
          <a:ln w="28575">
            <a:solidFill>
              <a:schemeClr val="tx1"/>
            </a:solidFill>
            <a:miter lim="800000"/>
            <a:headEnd/>
            <a:tailEnd/>
          </a:ln>
        </p:spPr>
      </p:pic>
      <p:sp>
        <p:nvSpPr>
          <p:cNvPr id="37894" name="Rectangle 6"/>
          <p:cNvSpPr>
            <a:spLocks noChangeArrowheads="1"/>
          </p:cNvSpPr>
          <p:nvPr/>
        </p:nvSpPr>
        <p:spPr bwMode="auto">
          <a:xfrm>
            <a:off x="5562600" y="4800600"/>
            <a:ext cx="1066800" cy="1828800"/>
          </a:xfrm>
          <a:prstGeom prst="rect">
            <a:avLst/>
          </a:prstGeom>
          <a:no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7895" name="Line 7"/>
          <p:cNvSpPr>
            <a:spLocks noChangeShapeType="1"/>
          </p:cNvSpPr>
          <p:nvPr/>
        </p:nvSpPr>
        <p:spPr bwMode="auto">
          <a:xfrm>
            <a:off x="5562600" y="62484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7896" name="Line 8"/>
          <p:cNvSpPr>
            <a:spLocks noChangeShapeType="1"/>
          </p:cNvSpPr>
          <p:nvPr/>
        </p:nvSpPr>
        <p:spPr bwMode="auto">
          <a:xfrm>
            <a:off x="5562600" y="58674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7897" name="Line 9"/>
          <p:cNvSpPr>
            <a:spLocks noChangeShapeType="1"/>
          </p:cNvSpPr>
          <p:nvPr/>
        </p:nvSpPr>
        <p:spPr bwMode="auto">
          <a:xfrm>
            <a:off x="5562600" y="54864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7898" name="Line 10"/>
          <p:cNvSpPr>
            <a:spLocks noChangeShapeType="1"/>
          </p:cNvSpPr>
          <p:nvPr/>
        </p:nvSpPr>
        <p:spPr bwMode="auto">
          <a:xfrm>
            <a:off x="5562600" y="51816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7899" name="Text Box 11"/>
          <p:cNvSpPr txBox="1">
            <a:spLocks noChangeArrowheads="1"/>
          </p:cNvSpPr>
          <p:nvPr/>
        </p:nvSpPr>
        <p:spPr bwMode="auto">
          <a:xfrm>
            <a:off x="5791200" y="4495800"/>
            <a:ext cx="603250" cy="336550"/>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j-ea"/>
                <a:cs typeface="+mj-cs"/>
                <a:sym typeface="Arial"/>
              </a:rPr>
              <a:t>stack</a:t>
            </a:r>
          </a:p>
        </p:txBody>
      </p:sp>
      <p:sp>
        <p:nvSpPr>
          <p:cNvPr id="1403916" name="AutoShape 12"/>
          <p:cNvSpPr>
            <a:spLocks noChangeArrowheads="1"/>
          </p:cNvSpPr>
          <p:nvPr/>
        </p:nvSpPr>
        <p:spPr bwMode="auto">
          <a:xfrm>
            <a:off x="228600" y="48768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7901" name="Text Box 13"/>
          <p:cNvSpPr txBox="1">
            <a:spLocks noChangeArrowheads="1"/>
          </p:cNvSpPr>
          <p:nvPr/>
        </p:nvSpPr>
        <p:spPr bwMode="auto">
          <a:xfrm>
            <a:off x="7086600" y="4800600"/>
            <a:ext cx="86042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Austin</a:t>
            </a:r>
          </a:p>
        </p:txBody>
      </p:sp>
      <p:sp>
        <p:nvSpPr>
          <p:cNvPr id="37902" name="Text Box 14"/>
          <p:cNvSpPr txBox="1">
            <a:spLocks noChangeArrowheads="1"/>
          </p:cNvSpPr>
          <p:nvPr/>
        </p:nvSpPr>
        <p:spPr bwMode="auto">
          <a:xfrm>
            <a:off x="5638800" y="6248400"/>
            <a:ext cx="831850"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Dallas</a:t>
            </a:r>
          </a:p>
        </p:txBody>
      </p:sp>
      <p:sp>
        <p:nvSpPr>
          <p:cNvPr id="37903" name="Text Box 15"/>
          <p:cNvSpPr txBox="1">
            <a:spLocks noChangeArrowheads="1"/>
          </p:cNvSpPr>
          <p:nvPr/>
        </p:nvSpPr>
        <p:spPr bwMode="auto">
          <a:xfrm>
            <a:off x="5546725" y="5881688"/>
            <a:ext cx="104457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Houston</a:t>
            </a:r>
          </a:p>
        </p:txBody>
      </p:sp>
      <p:sp>
        <p:nvSpPr>
          <p:cNvPr id="1403920" name="AutoShape 16"/>
          <p:cNvSpPr>
            <a:spLocks noChangeArrowheads="1"/>
          </p:cNvSpPr>
          <p:nvPr/>
        </p:nvSpPr>
        <p:spPr bwMode="auto">
          <a:xfrm>
            <a:off x="228600" y="27432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403921" name="Rectangle 17"/>
          <p:cNvSpPr>
            <a:spLocks noChangeArrowheads="1"/>
          </p:cNvSpPr>
          <p:nvPr/>
        </p:nvSpPr>
        <p:spPr bwMode="auto">
          <a:xfrm>
            <a:off x="5609773" y="5972629"/>
            <a:ext cx="914400" cy="228600"/>
          </a:xfrm>
          <a:prstGeom prst="rect">
            <a:avLst/>
          </a:prstGeom>
          <a:solidFill>
            <a:schemeClr val="bg1"/>
          </a:solidFill>
          <a:ln w="9525">
            <a:no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403922" name="AutoShape 18"/>
          <p:cNvSpPr>
            <a:spLocks noChangeArrowheads="1"/>
          </p:cNvSpPr>
          <p:nvPr/>
        </p:nvSpPr>
        <p:spPr bwMode="auto">
          <a:xfrm>
            <a:off x="228600" y="42672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403923" name="Text Box 19"/>
          <p:cNvSpPr txBox="1">
            <a:spLocks noChangeArrowheads="1"/>
          </p:cNvSpPr>
          <p:nvPr/>
        </p:nvSpPr>
        <p:spPr bwMode="auto">
          <a:xfrm>
            <a:off x="7086600" y="5105400"/>
            <a:ext cx="958850" cy="366713"/>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rPr>
              <a:t>Houston</a:t>
            </a:r>
          </a:p>
        </p:txBody>
      </p:sp>
      <p:sp>
        <p:nvSpPr>
          <p:cNvPr id="1403924" name="AutoShape 20"/>
          <p:cNvSpPr>
            <a:spLocks noChangeArrowheads="1"/>
          </p:cNvSpPr>
          <p:nvPr/>
        </p:nvSpPr>
        <p:spPr bwMode="auto">
          <a:xfrm>
            <a:off x="228600" y="45720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403925" name="Text Box 21"/>
          <p:cNvSpPr txBox="1">
            <a:spLocks noChangeArrowheads="1"/>
          </p:cNvSpPr>
          <p:nvPr/>
        </p:nvSpPr>
        <p:spPr bwMode="auto">
          <a:xfrm>
            <a:off x="5682342" y="5881914"/>
            <a:ext cx="93027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Atlanta</a:t>
            </a:r>
          </a:p>
        </p:txBody>
      </p:sp>
      <p:sp>
        <p:nvSpPr>
          <p:cNvPr id="1403926" name="AutoShape 22"/>
          <p:cNvSpPr>
            <a:spLocks noChangeArrowheads="1"/>
          </p:cNvSpPr>
          <p:nvPr/>
        </p:nvSpPr>
        <p:spPr bwMode="auto">
          <a:xfrm>
            <a:off x="228600" y="30480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25" name="Rectangle 2"/>
          <p:cNvSpPr>
            <a:spLocks noGrp="1" noChangeArrowheads="1"/>
          </p:cNvSpPr>
          <p:nvPr>
            <p:ph type="title"/>
          </p:nvPr>
        </p:nvSpPr>
        <p:spPr>
          <a:xfrm>
            <a:off x="533400" y="442913"/>
            <a:ext cx="7924800" cy="914400"/>
          </a:xfrm>
        </p:spPr>
        <p:txBody>
          <a:bodyPr/>
          <a:lstStyle/>
          <a:p>
            <a:pPr algn="l" eaLnBrk="1" hangingPunct="1"/>
            <a:r>
              <a:rPr lang="en-US" b="1" dirty="0">
                <a:solidFill>
                  <a:srgbClr val="007FA3"/>
                </a:solidFill>
                <a:latin typeface="Times New Roman"/>
                <a:ea typeface="Times New Roman"/>
                <a:cs typeface="Times New Roman"/>
              </a:rPr>
              <a:t>Depth-First Searching </a:t>
            </a:r>
            <a:r>
              <a:rPr lang="en-US" sz="2400" b="1" dirty="0">
                <a:solidFill>
                  <a:srgbClr val="007FA3"/>
                </a:solidFill>
                <a:latin typeface="Times New Roman"/>
                <a:ea typeface="Times New Roman"/>
                <a:cs typeface="Times New Roman"/>
              </a:rPr>
              <a:t>(Austin to Washington)</a:t>
            </a:r>
            <a:endParaRPr lang="en-US" sz="2400" b="1" dirty="0">
              <a:latin typeface="Lucida Sans" pitchFamily="34" charset="0"/>
            </a:endParaRPr>
          </a:p>
        </p:txBody>
      </p:sp>
    </p:spTree>
    <p:extLst>
      <p:ext uri="{BB962C8B-B14F-4D97-AF65-F5344CB8AC3E}">
        <p14:creationId xmlns:p14="http://schemas.microsoft.com/office/powerpoint/2010/main" val="27351176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03916"/>
                                        </p:tgtEl>
                                        <p:attrNameLst>
                                          <p:attrName>style.visibility</p:attrName>
                                        </p:attrNameLst>
                                      </p:cBhvr>
                                      <p:to>
                                        <p:strVal val="visible"/>
                                      </p:to>
                                    </p:set>
                                  </p:childTnLst>
                                  <p:subTnLst>
                                    <p:set>
                                      <p:cBhvr override="childStyle">
                                        <p:cTn dur="1" fill="hold" display="0" masterRel="nextClick" afterEffect="1"/>
                                        <p:tgtEl>
                                          <p:spTgt spid="1403916"/>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03920"/>
                                        </p:tgtEl>
                                        <p:attrNameLst>
                                          <p:attrName>style.visibility</p:attrName>
                                        </p:attrNameLst>
                                      </p:cBhvr>
                                      <p:to>
                                        <p:strVal val="visible"/>
                                      </p:to>
                                    </p:set>
                                  </p:childTnLst>
                                  <p:subTnLst>
                                    <p:set>
                                      <p:cBhvr override="childStyle">
                                        <p:cTn dur="1" fill="hold" display="0" masterRel="nextClick" afterEffect="1"/>
                                        <p:tgtEl>
                                          <p:spTgt spid="1403920"/>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039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03926"/>
                                        </p:tgtEl>
                                        <p:attrNameLst>
                                          <p:attrName>style.visibility</p:attrName>
                                        </p:attrNameLst>
                                      </p:cBhvr>
                                      <p:to>
                                        <p:strVal val="visible"/>
                                      </p:to>
                                    </p:set>
                                  </p:childTnLst>
                                  <p:subTnLst>
                                    <p:set>
                                      <p:cBhvr override="childStyle">
                                        <p:cTn dur="1" fill="hold" display="0" masterRel="nextClick" afterEffect="1"/>
                                        <p:tgtEl>
                                          <p:spTgt spid="1403926"/>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403922"/>
                                        </p:tgtEl>
                                        <p:attrNameLst>
                                          <p:attrName>style.visibility</p:attrName>
                                        </p:attrNameLst>
                                      </p:cBhvr>
                                      <p:to>
                                        <p:strVal val="visible"/>
                                      </p:to>
                                    </p:set>
                                  </p:childTnLst>
                                  <p:subTnLst>
                                    <p:set>
                                      <p:cBhvr override="childStyle">
                                        <p:cTn dur="1" fill="hold" display="0" masterRel="nextClick" afterEffect="1"/>
                                        <p:tgtEl>
                                          <p:spTgt spid="1403922"/>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40392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403924"/>
                                        </p:tgtEl>
                                        <p:attrNameLst>
                                          <p:attrName>style.visibility</p:attrName>
                                        </p:attrNameLst>
                                      </p:cBhvr>
                                      <p:to>
                                        <p:strVal val="visible"/>
                                      </p:to>
                                    </p:set>
                                  </p:childTnLst>
                                  <p:subTnLst>
                                    <p:set>
                                      <p:cBhvr override="childStyle">
                                        <p:cTn dur="1" fill="hold" display="0" masterRel="nextClick" afterEffect="1"/>
                                        <p:tgtEl>
                                          <p:spTgt spid="1403924"/>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4039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916" grpId="0" animBg="1"/>
      <p:bldP spid="1403920" grpId="0" animBg="1"/>
      <p:bldP spid="1403921" grpId="0" animBg="1" autoUpdateAnimBg="0"/>
      <p:bldP spid="1403922" grpId="0" animBg="1"/>
      <p:bldP spid="1403923" grpId="0" autoUpdateAnimBg="0"/>
      <p:bldP spid="1403924" grpId="0" animBg="1"/>
      <p:bldP spid="1403925" grpId="0" autoUpdateAnimBg="0"/>
      <p:bldP spid="14039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4"/>
          <p:cNvSpPr>
            <a:spLocks noGrp="1"/>
          </p:cNvSpPr>
          <p:nvPr>
            <p:ph type="sldNum" sz="quarter" idx="4294967295"/>
          </p:nvPr>
        </p:nvSpPr>
        <p:spPr bwMode="auto">
          <a:xfrm>
            <a:off x="6553200" y="6248400"/>
            <a:ext cx="1905000" cy="457200"/>
          </a:xfrm>
          <a:prstGeom prst="rect">
            <a:avLst/>
          </a:prstGeom>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6935D-F5DE-4CE7-BE41-D352C6243836}" type="slidenum">
              <a:rPr kumimoji="0" lang="en-US" sz="1400" b="0" i="0" u="none" strike="noStrike" kern="1200" cap="none" spc="0" normalizeH="0" baseline="0" noProof="0">
                <a:ln>
                  <a:noFill/>
                </a:ln>
                <a:solidFill>
                  <a:srgbClr val="000000"/>
                </a:solidFill>
                <a:effectLst/>
                <a:uLnTx/>
                <a:uFillTx/>
                <a:latin typeface="Arial" charset="0"/>
                <a:ea typeface="+mj-ea"/>
                <a:cs typeface="+mj-cs"/>
                <a:sym typeface="Arial"/>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400" b="0" i="0" u="none" strike="noStrike" kern="1200" cap="none" spc="0" normalizeH="0" baseline="0" noProof="0">
              <a:ln>
                <a:noFill/>
              </a:ln>
              <a:solidFill>
                <a:srgbClr val="000000"/>
              </a:solidFill>
              <a:effectLst/>
              <a:uLnTx/>
              <a:uFillTx/>
              <a:latin typeface="Arial" charset="0"/>
              <a:ea typeface="+mj-ea"/>
              <a:cs typeface="+mj-cs"/>
              <a:sym typeface="Arial"/>
            </a:endParaRPr>
          </a:p>
        </p:txBody>
      </p:sp>
      <p:sp>
        <p:nvSpPr>
          <p:cNvPr id="38916" name="Text Box 4"/>
          <p:cNvSpPr txBox="1">
            <a:spLocks noChangeArrowheads="1"/>
          </p:cNvSpPr>
          <p:nvPr/>
        </p:nvSpPr>
        <p:spPr bwMode="auto">
          <a:xfrm>
            <a:off x="533400" y="1447800"/>
            <a:ext cx="4863832" cy="4370427"/>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DepthFirstSearch</a:t>
            </a:r>
            <a:endParaRPr kumimoji="0" lang="en-US" sz="18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Set found to false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stack.push</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startVertex</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do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stack.pop(vertex)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if vertex =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endVertex</a:t>
            </a:r>
            <a:endPar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final 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set found to true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else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this vertex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push all adjacent vertices on stack</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while !</a:t>
            </a:r>
            <a:r>
              <a:rPr kumimoji="0" lang="en-US" sz="2000" b="0" i="0" u="none" strike="noStrike" kern="1200" cap="none" spc="0" normalizeH="0" baseline="0" noProof="0" dirty="0" err="1">
                <a:ln>
                  <a:noFill/>
                </a:ln>
                <a:solidFill>
                  <a:srgbClr val="000000"/>
                </a:solidFill>
                <a:effectLst/>
                <a:uLnTx/>
                <a:uFillTx/>
                <a:latin typeface="Arial" pitchFamily="34" charset="0"/>
                <a:ea typeface="+mj-ea"/>
                <a:cs typeface="+mj-cs"/>
                <a:sym typeface="Arial"/>
              </a:rPr>
              <a:t>stack.IsEmpty</a:t>
            </a: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and !found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if !found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j-ea"/>
                <a:cs typeface="+mj-cs"/>
                <a:sym typeface="Arial"/>
              </a:rPr>
              <a:t>      write “Path does not exist”</a:t>
            </a:r>
          </a:p>
        </p:txBody>
      </p:sp>
      <p:pic>
        <p:nvPicPr>
          <p:cNvPr id="38917" name="Picture 5" descr="9_633b"/>
          <p:cNvPicPr>
            <a:picLocks noChangeAspect="1" noChangeArrowheads="1"/>
          </p:cNvPicPr>
          <p:nvPr/>
        </p:nvPicPr>
        <p:blipFill>
          <a:blip r:embed="rId3" cstate="print"/>
          <a:srcRect/>
          <a:stretch>
            <a:fillRect/>
          </a:stretch>
        </p:blipFill>
        <p:spPr bwMode="auto">
          <a:xfrm>
            <a:off x="3810000" y="1676400"/>
            <a:ext cx="4648200" cy="2855913"/>
          </a:xfrm>
          <a:prstGeom prst="rect">
            <a:avLst/>
          </a:prstGeom>
          <a:noFill/>
          <a:ln w="28575">
            <a:solidFill>
              <a:schemeClr val="tx1"/>
            </a:solidFill>
            <a:miter lim="800000"/>
            <a:headEnd/>
            <a:tailEnd/>
          </a:ln>
        </p:spPr>
      </p:pic>
      <p:sp>
        <p:nvSpPr>
          <p:cNvPr id="38918" name="Rectangle 6"/>
          <p:cNvSpPr>
            <a:spLocks noChangeArrowheads="1"/>
          </p:cNvSpPr>
          <p:nvPr/>
        </p:nvSpPr>
        <p:spPr bwMode="auto">
          <a:xfrm>
            <a:off x="5562600" y="4800600"/>
            <a:ext cx="1066800" cy="1828800"/>
          </a:xfrm>
          <a:prstGeom prst="rect">
            <a:avLst/>
          </a:prstGeom>
          <a:no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8919" name="Line 7"/>
          <p:cNvSpPr>
            <a:spLocks noChangeShapeType="1"/>
          </p:cNvSpPr>
          <p:nvPr/>
        </p:nvSpPr>
        <p:spPr bwMode="auto">
          <a:xfrm>
            <a:off x="5562600" y="62484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8920" name="Line 8"/>
          <p:cNvSpPr>
            <a:spLocks noChangeShapeType="1"/>
          </p:cNvSpPr>
          <p:nvPr/>
        </p:nvSpPr>
        <p:spPr bwMode="auto">
          <a:xfrm>
            <a:off x="5562600" y="58674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8921" name="Line 9"/>
          <p:cNvSpPr>
            <a:spLocks noChangeShapeType="1"/>
          </p:cNvSpPr>
          <p:nvPr/>
        </p:nvSpPr>
        <p:spPr bwMode="auto">
          <a:xfrm>
            <a:off x="5562600" y="54864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8922" name="Line 10"/>
          <p:cNvSpPr>
            <a:spLocks noChangeShapeType="1"/>
          </p:cNvSpPr>
          <p:nvPr/>
        </p:nvSpPr>
        <p:spPr bwMode="auto">
          <a:xfrm>
            <a:off x="5562600" y="5181600"/>
            <a:ext cx="1066800" cy="0"/>
          </a:xfrm>
          <a:prstGeom prst="line">
            <a:avLst/>
          </a:prstGeom>
          <a:noFill/>
          <a:ln w="9525">
            <a:solidFill>
              <a:schemeClr val="tx1"/>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8923" name="Text Box 11"/>
          <p:cNvSpPr txBox="1">
            <a:spLocks noChangeArrowheads="1"/>
          </p:cNvSpPr>
          <p:nvPr/>
        </p:nvSpPr>
        <p:spPr bwMode="auto">
          <a:xfrm>
            <a:off x="5791200" y="4495800"/>
            <a:ext cx="603250" cy="336550"/>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itchFamily="34" charset="0"/>
                <a:ea typeface="+mj-ea"/>
                <a:cs typeface="+mj-cs"/>
                <a:sym typeface="Arial"/>
              </a:rPr>
              <a:t>stack</a:t>
            </a:r>
          </a:p>
        </p:txBody>
      </p:sp>
      <p:sp>
        <p:nvSpPr>
          <p:cNvPr id="1404940" name="AutoShape 12"/>
          <p:cNvSpPr>
            <a:spLocks noChangeArrowheads="1"/>
          </p:cNvSpPr>
          <p:nvPr/>
        </p:nvSpPr>
        <p:spPr bwMode="auto">
          <a:xfrm>
            <a:off x="228600" y="48768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38925" name="Text Box 13"/>
          <p:cNvSpPr txBox="1">
            <a:spLocks noChangeArrowheads="1"/>
          </p:cNvSpPr>
          <p:nvPr/>
        </p:nvSpPr>
        <p:spPr bwMode="auto">
          <a:xfrm>
            <a:off x="7086600" y="4800600"/>
            <a:ext cx="86042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Austin</a:t>
            </a:r>
          </a:p>
        </p:txBody>
      </p:sp>
      <p:sp>
        <p:nvSpPr>
          <p:cNvPr id="38926" name="Text Box 14"/>
          <p:cNvSpPr txBox="1">
            <a:spLocks noChangeArrowheads="1"/>
          </p:cNvSpPr>
          <p:nvPr/>
        </p:nvSpPr>
        <p:spPr bwMode="auto">
          <a:xfrm>
            <a:off x="5638800" y="6248400"/>
            <a:ext cx="831850"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Dallas</a:t>
            </a:r>
          </a:p>
        </p:txBody>
      </p:sp>
      <p:sp>
        <p:nvSpPr>
          <p:cNvPr id="38927" name="Text Box 15"/>
          <p:cNvSpPr txBox="1">
            <a:spLocks noChangeArrowheads="1"/>
          </p:cNvSpPr>
          <p:nvPr/>
        </p:nvSpPr>
        <p:spPr bwMode="auto">
          <a:xfrm>
            <a:off x="7086600" y="5105400"/>
            <a:ext cx="958850" cy="366713"/>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rPr>
              <a:t>Houston</a:t>
            </a:r>
          </a:p>
        </p:txBody>
      </p:sp>
      <p:sp>
        <p:nvSpPr>
          <p:cNvPr id="38928" name="Text Box 16"/>
          <p:cNvSpPr txBox="1">
            <a:spLocks noChangeArrowheads="1"/>
          </p:cNvSpPr>
          <p:nvPr/>
        </p:nvSpPr>
        <p:spPr bwMode="auto">
          <a:xfrm>
            <a:off x="5638800" y="5867400"/>
            <a:ext cx="93027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Atlanta</a:t>
            </a:r>
          </a:p>
        </p:txBody>
      </p:sp>
      <p:sp>
        <p:nvSpPr>
          <p:cNvPr id="1404945" name="AutoShape 17"/>
          <p:cNvSpPr>
            <a:spLocks noChangeArrowheads="1"/>
          </p:cNvSpPr>
          <p:nvPr/>
        </p:nvSpPr>
        <p:spPr bwMode="auto">
          <a:xfrm>
            <a:off x="228600" y="27432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404946" name="Rectangle 18"/>
          <p:cNvSpPr>
            <a:spLocks noChangeArrowheads="1"/>
          </p:cNvSpPr>
          <p:nvPr/>
        </p:nvSpPr>
        <p:spPr bwMode="auto">
          <a:xfrm>
            <a:off x="5638800" y="5943600"/>
            <a:ext cx="838200" cy="228600"/>
          </a:xfrm>
          <a:prstGeom prst="rect">
            <a:avLst/>
          </a:prstGeom>
          <a:solidFill>
            <a:schemeClr val="bg1"/>
          </a:solidFill>
          <a:ln w="9525">
            <a:no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404947" name="AutoShape 19"/>
          <p:cNvSpPr>
            <a:spLocks noChangeArrowheads="1"/>
          </p:cNvSpPr>
          <p:nvPr/>
        </p:nvSpPr>
        <p:spPr bwMode="auto">
          <a:xfrm>
            <a:off x="228600" y="30480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404948" name="AutoShape 20"/>
          <p:cNvSpPr>
            <a:spLocks noChangeArrowheads="1"/>
          </p:cNvSpPr>
          <p:nvPr/>
        </p:nvSpPr>
        <p:spPr bwMode="auto">
          <a:xfrm>
            <a:off x="228600" y="43434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404949" name="Text Box 21"/>
          <p:cNvSpPr txBox="1">
            <a:spLocks noChangeArrowheads="1"/>
          </p:cNvSpPr>
          <p:nvPr/>
        </p:nvSpPr>
        <p:spPr bwMode="auto">
          <a:xfrm>
            <a:off x="7086600" y="5334000"/>
            <a:ext cx="93027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Atlanta</a:t>
            </a:r>
          </a:p>
        </p:txBody>
      </p:sp>
      <p:sp>
        <p:nvSpPr>
          <p:cNvPr id="1404950" name="AutoShape 22"/>
          <p:cNvSpPr>
            <a:spLocks noChangeArrowheads="1"/>
          </p:cNvSpPr>
          <p:nvPr/>
        </p:nvSpPr>
        <p:spPr bwMode="auto">
          <a:xfrm>
            <a:off x="228600" y="4572000"/>
            <a:ext cx="304800" cy="1524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j-ea"/>
              <a:cs typeface="+mj-cs"/>
              <a:sym typeface="Arial"/>
            </a:endParaRPr>
          </a:p>
        </p:txBody>
      </p:sp>
      <p:sp>
        <p:nvSpPr>
          <p:cNvPr id="1404951" name="Text Box 23"/>
          <p:cNvSpPr txBox="1">
            <a:spLocks noChangeArrowheads="1"/>
          </p:cNvSpPr>
          <p:nvPr/>
        </p:nvSpPr>
        <p:spPr bwMode="auto">
          <a:xfrm>
            <a:off x="5410200" y="5867400"/>
            <a:ext cx="1409700"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itchFamily="34" charset="0"/>
                <a:ea typeface="+mj-ea"/>
                <a:cs typeface="+mj-cs"/>
                <a:sym typeface="Arial"/>
              </a:rPr>
              <a:t>Washington</a:t>
            </a:r>
          </a:p>
        </p:txBody>
      </p:sp>
      <p:sp>
        <p:nvSpPr>
          <p:cNvPr id="27" name="Rectangle 2"/>
          <p:cNvSpPr>
            <a:spLocks noGrp="1" noChangeArrowheads="1"/>
          </p:cNvSpPr>
          <p:nvPr>
            <p:ph type="title"/>
          </p:nvPr>
        </p:nvSpPr>
        <p:spPr>
          <a:xfrm>
            <a:off x="533400" y="430173"/>
            <a:ext cx="7924800" cy="914400"/>
          </a:xfrm>
        </p:spPr>
        <p:txBody>
          <a:bodyPr/>
          <a:lstStyle/>
          <a:p>
            <a:pPr algn="l" eaLnBrk="1" hangingPunct="1"/>
            <a:r>
              <a:rPr lang="en-US" b="1" dirty="0">
                <a:solidFill>
                  <a:srgbClr val="007FA3"/>
                </a:solidFill>
                <a:latin typeface="Times New Roman"/>
                <a:ea typeface="Times New Roman"/>
                <a:cs typeface="Times New Roman"/>
              </a:rPr>
              <a:t>Depth-First Searching </a:t>
            </a:r>
            <a:r>
              <a:rPr lang="en-US" sz="2400" b="1" dirty="0">
                <a:solidFill>
                  <a:srgbClr val="007FA3"/>
                </a:solidFill>
                <a:latin typeface="Times New Roman"/>
                <a:ea typeface="Times New Roman"/>
                <a:cs typeface="Times New Roman"/>
              </a:rPr>
              <a:t>(Austin to Washington)</a:t>
            </a:r>
            <a:endParaRPr lang="en-US" sz="2400" b="1" dirty="0">
              <a:latin typeface="Lucida Sans" pitchFamily="34" charset="0"/>
            </a:endParaRPr>
          </a:p>
        </p:txBody>
      </p:sp>
    </p:spTree>
    <p:extLst>
      <p:ext uri="{BB962C8B-B14F-4D97-AF65-F5344CB8AC3E}">
        <p14:creationId xmlns:p14="http://schemas.microsoft.com/office/powerpoint/2010/main" val="18432755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04940"/>
                                        </p:tgtEl>
                                        <p:attrNameLst>
                                          <p:attrName>style.visibility</p:attrName>
                                        </p:attrNameLst>
                                      </p:cBhvr>
                                      <p:to>
                                        <p:strVal val="visible"/>
                                      </p:to>
                                    </p:set>
                                  </p:childTnLst>
                                  <p:subTnLst>
                                    <p:set>
                                      <p:cBhvr override="childStyle">
                                        <p:cTn dur="1" fill="hold" display="0" masterRel="nextClick" afterEffect="1"/>
                                        <p:tgtEl>
                                          <p:spTgt spid="1404940"/>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04945"/>
                                        </p:tgtEl>
                                        <p:attrNameLst>
                                          <p:attrName>style.visibility</p:attrName>
                                        </p:attrNameLst>
                                      </p:cBhvr>
                                      <p:to>
                                        <p:strVal val="visible"/>
                                      </p:to>
                                    </p:set>
                                  </p:childTnLst>
                                  <p:subTnLst>
                                    <p:set>
                                      <p:cBhvr override="childStyle">
                                        <p:cTn dur="1" fill="hold" display="0" masterRel="nextClick" afterEffect="1"/>
                                        <p:tgtEl>
                                          <p:spTgt spid="1404945"/>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0494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04947"/>
                                        </p:tgtEl>
                                        <p:attrNameLst>
                                          <p:attrName>style.visibility</p:attrName>
                                        </p:attrNameLst>
                                      </p:cBhvr>
                                      <p:to>
                                        <p:strVal val="visible"/>
                                      </p:to>
                                    </p:set>
                                  </p:childTnLst>
                                  <p:subTnLst>
                                    <p:set>
                                      <p:cBhvr override="childStyle">
                                        <p:cTn dur="1" fill="hold" display="0" masterRel="nextClick" afterEffect="1"/>
                                        <p:tgtEl>
                                          <p:spTgt spid="1404947"/>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404948"/>
                                        </p:tgtEl>
                                        <p:attrNameLst>
                                          <p:attrName>style.visibility</p:attrName>
                                        </p:attrNameLst>
                                      </p:cBhvr>
                                      <p:to>
                                        <p:strVal val="visible"/>
                                      </p:to>
                                    </p:set>
                                  </p:childTnLst>
                                  <p:subTnLst>
                                    <p:set>
                                      <p:cBhvr override="childStyle">
                                        <p:cTn dur="1" fill="hold" display="0" masterRel="nextClick" afterEffect="1"/>
                                        <p:tgtEl>
                                          <p:spTgt spid="1404948"/>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40494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404950"/>
                                        </p:tgtEl>
                                        <p:attrNameLst>
                                          <p:attrName>style.visibility</p:attrName>
                                        </p:attrNameLst>
                                      </p:cBhvr>
                                      <p:to>
                                        <p:strVal val="visible"/>
                                      </p:to>
                                    </p:set>
                                  </p:childTnLst>
                                  <p:subTnLst>
                                    <p:set>
                                      <p:cBhvr override="childStyle">
                                        <p:cTn dur="1" fill="hold" display="0" masterRel="nextClick" afterEffect="1"/>
                                        <p:tgtEl>
                                          <p:spTgt spid="1404950"/>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4049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4940" grpId="0" animBg="1"/>
      <p:bldP spid="1404945" grpId="0" animBg="1"/>
      <p:bldP spid="1404946" grpId="0" animBg="1"/>
      <p:bldP spid="1404947" grpId="0" animBg="1"/>
      <p:bldP spid="1404948" grpId="0" animBg="1"/>
      <p:bldP spid="1404949" grpId="0" autoUpdateAnimBg="0"/>
      <p:bldP spid="1404950" grpId="0" animBg="1"/>
      <p:bldP spid="1404951" grpId="0" autoUpdateAnimBg="0"/>
    </p:bldLst>
  </p:timing>
</p:sld>
</file>

<file path=ppt/theme/theme1.xml><?xml version="1.0" encoding="utf-8"?>
<a:theme xmlns:a="http://schemas.openxmlformats.org/drawingml/2006/main" name="508 Lecture">
  <a:themeElements>
    <a:clrScheme name="508 Lecture">
      <a:dk1>
        <a:srgbClr val="000000"/>
      </a:dk1>
      <a:lt1>
        <a:srgbClr val="FFFFFF"/>
      </a:lt1>
      <a:dk2>
        <a:srgbClr val="A7A7A7"/>
      </a:dk2>
      <a:lt2>
        <a:srgbClr val="535353"/>
      </a:lt2>
      <a:accent1>
        <a:srgbClr val="3C1581"/>
      </a:accent1>
      <a:accent2>
        <a:srgbClr val="1A6C7C"/>
      </a:accent2>
      <a:accent3>
        <a:srgbClr val="CC730D"/>
      </a:accent3>
      <a:accent4>
        <a:srgbClr val="B2AA00"/>
      </a:accent4>
      <a:accent5>
        <a:srgbClr val="1B9332"/>
      </a:accent5>
      <a:accent6>
        <a:srgbClr val="7F7F7F"/>
      </a:accent6>
      <a:hlink>
        <a:srgbClr val="0000FF"/>
      </a:hlink>
      <a:folHlink>
        <a:srgbClr val="FF00FF"/>
      </a:folHlink>
    </a:clrScheme>
    <a:fontScheme name="508 Lecture">
      <a:majorFont>
        <a:latin typeface="Arial"/>
        <a:ea typeface="Arial"/>
        <a:cs typeface="Arial"/>
      </a:majorFont>
      <a:minorFont>
        <a:latin typeface="Helvetica"/>
        <a:ea typeface="Helvetica"/>
        <a:cs typeface="Helvetica"/>
      </a:minorFont>
    </a:fontScheme>
    <a:fmtScheme name="508 Lectur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08 Lecture">
  <a:themeElements>
    <a:clrScheme name="508 Lecture">
      <a:dk1>
        <a:srgbClr val="000000"/>
      </a:dk1>
      <a:lt1>
        <a:srgbClr val="FFFFFF"/>
      </a:lt1>
      <a:dk2>
        <a:srgbClr val="A7A7A7"/>
      </a:dk2>
      <a:lt2>
        <a:srgbClr val="535353"/>
      </a:lt2>
      <a:accent1>
        <a:srgbClr val="3C1581"/>
      </a:accent1>
      <a:accent2>
        <a:srgbClr val="1A6C7C"/>
      </a:accent2>
      <a:accent3>
        <a:srgbClr val="CC730D"/>
      </a:accent3>
      <a:accent4>
        <a:srgbClr val="B2AA00"/>
      </a:accent4>
      <a:accent5>
        <a:srgbClr val="1B9332"/>
      </a:accent5>
      <a:accent6>
        <a:srgbClr val="7F7F7F"/>
      </a:accent6>
      <a:hlink>
        <a:srgbClr val="0000FF"/>
      </a:hlink>
      <a:folHlink>
        <a:srgbClr val="FF00FF"/>
      </a:folHlink>
    </a:clrScheme>
    <a:fontScheme name="508 Lecture">
      <a:majorFont>
        <a:latin typeface="Arial"/>
        <a:ea typeface="Arial"/>
        <a:cs typeface="Arial"/>
      </a:majorFont>
      <a:minorFont>
        <a:latin typeface="Helvetica"/>
        <a:ea typeface="Helvetica"/>
        <a:cs typeface="Helvetica"/>
      </a:minorFont>
    </a:fontScheme>
    <a:fmtScheme name="508 Lectur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2263</TotalTime>
  <Words>6588</Words>
  <Application>Microsoft Office PowerPoint</Application>
  <PresentationFormat>On-screen Show (4:3)</PresentationFormat>
  <Paragraphs>1571</Paragraphs>
  <Slides>77</Slides>
  <Notes>23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77</vt:i4>
      </vt:variant>
    </vt:vector>
  </HeadingPairs>
  <TitlesOfParts>
    <vt:vector size="88" baseType="lpstr">
      <vt:lpstr>Arial</vt:lpstr>
      <vt:lpstr>Courier New</vt:lpstr>
      <vt:lpstr>Helvetica</vt:lpstr>
      <vt:lpstr>Lucida Sans</vt:lpstr>
      <vt:lpstr>Menlo</vt:lpstr>
      <vt:lpstr>Times New Roman</vt:lpstr>
      <vt:lpstr>Verdana</vt:lpstr>
      <vt:lpstr>Wingdings</vt:lpstr>
      <vt:lpstr>508 Lecture</vt:lpstr>
      <vt:lpstr>Default Design</vt:lpstr>
      <vt:lpstr>5_Default Design</vt:lpstr>
      <vt:lpstr>Traveling | Austin &amp; Washington</vt:lpstr>
      <vt:lpstr>Graph Traversals | Review</vt:lpstr>
      <vt:lpstr>Depth-First Traversal</vt:lpstr>
      <vt:lpstr>Depth-First Searching (Austin to Washington)</vt:lpstr>
      <vt:lpstr>Depth-First Searching (Austin to Washington)</vt:lpstr>
      <vt:lpstr>Depth-First Searching (Austin to Washington)</vt:lpstr>
      <vt:lpstr>Depth-First Searching (Austin to Washington)</vt:lpstr>
      <vt:lpstr>Depth-First Searching (Austin to Washington)</vt:lpstr>
      <vt:lpstr>Depth-First Searching (Austin to Washington)</vt:lpstr>
      <vt:lpstr>Depth-First Searching (Austin to Washington)</vt:lpstr>
      <vt:lpstr>Breadth-First Traversal</vt:lpstr>
      <vt:lpstr>Breath-First Searching (Take Home Exercise)</vt:lpstr>
      <vt:lpstr>Breadth-First Searching</vt:lpstr>
      <vt:lpstr>Breadth-First Searching</vt:lpstr>
      <vt:lpstr>Breadth-First Searching</vt:lpstr>
      <vt:lpstr>Breadth-First Searching</vt:lpstr>
      <vt:lpstr>Breadth-First Searching</vt:lpstr>
      <vt:lpstr>* | Depth-First vs. Breath-First</vt:lpstr>
      <vt:lpstr>Topological Order | Breadth First Traversal </vt:lpstr>
      <vt:lpstr>Graph Implementations</vt:lpstr>
      <vt:lpstr>Additional Resource</vt:lpstr>
      <vt:lpstr>Connectivity (Spanning Tree)</vt:lpstr>
      <vt:lpstr>Determining Connectivity </vt:lpstr>
      <vt:lpstr>Warshall’s Algorithm</vt:lpstr>
      <vt:lpstr>Transitive Closure Matrix | Warshal's Algorithm</vt:lpstr>
      <vt:lpstr>Spanning Trees</vt:lpstr>
      <vt:lpstr>Minimum Spanning Trees</vt:lpstr>
      <vt:lpstr>Prim’s (Generation Process) | MST </vt:lpstr>
      <vt:lpstr>Prim’s (Generation Process)</vt:lpstr>
      <vt:lpstr>Airline Example</vt:lpstr>
      <vt:lpstr>PowerPoint Presentation</vt:lpstr>
      <vt:lpstr>PowerPoint Presentation</vt:lpstr>
      <vt:lpstr>Prim’s Algorithm</vt:lpstr>
      <vt:lpstr>Prim’s Algorithm</vt:lpstr>
      <vt:lpstr>Prim’s Algorithm</vt:lpstr>
      <vt:lpstr>Prim’s Algorithm</vt:lpstr>
      <vt:lpstr>Prim’s Algorithm</vt:lpstr>
      <vt:lpstr>Prim’s Algorithm</vt:lpstr>
      <vt:lpstr>Prim’s Algorithm</vt:lpstr>
      <vt:lpstr>Prim’s | Learning Activity</vt:lpstr>
      <vt:lpstr>Prim’s (Pseudo Code)</vt:lpstr>
      <vt:lpstr>Kruskal’s Algorithm</vt:lpstr>
      <vt:lpstr>Kruskal’s Algorithm</vt:lpstr>
      <vt:lpstr>Kruskal’s Algorithm</vt:lpstr>
      <vt:lpstr>Kruskal’s Algorithm</vt:lpstr>
      <vt:lpstr>Kruskal’s Algorithm</vt:lpstr>
      <vt:lpstr>Kruskal’s Algorithm</vt:lpstr>
      <vt:lpstr>Kruskal’s Algorithm</vt:lpstr>
      <vt:lpstr>Kruskal’s Algorithm</vt:lpstr>
      <vt:lpstr>Kruskal’s Algorithm</vt:lpstr>
      <vt:lpstr>PowerPoint Presentation</vt:lpstr>
      <vt:lpstr>Kruskal’s | Additional Resources</vt:lpstr>
      <vt:lpstr>Shortest Path</vt:lpstr>
      <vt:lpstr>Shortest Path Algorithms</vt:lpstr>
      <vt:lpstr>Dijkstra’s Algorithm</vt:lpstr>
      <vt:lpstr>Dijkstra’s Process (V0: Starting Point)</vt:lpstr>
      <vt:lpstr>PowerPoint Presentation</vt:lpstr>
      <vt:lpstr>Dijkstra’s Process</vt:lpstr>
      <vt:lpstr>Dijkstra’s Algorithm</vt:lpstr>
      <vt:lpstr>Floyd’s Process</vt:lpstr>
      <vt:lpstr>Floyd’s | Shortest Path</vt:lpstr>
      <vt:lpstr>PowerPoint Presentation</vt:lpstr>
      <vt:lpstr>PowerPoint Presentation</vt:lpstr>
      <vt:lpstr>PowerPoint Presentation</vt:lpstr>
      <vt:lpstr>PowerPoint Presentation</vt:lpstr>
      <vt:lpstr>Floyd’s | Learning Activity</vt:lpstr>
      <vt:lpstr>Floyd’s Complete Process for </vt:lpstr>
      <vt:lpstr>Floyd’s Algorithm</vt:lpstr>
      <vt:lpstr>Other Considerations</vt:lpstr>
      <vt:lpstr>Directed Graph | Adjacency Lists</vt:lpstr>
      <vt:lpstr>Two Singly Linked List (Graph Representation)</vt:lpstr>
      <vt:lpstr>Array Vertices | Singly Linked List Edges</vt:lpstr>
      <vt:lpstr>Dictionary Implementation</vt:lpstr>
      <vt:lpstr>Implementation | Coding Details</vt:lpstr>
      <vt:lpstr>Vertices and Edges — Interface (1 of 3)</vt:lpstr>
      <vt:lpstr>Vertices and Edges — Interface (2 of 3)</vt:lpstr>
      <vt:lpstr>Vertices and Edges — Interface (3 of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 and Abstractions with Java™</dc:title>
  <cp:lastModifiedBy>Gary Thai</cp:lastModifiedBy>
  <cp:revision>575</cp:revision>
  <dcterms:modified xsi:type="dcterms:W3CDTF">2022-04-11T13:52:49Z</dcterms:modified>
</cp:coreProperties>
</file>